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97F7EF-E83C-4E87-ACCD-0F3C30AC2201}"/>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0D0EF74A-44CB-4811-AFC5-4C9D40361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0D297A81-FBD3-4A3C-B09B-EB412B7D8922}"/>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F7EAE1ED-AB33-4CDC-A0FC-C32A6327E05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CC8E192-D3A4-4BD0-88D3-A116C5086950}"/>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224446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D608A7-13A0-4A22-8D17-29DD974A739D}"/>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6F12998-AD9C-4157-AD32-EEED31982E2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507A025-24CA-4DC8-B491-106491E21D66}"/>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3CF42D64-42BE-47EA-A404-26001DA0F46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6EE7BD1-3F70-4555-A11A-84EA2227F69A}"/>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07068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4659BC-87F3-4972-B06A-B30964CAE8C5}"/>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6E3260E5-258D-40B0-B2B5-359CF7060979}"/>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6D05C9B-AA12-49FB-9EF5-6BA1FA7941C1}"/>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31FE5FD5-F275-4DA5-BFBA-D267ACFBC25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866169D-7247-4CA3-A7A2-6655097FA988}"/>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04753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E324FC-399E-42DE-8BB7-C2780EBA5F3F}"/>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F384104-CD92-44B1-B5B4-DD8122F7946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8D1AD79-65A6-4E63-97C7-395453D8DFD7}"/>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AB1986F7-1CE3-4720-9B71-0AE2BE9DCAF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B7950A3-219A-4CE9-B7CB-20EB9077D124}"/>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88782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1CDE85-EB6D-4AD5-A607-66A41CE372BC}"/>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7ECE98F-D20F-4ED9-A82D-D2366A107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679FB7D-6638-478A-929E-3C894C6496C3}"/>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1CB7AC6B-333F-4085-9CA7-B765AB7A05A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231E082-A4CD-4219-8135-8A7C4AEB6B08}"/>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210729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F88DFE-055A-4B1C-BF20-5CFDCB8B5A88}"/>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D81461A-87B2-411E-9560-F067BFA51470}"/>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AF7FFF18-2DFB-48BD-A93B-C6688204F054}"/>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8C2D97D3-C33D-49FC-B723-0ABC968C90F5}"/>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6" name="Chỗ dành sẵn cho Chân trang 5">
            <a:extLst>
              <a:ext uri="{FF2B5EF4-FFF2-40B4-BE49-F238E27FC236}">
                <a16:creationId xmlns:a16="http://schemas.microsoft.com/office/drawing/2014/main" id="{0E7BC46B-8292-4FB0-B202-35C0ECC91D76}"/>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DC5ACFD-6E79-4049-ABD4-D8A621DB191D}"/>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5972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9959AAF-2426-4293-9A99-E0CB73ED966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8C7FB989-8B4E-45DA-AD30-347BEC499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6B1B8F4-D0C2-49D6-A4AC-7759FBE1E18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3F3B7AA8-FA89-4696-A008-2942285C5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3DA0B01A-7D1D-44F6-8523-BF33D1F236A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CEDF469A-AA7E-41D4-BF41-F813D9C64109}"/>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8" name="Chỗ dành sẵn cho Chân trang 7">
            <a:extLst>
              <a:ext uri="{FF2B5EF4-FFF2-40B4-BE49-F238E27FC236}">
                <a16:creationId xmlns:a16="http://schemas.microsoft.com/office/drawing/2014/main" id="{93B47194-E09D-409F-9BC6-12F9B4C126C7}"/>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BC6422-6883-4FDC-A503-0DD95CD66B7E}"/>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16105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B5E41B-73DC-4981-8862-AFE859A52E9F}"/>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144C752-DFD7-424B-8BF4-26B2137C3813}"/>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4" name="Chỗ dành sẵn cho Chân trang 3">
            <a:extLst>
              <a:ext uri="{FF2B5EF4-FFF2-40B4-BE49-F238E27FC236}">
                <a16:creationId xmlns:a16="http://schemas.microsoft.com/office/drawing/2014/main" id="{FD4422A9-33CD-4D4C-95A5-19EC62F6B452}"/>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7BEC7EE8-161A-478F-8AAD-7A4868673127}"/>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78300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DE3AEF88-6CC9-4DF9-8220-23C092FEF86F}"/>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3" name="Chỗ dành sẵn cho Chân trang 2">
            <a:extLst>
              <a:ext uri="{FF2B5EF4-FFF2-40B4-BE49-F238E27FC236}">
                <a16:creationId xmlns:a16="http://schemas.microsoft.com/office/drawing/2014/main" id="{62485CB7-0823-4047-AAA9-53A13D6CFA4A}"/>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1377BE41-A2D8-4E64-A19C-84191054A089}"/>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46578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D419B1-7F5A-457D-BD85-99BE5722D6F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9AD8783-FAC5-4EED-BF81-15AA80207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B7684F95-DD51-4E99-A587-4A5DE97FE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372F9BF-4D65-4A3B-AE4D-A4130112A79C}"/>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6" name="Chỗ dành sẵn cho Chân trang 5">
            <a:extLst>
              <a:ext uri="{FF2B5EF4-FFF2-40B4-BE49-F238E27FC236}">
                <a16:creationId xmlns:a16="http://schemas.microsoft.com/office/drawing/2014/main" id="{4DABBD1E-BE05-47D6-B2EE-B4323939924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5CE28EB-053B-4EB2-975C-07327C1AD9ED}"/>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224877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4F6EF2-936D-4982-8BC6-C10CC2FE708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0D8B3F38-76DC-43A5-9940-24FAB31A2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ABBDD059-EB6A-4802-8C9D-31B3EE9EA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DEDF249-E462-49ED-A936-EF99F1E99B27}"/>
              </a:ext>
            </a:extLst>
          </p:cNvPr>
          <p:cNvSpPr>
            <a:spLocks noGrp="1"/>
          </p:cNvSpPr>
          <p:nvPr>
            <p:ph type="dt" sz="half" idx="10"/>
          </p:nvPr>
        </p:nvSpPr>
        <p:spPr/>
        <p:txBody>
          <a:bodyPr/>
          <a:lstStyle/>
          <a:p>
            <a:fld id="{3D4C50E7-ADCC-4D0F-A4F8-D88CA7B84E59}" type="datetimeFigureOut">
              <a:rPr lang="en-US" smtClean="0"/>
              <a:t>3/3/2021</a:t>
            </a:fld>
            <a:endParaRPr lang="en-US"/>
          </a:p>
        </p:txBody>
      </p:sp>
      <p:sp>
        <p:nvSpPr>
          <p:cNvPr id="6" name="Chỗ dành sẵn cho Chân trang 5">
            <a:extLst>
              <a:ext uri="{FF2B5EF4-FFF2-40B4-BE49-F238E27FC236}">
                <a16:creationId xmlns:a16="http://schemas.microsoft.com/office/drawing/2014/main" id="{FF2CB022-9BB5-451A-BC59-871C35E74AD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87518B4-2D33-4DE5-843A-175BE0F33116}"/>
              </a:ext>
            </a:extLst>
          </p:cNvPr>
          <p:cNvSpPr>
            <a:spLocks noGrp="1"/>
          </p:cNvSpPr>
          <p:nvPr>
            <p:ph type="sldNum" sz="quarter" idx="12"/>
          </p:nvPr>
        </p:nvSpPr>
        <p:spPr/>
        <p:txBody>
          <a:bodyPr/>
          <a:lstStyle/>
          <a:p>
            <a:fld id="{F98701C6-2E5D-46E6-ADAD-A50C5BFC4E5D}" type="slidenum">
              <a:rPr lang="en-US" smtClean="0"/>
              <a:t>‹#›</a:t>
            </a:fld>
            <a:endParaRPr lang="en-US"/>
          </a:p>
        </p:txBody>
      </p:sp>
    </p:spTree>
    <p:extLst>
      <p:ext uri="{BB962C8B-B14F-4D97-AF65-F5344CB8AC3E}">
        <p14:creationId xmlns:p14="http://schemas.microsoft.com/office/powerpoint/2010/main" val="329464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79500A1-E700-4254-86B8-33024A527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04E6301-7881-4367-8447-3BEADEDFA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4087D96-DEDE-4448-A233-52CC154BB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50E7-ADCC-4D0F-A4F8-D88CA7B84E59}" type="datetimeFigureOut">
              <a:rPr lang="en-US" smtClean="0"/>
              <a:t>3/3/2021</a:t>
            </a:fld>
            <a:endParaRPr lang="en-US"/>
          </a:p>
        </p:txBody>
      </p:sp>
      <p:sp>
        <p:nvSpPr>
          <p:cNvPr id="5" name="Chỗ dành sẵn cho Chân trang 4">
            <a:extLst>
              <a:ext uri="{FF2B5EF4-FFF2-40B4-BE49-F238E27FC236}">
                <a16:creationId xmlns:a16="http://schemas.microsoft.com/office/drawing/2014/main" id="{B1BAD99B-BB64-49F4-AABA-25DFF8BD2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02ECD12B-7371-4208-B053-273FC684E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701C6-2E5D-46E6-ADAD-A50C5BFC4E5D}" type="slidenum">
              <a:rPr lang="en-US" smtClean="0"/>
              <a:t>‹#›</a:t>
            </a:fld>
            <a:endParaRPr lang="en-US"/>
          </a:p>
        </p:txBody>
      </p:sp>
    </p:spTree>
    <p:extLst>
      <p:ext uri="{BB962C8B-B14F-4D97-AF65-F5344CB8AC3E}">
        <p14:creationId xmlns:p14="http://schemas.microsoft.com/office/powerpoint/2010/main" val="217789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pdev.vn/blog/flutter-vs-react-native-so-sanh-chi-tiet-ve-nhung-diem-tuong-dong-va-uu-viet/" TargetMode="External"/><Relationship Id="rId2" Type="http://schemas.openxmlformats.org/officeDocument/2006/relationships/hyperlink" Target="https://topdev.vn/blog/flutter-vs-react-nativ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3021">
              <a:srgbClr val="FFFFFF"/>
            </a:gs>
            <a:gs pos="2000">
              <a:schemeClr val="accent5">
                <a:lumMod val="0"/>
                <a:lumOff val="100000"/>
              </a:schemeClr>
            </a:gs>
            <a:gs pos="78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1026" name="Picture 2" descr="Kết quả hình ảnh cho logo vku">
            <a:extLst>
              <a:ext uri="{FF2B5EF4-FFF2-40B4-BE49-F238E27FC236}">
                <a16:creationId xmlns:a16="http://schemas.microsoft.com/office/drawing/2014/main" id="{E66B7274-4AEA-4D24-B972-09008F8F5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1561514"/>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0370EE9D-879F-42E8-8A1D-8E5A47B2FF92}"/>
              </a:ext>
            </a:extLst>
          </p:cNvPr>
          <p:cNvSpPr txBox="1"/>
          <p:nvPr/>
        </p:nvSpPr>
        <p:spPr>
          <a:xfrm>
            <a:off x="1796645" y="1892105"/>
            <a:ext cx="9003323" cy="1077218"/>
          </a:xfrm>
          <a:prstGeom prst="rect">
            <a:avLst/>
          </a:prstGeom>
          <a:noFill/>
        </p:spPr>
        <p:txBody>
          <a:bodyPr wrap="square" rtlCol="0">
            <a:spAutoFit/>
          </a:bodyPr>
          <a:lstStyle/>
          <a:p>
            <a:pPr algn="ctr"/>
            <a:r>
              <a:rPr lang="en-US" sz="3200" b="1">
                <a:solidFill>
                  <a:schemeClr val="accent2">
                    <a:lumMod val="75000"/>
                  </a:schemeClr>
                </a:solidFill>
                <a:latin typeface="Times New Roman" panose="02020603050405020304" pitchFamily="18" charset="0"/>
                <a:cs typeface="Times New Roman" panose="02020603050405020304" pitchFamily="18" charset="0"/>
              </a:rPr>
              <a:t>CHUYÊN ĐỀ 6: PHÁT TRIỂN ỨNG DỤNG ĐA NỀN TẢNG</a:t>
            </a:r>
          </a:p>
        </p:txBody>
      </p:sp>
      <p:sp>
        <p:nvSpPr>
          <p:cNvPr id="11" name="Hộp Văn bản 10">
            <a:extLst>
              <a:ext uri="{FF2B5EF4-FFF2-40B4-BE49-F238E27FC236}">
                <a16:creationId xmlns:a16="http://schemas.microsoft.com/office/drawing/2014/main" id="{66E23D0D-D917-4FFC-B2F2-B3D66EFCC078}"/>
              </a:ext>
            </a:extLst>
          </p:cNvPr>
          <p:cNvSpPr txBox="1"/>
          <p:nvPr/>
        </p:nvSpPr>
        <p:spPr>
          <a:xfrm>
            <a:off x="1594338" y="2969323"/>
            <a:ext cx="9003323" cy="769441"/>
          </a:xfrm>
          <a:prstGeom prst="rect">
            <a:avLst/>
          </a:prstGeom>
          <a:noFill/>
        </p:spPr>
        <p:txBody>
          <a:bodyPr wrap="square" rtlCol="0">
            <a:spAutoFit/>
          </a:bodyPr>
          <a:lstStyle/>
          <a:p>
            <a:pPr algn="ctr"/>
            <a:r>
              <a:rPr lang="en-US" sz="4400" b="1">
                <a:solidFill>
                  <a:schemeClr val="accent5">
                    <a:lumMod val="75000"/>
                  </a:schemeClr>
                </a:solidFill>
                <a:latin typeface="Times New Roman" panose="02020603050405020304" pitchFamily="18" charset="0"/>
                <a:cs typeface="Times New Roman" panose="02020603050405020304" pitchFamily="18" charset="0"/>
              </a:rPr>
              <a:t>FLUTTER</a:t>
            </a:r>
            <a:endParaRPr lang="en-US" sz="4000" b="1">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09440E49-4746-4B2C-BDE2-17384E970D80}"/>
              </a:ext>
            </a:extLst>
          </p:cNvPr>
          <p:cNvSpPr txBox="1"/>
          <p:nvPr/>
        </p:nvSpPr>
        <p:spPr>
          <a:xfrm>
            <a:off x="7863840" y="4046541"/>
            <a:ext cx="3749040" cy="1477328"/>
          </a:xfrm>
          <a:prstGeom prst="rect">
            <a:avLst/>
          </a:prstGeom>
          <a:noFill/>
        </p:spPr>
        <p:txBody>
          <a:bodyPr wrap="square" rtlCol="0">
            <a:spAutoFit/>
          </a:bodyPr>
          <a:lstStyle/>
          <a:p>
            <a:r>
              <a:rPr lang="en-US" dirty="0" err="1"/>
              <a:t>Thành</a:t>
            </a:r>
            <a:r>
              <a:rPr lang="en-US" dirty="0"/>
              <a:t> </a:t>
            </a:r>
            <a:r>
              <a:rPr lang="en-US" dirty="0" err="1"/>
              <a:t>viên</a:t>
            </a:r>
            <a:r>
              <a:rPr lang="en-US" dirty="0"/>
              <a:t>: </a:t>
            </a:r>
            <a:r>
              <a:rPr lang="en-US" dirty="0" err="1"/>
              <a:t>Bạch</a:t>
            </a:r>
            <a:r>
              <a:rPr lang="en-US" dirty="0"/>
              <a:t> </a:t>
            </a:r>
            <a:r>
              <a:rPr lang="en-US" dirty="0" err="1"/>
              <a:t>Xuân</a:t>
            </a:r>
            <a:r>
              <a:rPr lang="en-US" dirty="0"/>
              <a:t> Sang</a:t>
            </a:r>
          </a:p>
          <a:p>
            <a:r>
              <a:rPr lang="en-US" dirty="0"/>
              <a:t>	    </a:t>
            </a:r>
            <a:r>
              <a:rPr lang="en-US" dirty="0" err="1"/>
              <a:t>Dương</a:t>
            </a:r>
            <a:r>
              <a:rPr lang="en-US" dirty="0"/>
              <a:t> Minh </a:t>
            </a:r>
            <a:r>
              <a:rPr lang="en-US" dirty="0" err="1"/>
              <a:t>Tùng</a:t>
            </a:r>
            <a:endParaRPr lang="en-US" dirty="0"/>
          </a:p>
          <a:p>
            <a:r>
              <a:rPr lang="en-US" dirty="0"/>
              <a:t>	    </a:t>
            </a:r>
            <a:r>
              <a:rPr lang="en-US" dirty="0" err="1"/>
              <a:t>Nguyễn</a:t>
            </a:r>
            <a:r>
              <a:rPr lang="en-US" dirty="0"/>
              <a:t> </a:t>
            </a:r>
            <a:r>
              <a:rPr lang="en-US" dirty="0" err="1"/>
              <a:t>Ngọc</a:t>
            </a:r>
            <a:r>
              <a:rPr lang="en-US" dirty="0"/>
              <a:t> </a:t>
            </a:r>
            <a:r>
              <a:rPr lang="en-US" dirty="0" err="1"/>
              <a:t>Hà</a:t>
            </a:r>
            <a:r>
              <a:rPr lang="en-US" dirty="0"/>
              <a:t> </a:t>
            </a:r>
            <a:r>
              <a:rPr lang="en-US"/>
              <a:t>Giang</a:t>
            </a:r>
            <a:endParaRPr lang="en-US" dirty="0"/>
          </a:p>
          <a:p>
            <a:r>
              <a:rPr lang="en-US" dirty="0"/>
              <a:t>	    </a:t>
            </a:r>
            <a:r>
              <a:rPr lang="en-US" dirty="0" err="1"/>
              <a:t>Nguyễn</a:t>
            </a:r>
            <a:r>
              <a:rPr lang="en-US" dirty="0"/>
              <a:t> </a:t>
            </a:r>
            <a:r>
              <a:rPr lang="en-US" dirty="0" err="1"/>
              <a:t>Quốc</a:t>
            </a:r>
            <a:r>
              <a:rPr lang="en-US" dirty="0"/>
              <a:t> Sang</a:t>
            </a:r>
          </a:p>
          <a:p>
            <a:r>
              <a:rPr lang="en-US" dirty="0"/>
              <a:t>	    </a:t>
            </a:r>
            <a:r>
              <a:rPr lang="en-US" dirty="0" err="1"/>
              <a:t>Hoàng</a:t>
            </a:r>
            <a:r>
              <a:rPr lang="en-US" dirty="0"/>
              <a:t> </a:t>
            </a:r>
            <a:r>
              <a:rPr lang="en-US" dirty="0" err="1"/>
              <a:t>Thị</a:t>
            </a:r>
            <a:r>
              <a:rPr lang="en-US" dirty="0"/>
              <a:t> </a:t>
            </a:r>
            <a:r>
              <a:rPr lang="en-US" dirty="0" err="1"/>
              <a:t>Hồng</a:t>
            </a:r>
            <a:r>
              <a:rPr lang="en-US" dirty="0"/>
              <a:t> Nhung</a:t>
            </a:r>
          </a:p>
        </p:txBody>
      </p:sp>
      <p:sp>
        <p:nvSpPr>
          <p:cNvPr id="7" name="Hộp Văn bản 6">
            <a:extLst>
              <a:ext uri="{FF2B5EF4-FFF2-40B4-BE49-F238E27FC236}">
                <a16:creationId xmlns:a16="http://schemas.microsoft.com/office/drawing/2014/main" id="{712BBD77-146B-43CE-A407-19749AEB8D2B}"/>
              </a:ext>
            </a:extLst>
          </p:cNvPr>
          <p:cNvSpPr txBox="1"/>
          <p:nvPr/>
        </p:nvSpPr>
        <p:spPr>
          <a:xfrm>
            <a:off x="7863840" y="5454350"/>
            <a:ext cx="2778774" cy="369332"/>
          </a:xfrm>
          <a:prstGeom prst="rect">
            <a:avLst/>
          </a:prstGeom>
          <a:noFill/>
        </p:spPr>
        <p:txBody>
          <a:bodyPr wrap="none" rtlCol="0">
            <a:spAutoFit/>
          </a:bodyPr>
          <a:lstStyle/>
          <a:p>
            <a:r>
              <a:rPr lang="en-US" err="1"/>
              <a:t>Giảng</a:t>
            </a:r>
            <a:r>
              <a:rPr lang="en-US"/>
              <a:t> </a:t>
            </a:r>
            <a:r>
              <a:rPr lang="en-US" err="1"/>
              <a:t>viên</a:t>
            </a:r>
            <a:r>
              <a:rPr lang="en-US"/>
              <a:t>: TS. Lê </a:t>
            </a:r>
            <a:r>
              <a:rPr lang="en-US" err="1"/>
              <a:t>Công</a:t>
            </a:r>
            <a:r>
              <a:rPr lang="en-US"/>
              <a:t> </a:t>
            </a:r>
            <a:r>
              <a:rPr lang="en-US" err="1"/>
              <a:t>Duy</a:t>
            </a:r>
            <a:endParaRPr lang="en-US"/>
          </a:p>
        </p:txBody>
      </p:sp>
      <p:sp>
        <p:nvSpPr>
          <p:cNvPr id="8" name="Hộp Văn bản 7">
            <a:extLst>
              <a:ext uri="{FF2B5EF4-FFF2-40B4-BE49-F238E27FC236}">
                <a16:creationId xmlns:a16="http://schemas.microsoft.com/office/drawing/2014/main" id="{7877AA20-BD1C-4C03-8126-3BF9942DB025}"/>
              </a:ext>
            </a:extLst>
          </p:cNvPr>
          <p:cNvSpPr txBox="1"/>
          <p:nvPr/>
        </p:nvSpPr>
        <p:spPr>
          <a:xfrm>
            <a:off x="4519748" y="6204857"/>
            <a:ext cx="2831416" cy="369332"/>
          </a:xfrm>
          <a:prstGeom prst="rect">
            <a:avLst/>
          </a:prstGeom>
          <a:noFill/>
        </p:spPr>
        <p:txBody>
          <a:bodyPr wrap="none" rtlCol="0">
            <a:spAutoFit/>
          </a:bodyPr>
          <a:lstStyle/>
          <a:p>
            <a:r>
              <a:rPr lang="en-US" b="1" err="1"/>
              <a:t>Đà</a:t>
            </a:r>
            <a:r>
              <a:rPr lang="en-US" b="1"/>
              <a:t> </a:t>
            </a:r>
            <a:r>
              <a:rPr lang="en-US" b="1" err="1"/>
              <a:t>Nẵng</a:t>
            </a:r>
            <a:r>
              <a:rPr lang="en-US" b="1"/>
              <a:t>, </a:t>
            </a:r>
            <a:r>
              <a:rPr lang="en-US" b="1" err="1"/>
              <a:t>tháng</a:t>
            </a:r>
            <a:r>
              <a:rPr lang="en-US" b="1"/>
              <a:t> 2 </a:t>
            </a:r>
            <a:r>
              <a:rPr lang="en-US" b="1" err="1"/>
              <a:t>năm</a:t>
            </a:r>
            <a:r>
              <a:rPr lang="en-US" b="1"/>
              <a:t> 2021</a:t>
            </a:r>
          </a:p>
        </p:txBody>
      </p:sp>
    </p:spTree>
    <p:extLst>
      <p:ext uri="{BB962C8B-B14F-4D97-AF65-F5344CB8AC3E}">
        <p14:creationId xmlns:p14="http://schemas.microsoft.com/office/powerpoint/2010/main" val="95246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C1FB3D-9E01-484D-A08E-CDE41D1B6F8A}"/>
              </a:ext>
            </a:extLst>
          </p:cNvPr>
          <p:cNvSpPr>
            <a:spLocks noGrp="1"/>
          </p:cNvSpPr>
          <p:nvPr>
            <p:ph type="title"/>
          </p:nvPr>
        </p:nvSpPr>
        <p:spPr>
          <a:xfrm>
            <a:off x="4965431" y="0"/>
            <a:ext cx="6586491" cy="1286160"/>
          </a:xfrm>
        </p:spPr>
        <p:txBody>
          <a:bodyPr anchor="b">
            <a:normAutofit/>
          </a:bodyPr>
          <a:lstStyle/>
          <a:p>
            <a:r>
              <a:rPr lang="en-US" b="1" err="1">
                <a:latin typeface="Times New Roman" panose="02020603050405020304" pitchFamily="18" charset="0"/>
                <a:cs typeface="Times New Roman" panose="02020603050405020304" pitchFamily="18" charset="0"/>
              </a:rPr>
              <a:t>Giới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thiệu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về</a:t>
            </a:r>
            <a:r>
              <a:rPr lang="en-US" b="1">
                <a:latin typeface="Times New Roman" panose="02020603050405020304" pitchFamily="18" charset="0"/>
                <a:cs typeface="Times New Roman" panose="02020603050405020304" pitchFamily="18" charset="0"/>
              </a:rPr>
              <a:t> Flutter</a:t>
            </a:r>
          </a:p>
        </p:txBody>
      </p:sp>
      <p:sp>
        <p:nvSpPr>
          <p:cNvPr id="3" name="Chỗ dành sẵn cho Nội dung 2">
            <a:extLst>
              <a:ext uri="{FF2B5EF4-FFF2-40B4-BE49-F238E27FC236}">
                <a16:creationId xmlns:a16="http://schemas.microsoft.com/office/drawing/2014/main" id="{4E974037-CCE4-440B-8792-D34678BD0D0B}"/>
              </a:ext>
            </a:extLst>
          </p:cNvPr>
          <p:cNvSpPr>
            <a:spLocks noGrp="1"/>
          </p:cNvSpPr>
          <p:nvPr>
            <p:ph idx="1"/>
          </p:nvPr>
        </p:nvSpPr>
        <p:spPr>
          <a:xfrm>
            <a:off x="4965431" y="2438400"/>
            <a:ext cx="6586489" cy="3785419"/>
          </a:xfrm>
        </p:spPr>
        <p:txBody>
          <a:bodyPr>
            <a:normAutofit/>
          </a:bodyPr>
          <a:lstStyle/>
          <a:p>
            <a:r>
              <a:rPr lang="vi-VN" sz="2000" b="0" i="0" err="1">
                <a:effectLst/>
                <a:latin typeface="PT Serif"/>
              </a:rPr>
              <a:t>Flutter</a:t>
            </a:r>
            <a:r>
              <a:rPr lang="vi-VN" sz="2000" b="0" i="0">
                <a:effectLst/>
                <a:latin typeface="PT Serif"/>
              </a:rPr>
              <a:t> </a:t>
            </a:r>
            <a:r>
              <a:rPr lang="vi-VN" sz="2000" b="0" i="0" err="1">
                <a:effectLst/>
                <a:latin typeface="PT Serif"/>
              </a:rPr>
              <a:t>là</a:t>
            </a:r>
            <a:r>
              <a:rPr lang="vi-VN" sz="2000" b="0" i="0">
                <a:effectLst/>
                <a:latin typeface="PT Serif"/>
              </a:rPr>
              <a:t> </a:t>
            </a:r>
            <a:r>
              <a:rPr lang="vi-VN" sz="2000" b="0" i="0" err="1">
                <a:effectLst/>
                <a:latin typeface="PT Serif"/>
              </a:rPr>
              <a:t>nền</a:t>
            </a:r>
            <a:r>
              <a:rPr lang="vi-VN" sz="2000" b="0" i="0">
                <a:effectLst/>
                <a:latin typeface="PT Serif"/>
              </a:rPr>
              <a:t> </a:t>
            </a:r>
            <a:r>
              <a:rPr lang="vi-VN" sz="2000" b="0" i="0" err="1">
                <a:effectLst/>
                <a:latin typeface="PT Serif"/>
              </a:rPr>
              <a:t>tảng</a:t>
            </a:r>
            <a:r>
              <a:rPr lang="vi-VN" sz="2000" b="0" i="0">
                <a:effectLst/>
                <a:latin typeface="PT Serif"/>
              </a:rPr>
              <a:t> </a:t>
            </a:r>
            <a:r>
              <a:rPr lang="vi-VN" sz="2000" b="0" i="0" err="1">
                <a:effectLst/>
                <a:latin typeface="PT Serif"/>
              </a:rPr>
              <a:t>phát</a:t>
            </a:r>
            <a:r>
              <a:rPr lang="vi-VN" sz="2000" b="0" i="0">
                <a:effectLst/>
                <a:latin typeface="PT Serif"/>
              </a:rPr>
              <a:t> </a:t>
            </a:r>
            <a:r>
              <a:rPr lang="vi-VN" sz="2000" b="0" i="0" err="1">
                <a:effectLst/>
                <a:latin typeface="PT Serif"/>
              </a:rPr>
              <a:t>triển</a:t>
            </a:r>
            <a:r>
              <a:rPr lang="vi-VN" sz="2000" b="0" i="0">
                <a:effectLst/>
                <a:latin typeface="PT Serif"/>
              </a:rPr>
              <a:t> </a:t>
            </a:r>
            <a:r>
              <a:rPr lang="vi-VN" sz="2000" b="0" i="0" err="1">
                <a:effectLst/>
                <a:latin typeface="PT Serif"/>
              </a:rPr>
              <a:t>ứng</a:t>
            </a:r>
            <a:r>
              <a:rPr lang="vi-VN" sz="2000" b="0" i="0">
                <a:effectLst/>
                <a:latin typeface="PT Serif"/>
              </a:rPr>
              <a:t> </a:t>
            </a:r>
            <a:r>
              <a:rPr lang="vi-VN" sz="2000" b="0" i="0" err="1">
                <a:effectLst/>
                <a:latin typeface="PT Serif"/>
              </a:rPr>
              <a:t>dụng</a:t>
            </a:r>
            <a:r>
              <a:rPr lang="vi-VN" sz="2000" b="0" i="0">
                <a:effectLst/>
                <a:latin typeface="PT Serif"/>
              </a:rPr>
              <a:t> đa </a:t>
            </a:r>
            <a:r>
              <a:rPr lang="vi-VN" sz="2000" b="0" i="0" err="1">
                <a:effectLst/>
                <a:latin typeface="PT Serif"/>
              </a:rPr>
              <a:t>nền</a:t>
            </a:r>
            <a:r>
              <a:rPr lang="vi-VN" sz="2000" b="0" i="0">
                <a:effectLst/>
                <a:latin typeface="PT Serif"/>
              </a:rPr>
              <a:t> </a:t>
            </a:r>
            <a:r>
              <a:rPr lang="vi-VN" sz="2000" b="0" i="0" err="1">
                <a:effectLst/>
                <a:latin typeface="PT Serif"/>
              </a:rPr>
              <a:t>tảng</a:t>
            </a:r>
            <a:r>
              <a:rPr lang="vi-VN" sz="2000" b="0" i="0">
                <a:effectLst/>
                <a:latin typeface="PT Serif"/>
              </a:rPr>
              <a:t> </a:t>
            </a:r>
            <a:r>
              <a:rPr lang="vi-VN" sz="2000" b="0" i="0" err="1">
                <a:effectLst/>
                <a:latin typeface="PT Serif"/>
              </a:rPr>
              <a:t>Google</a:t>
            </a:r>
            <a:r>
              <a:rPr lang="vi-VN" sz="2000" b="0" i="0">
                <a:effectLst/>
                <a:latin typeface="PT Serif"/>
              </a:rPr>
              <a:t> </a:t>
            </a:r>
            <a:r>
              <a:rPr lang="vi-VN" sz="2000" b="0" i="0" err="1">
                <a:effectLst/>
                <a:latin typeface="PT Serif"/>
              </a:rPr>
              <a:t>phát</a:t>
            </a:r>
            <a:r>
              <a:rPr lang="vi-VN" sz="2000" b="0" i="0">
                <a:effectLst/>
                <a:latin typeface="PT Serif"/>
              </a:rPr>
              <a:t> </a:t>
            </a:r>
            <a:r>
              <a:rPr lang="vi-VN" sz="2000" b="0" i="0" err="1">
                <a:effectLst/>
                <a:latin typeface="PT Serif"/>
              </a:rPr>
              <a:t>triển</a:t>
            </a:r>
            <a:r>
              <a:rPr lang="vi-VN" sz="2000" b="0" i="0">
                <a:effectLst/>
                <a:latin typeface="PT Serif"/>
              </a:rPr>
              <a:t>.</a:t>
            </a:r>
            <a:endParaRPr lang="en-US" sz="2000" b="0" i="0">
              <a:effectLst/>
              <a:latin typeface="PT Serif"/>
            </a:endParaRPr>
          </a:p>
          <a:p>
            <a:r>
              <a:rPr lang="vi-VN" sz="2000" err="1">
                <a:latin typeface="PT Serif"/>
              </a:rPr>
              <a:t>Flutter</a:t>
            </a:r>
            <a:r>
              <a:rPr lang="vi-VN" sz="2000">
                <a:latin typeface="PT Serif"/>
              </a:rPr>
              <a:t> </a:t>
            </a:r>
            <a:r>
              <a:rPr lang="vi-VN" sz="2000" err="1">
                <a:latin typeface="PT Serif"/>
              </a:rPr>
              <a:t>sử</a:t>
            </a:r>
            <a:r>
              <a:rPr lang="vi-VN" sz="2000">
                <a:latin typeface="PT Serif"/>
              </a:rPr>
              <a:t> </a:t>
            </a:r>
            <a:r>
              <a:rPr lang="vi-VN" sz="2000" err="1">
                <a:latin typeface="PT Serif"/>
              </a:rPr>
              <a:t>dụng</a:t>
            </a:r>
            <a:r>
              <a:rPr lang="vi-VN" sz="2000">
                <a:latin typeface="PT Serif"/>
              </a:rPr>
              <a:t> ngôn </a:t>
            </a:r>
            <a:r>
              <a:rPr lang="vi-VN" sz="2000" err="1">
                <a:latin typeface="PT Serif"/>
              </a:rPr>
              <a:t>ngữ</a:t>
            </a:r>
            <a:r>
              <a:rPr lang="vi-VN" sz="2000">
                <a:latin typeface="PT Serif"/>
              </a:rPr>
              <a:t> DART </a:t>
            </a:r>
            <a:r>
              <a:rPr lang="vi-VN" sz="2000" err="1">
                <a:latin typeface="PT Serif"/>
              </a:rPr>
              <a:t>cũng</a:t>
            </a:r>
            <a:r>
              <a:rPr lang="vi-VN" sz="2000">
                <a:latin typeface="PT Serif"/>
              </a:rPr>
              <a:t> do </a:t>
            </a:r>
            <a:r>
              <a:rPr lang="vi-VN" sz="2000" err="1">
                <a:latin typeface="PT Serif"/>
              </a:rPr>
              <a:t>Google</a:t>
            </a:r>
            <a:r>
              <a:rPr lang="vi-VN" sz="2000">
                <a:latin typeface="PT Serif"/>
              </a:rPr>
              <a:t> </a:t>
            </a:r>
            <a:r>
              <a:rPr lang="vi-VN" sz="2000" err="1">
                <a:latin typeface="PT Serif"/>
              </a:rPr>
              <a:t>phát</a:t>
            </a:r>
            <a:r>
              <a:rPr lang="vi-VN" sz="2000">
                <a:latin typeface="PT Serif"/>
              </a:rPr>
              <a:t> </a:t>
            </a:r>
            <a:r>
              <a:rPr lang="vi-VN" sz="2000" err="1">
                <a:latin typeface="PT Serif"/>
              </a:rPr>
              <a:t>triển</a:t>
            </a:r>
            <a:r>
              <a:rPr lang="en-US" sz="2000">
                <a:latin typeface="PT Serif"/>
              </a:rPr>
              <a:t>.</a:t>
            </a:r>
          </a:p>
          <a:p>
            <a:r>
              <a:rPr lang="en-US" sz="2000">
                <a:latin typeface="PT Serif"/>
              </a:rPr>
              <a:t>F</a:t>
            </a:r>
            <a:r>
              <a:rPr lang="vi-VN" sz="2000" err="1">
                <a:latin typeface="PT Serif"/>
              </a:rPr>
              <a:t>lutter</a:t>
            </a:r>
            <a:r>
              <a:rPr lang="vi-VN" sz="2000">
                <a:latin typeface="PT Serif"/>
              </a:rPr>
              <a:t> </a:t>
            </a:r>
            <a:r>
              <a:rPr lang="vi-VN" sz="2000" err="1">
                <a:latin typeface="PT Serif"/>
              </a:rPr>
              <a:t>cũng</a:t>
            </a:r>
            <a:r>
              <a:rPr lang="vi-VN" sz="2000">
                <a:latin typeface="PT Serif"/>
              </a:rPr>
              <a:t> </a:t>
            </a:r>
            <a:r>
              <a:rPr lang="vi-VN" sz="2000" err="1">
                <a:latin typeface="PT Serif"/>
              </a:rPr>
              <a:t>đã</a:t>
            </a:r>
            <a:r>
              <a:rPr lang="vi-VN" sz="2000">
                <a:latin typeface="PT Serif"/>
              </a:rPr>
              <a:t> </a:t>
            </a:r>
            <a:r>
              <a:rPr lang="vi-VN" sz="2000" err="1">
                <a:latin typeface="PT Serif"/>
              </a:rPr>
              <a:t>được</a:t>
            </a:r>
            <a:r>
              <a:rPr lang="vi-VN" sz="2000">
                <a:latin typeface="PT Serif"/>
              </a:rPr>
              <a:t> </a:t>
            </a:r>
            <a:r>
              <a:rPr lang="vi-VN" sz="2000" err="1">
                <a:latin typeface="PT Serif"/>
              </a:rPr>
              <a:t>sử</a:t>
            </a:r>
            <a:r>
              <a:rPr lang="vi-VN" sz="2000">
                <a:latin typeface="PT Serif"/>
              </a:rPr>
              <a:t> </a:t>
            </a:r>
            <a:r>
              <a:rPr lang="vi-VN" sz="2000" err="1">
                <a:latin typeface="PT Serif"/>
              </a:rPr>
              <a:t>dụng</a:t>
            </a:r>
            <a:r>
              <a:rPr lang="vi-VN" sz="2000">
                <a:latin typeface="PT Serif"/>
              </a:rPr>
              <a:t> </a:t>
            </a:r>
            <a:r>
              <a:rPr lang="vi-VN" sz="2000" err="1">
                <a:latin typeface="PT Serif"/>
              </a:rPr>
              <a:t>để</a:t>
            </a:r>
            <a:r>
              <a:rPr lang="vi-VN" sz="2000">
                <a:latin typeface="PT Serif"/>
              </a:rPr>
              <a:t> </a:t>
            </a:r>
            <a:r>
              <a:rPr lang="vi-VN" sz="2000" err="1">
                <a:latin typeface="PT Serif"/>
              </a:rPr>
              <a:t>tạo</a:t>
            </a:r>
            <a:r>
              <a:rPr lang="vi-VN" sz="2000">
                <a:latin typeface="PT Serif"/>
              </a:rPr>
              <a:t> ra </a:t>
            </a:r>
            <a:r>
              <a:rPr lang="vi-VN" sz="2000" err="1">
                <a:latin typeface="PT Serif"/>
              </a:rPr>
              <a:t>các</a:t>
            </a:r>
            <a:r>
              <a:rPr lang="vi-VN" sz="2000">
                <a:latin typeface="PT Serif"/>
              </a:rPr>
              <a:t> </a:t>
            </a:r>
            <a:r>
              <a:rPr lang="vi-VN" sz="2000" err="1">
                <a:latin typeface="PT Serif"/>
              </a:rPr>
              <a:t>ứng</a:t>
            </a:r>
            <a:r>
              <a:rPr lang="vi-VN" sz="2000">
                <a:latin typeface="PT Serif"/>
              </a:rPr>
              <a:t> </a:t>
            </a:r>
            <a:r>
              <a:rPr lang="vi-VN" sz="2000" err="1">
                <a:latin typeface="PT Serif"/>
              </a:rPr>
              <a:t>dụng</a:t>
            </a:r>
            <a:r>
              <a:rPr lang="vi-VN" sz="2000">
                <a:latin typeface="PT Serif"/>
              </a:rPr>
              <a:t> </a:t>
            </a:r>
            <a:r>
              <a:rPr lang="vi-VN" sz="2000" err="1">
                <a:latin typeface="PT Serif"/>
              </a:rPr>
              <a:t>native</a:t>
            </a:r>
            <a:r>
              <a:rPr lang="vi-VN" sz="2000">
                <a:latin typeface="PT Serif"/>
              </a:rPr>
              <a:t> cho </a:t>
            </a:r>
            <a:r>
              <a:rPr lang="vi-VN" sz="2000" err="1">
                <a:latin typeface="PT Serif"/>
              </a:rPr>
              <a:t>Google</a:t>
            </a:r>
            <a:r>
              <a:rPr lang="vi-VN" sz="2000">
                <a:latin typeface="PT Serif"/>
              </a:rPr>
              <a:t>.</a:t>
            </a:r>
            <a:endParaRPr lang="en-US" sz="2000">
              <a:latin typeface="PT Serif"/>
            </a:endParaRPr>
          </a:p>
          <a:p>
            <a:r>
              <a:rPr lang="en-US" sz="2000" err="1">
                <a:latin typeface="PT Serif"/>
              </a:rPr>
              <a:t>Chỉ</a:t>
            </a:r>
            <a:r>
              <a:rPr lang="en-US" sz="2000">
                <a:latin typeface="PT Serif"/>
              </a:rPr>
              <a:t> </a:t>
            </a:r>
            <a:r>
              <a:rPr lang="en-US" sz="2000" err="1">
                <a:latin typeface="PT Serif"/>
              </a:rPr>
              <a:t>một</a:t>
            </a:r>
            <a:r>
              <a:rPr lang="en-US" sz="2000">
                <a:latin typeface="PT Serif"/>
              </a:rPr>
              <a:t> source code </a:t>
            </a:r>
            <a:r>
              <a:rPr lang="en-US" sz="2000" err="1">
                <a:latin typeface="PT Serif"/>
              </a:rPr>
              <a:t>cho</a:t>
            </a:r>
            <a:r>
              <a:rPr lang="en-US" sz="2000">
                <a:latin typeface="PT Serif"/>
              </a:rPr>
              <a:t> </a:t>
            </a:r>
            <a:r>
              <a:rPr lang="en-US" sz="2000" err="1">
                <a:latin typeface="PT Serif"/>
              </a:rPr>
              <a:t>tất</a:t>
            </a:r>
            <a:r>
              <a:rPr lang="en-US" sz="2000">
                <a:latin typeface="PT Serif"/>
              </a:rPr>
              <a:t> </a:t>
            </a:r>
            <a:r>
              <a:rPr lang="en-US" sz="2000" err="1">
                <a:latin typeface="PT Serif"/>
              </a:rPr>
              <a:t>cả</a:t>
            </a:r>
            <a:r>
              <a:rPr lang="en-US" sz="2000">
                <a:latin typeface="PT Serif"/>
              </a:rPr>
              <a:t> </a:t>
            </a:r>
            <a:r>
              <a:rPr lang="en-US" sz="2000" err="1">
                <a:latin typeface="PT Serif"/>
              </a:rPr>
              <a:t>hệ</a:t>
            </a:r>
            <a:r>
              <a:rPr lang="en-US" sz="2000">
                <a:latin typeface="PT Serif"/>
              </a:rPr>
              <a:t> </a:t>
            </a:r>
            <a:r>
              <a:rPr lang="en-US" sz="2000" err="1">
                <a:latin typeface="PT Serif"/>
              </a:rPr>
              <a:t>điều</a:t>
            </a:r>
            <a:r>
              <a:rPr lang="en-US" sz="2000">
                <a:latin typeface="PT Serif"/>
              </a:rPr>
              <a:t> </a:t>
            </a:r>
            <a:r>
              <a:rPr lang="en-US" sz="2000" err="1">
                <a:latin typeface="PT Serif"/>
              </a:rPr>
              <a:t>hành</a:t>
            </a:r>
            <a:r>
              <a:rPr lang="en-US" sz="2000">
                <a:latin typeface="PT Serif"/>
              </a:rPr>
              <a:t>.</a:t>
            </a:r>
          </a:p>
          <a:p>
            <a:r>
              <a:rPr lang="en-US" sz="2000" err="1">
                <a:latin typeface="PT Serif"/>
              </a:rPr>
              <a:t>Phiên</a:t>
            </a:r>
            <a:r>
              <a:rPr lang="en-US" sz="2000">
                <a:latin typeface="PT Serif"/>
              </a:rPr>
              <a:t> </a:t>
            </a:r>
            <a:r>
              <a:rPr lang="en-US" sz="2000" err="1">
                <a:latin typeface="PT Serif"/>
              </a:rPr>
              <a:t>bản</a:t>
            </a:r>
            <a:r>
              <a:rPr lang="en-US" sz="2000">
                <a:latin typeface="PT Serif"/>
              </a:rPr>
              <a:t> beta ra </a:t>
            </a:r>
            <a:r>
              <a:rPr lang="en-US" sz="2000" err="1">
                <a:latin typeface="PT Serif"/>
              </a:rPr>
              <a:t>đời</a:t>
            </a:r>
            <a:r>
              <a:rPr lang="en-US" sz="2000">
                <a:latin typeface="PT Serif"/>
              </a:rPr>
              <a:t> </a:t>
            </a:r>
            <a:r>
              <a:rPr lang="en-US" sz="2000" err="1">
                <a:latin typeface="PT Serif"/>
              </a:rPr>
              <a:t>tháng</a:t>
            </a:r>
            <a:r>
              <a:rPr lang="en-US" sz="2000">
                <a:latin typeface="PT Serif"/>
              </a:rPr>
              <a:t> 2/2018.</a:t>
            </a:r>
          </a:p>
          <a:p>
            <a:r>
              <a:rPr lang="en-US" sz="2000" err="1">
                <a:latin typeface="PT Serif"/>
              </a:rPr>
              <a:t>Phiên</a:t>
            </a:r>
            <a:r>
              <a:rPr lang="en-US" sz="2000">
                <a:latin typeface="PT Serif"/>
              </a:rPr>
              <a:t> </a:t>
            </a:r>
            <a:r>
              <a:rPr lang="en-US" sz="2000" err="1">
                <a:latin typeface="PT Serif"/>
              </a:rPr>
              <a:t>bản</a:t>
            </a:r>
            <a:r>
              <a:rPr lang="en-US" sz="2000">
                <a:latin typeface="PT Serif"/>
              </a:rPr>
              <a:t> stable </a:t>
            </a:r>
            <a:r>
              <a:rPr lang="en-US" sz="2000" err="1">
                <a:latin typeface="PT Serif"/>
              </a:rPr>
              <a:t>đầu</a:t>
            </a:r>
            <a:r>
              <a:rPr lang="en-US" sz="2000">
                <a:latin typeface="PT Serif"/>
              </a:rPr>
              <a:t> </a:t>
            </a:r>
            <a:r>
              <a:rPr lang="en-US" sz="2000" err="1">
                <a:latin typeface="PT Serif"/>
              </a:rPr>
              <a:t>tiên</a:t>
            </a:r>
            <a:r>
              <a:rPr lang="en-US" sz="2000">
                <a:latin typeface="PT Serif"/>
              </a:rPr>
              <a:t> ra </a:t>
            </a:r>
            <a:r>
              <a:rPr lang="en-US" sz="2000" err="1">
                <a:latin typeface="PT Serif"/>
              </a:rPr>
              <a:t>mắt</a:t>
            </a:r>
            <a:r>
              <a:rPr lang="en-US" sz="2000">
                <a:latin typeface="PT Serif"/>
              </a:rPr>
              <a:t> </a:t>
            </a:r>
            <a:r>
              <a:rPr lang="en-US" sz="2000" err="1">
                <a:latin typeface="PT Serif"/>
              </a:rPr>
              <a:t>vào</a:t>
            </a:r>
            <a:r>
              <a:rPr lang="en-US" sz="2000">
                <a:latin typeface="PT Serif"/>
              </a:rPr>
              <a:t> </a:t>
            </a:r>
            <a:r>
              <a:rPr lang="en-US" sz="2000" err="1">
                <a:latin typeface="PT Serif"/>
              </a:rPr>
              <a:t>tháng</a:t>
            </a:r>
            <a:r>
              <a:rPr lang="en-US" sz="2000">
                <a:latin typeface="PT Serif"/>
              </a:rPr>
              <a:t> 11/2018.</a:t>
            </a:r>
          </a:p>
          <a:p>
            <a:r>
              <a:rPr lang="en-US" sz="2000">
                <a:latin typeface="PT Serif"/>
              </a:rPr>
              <a:t>Trang web </a:t>
            </a:r>
            <a:r>
              <a:rPr lang="en-US" sz="2000" err="1">
                <a:latin typeface="PT Serif"/>
              </a:rPr>
              <a:t>chính</a:t>
            </a:r>
            <a:r>
              <a:rPr lang="en-US" sz="2000">
                <a:latin typeface="PT Serif"/>
              </a:rPr>
              <a:t> </a:t>
            </a:r>
            <a:r>
              <a:rPr lang="en-US" sz="2000" err="1">
                <a:latin typeface="PT Serif"/>
              </a:rPr>
              <a:t>thức</a:t>
            </a:r>
            <a:r>
              <a:rPr lang="en-US" sz="2000">
                <a:latin typeface="PT Serif"/>
              </a:rPr>
              <a:t>: https://flutter.dev	</a:t>
            </a:r>
          </a:p>
        </p:txBody>
      </p:sp>
      <p:pic>
        <p:nvPicPr>
          <p:cNvPr id="2050" name="Picture 2" descr="Kết quả hình ảnh cho logo flutter">
            <a:extLst>
              <a:ext uri="{FF2B5EF4-FFF2-40B4-BE49-F238E27FC236}">
                <a16:creationId xmlns:a16="http://schemas.microsoft.com/office/drawing/2014/main" id="{480A86A7-800E-4248-833D-FE33332D5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08" r="13398"/>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78AF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8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25F29CA-B0F0-4913-AF58-3C6BE5E9A96C}"/>
              </a:ext>
            </a:extLst>
          </p:cNvPr>
          <p:cNvSpPr>
            <a:spLocks noGrp="1"/>
          </p:cNvSpPr>
          <p:nvPr>
            <p:ph type="title"/>
          </p:nvPr>
        </p:nvSpPr>
        <p:spPr>
          <a:xfrm>
            <a:off x="589560" y="856180"/>
            <a:ext cx="4560584" cy="1128068"/>
          </a:xfrm>
        </p:spPr>
        <p:txBody>
          <a:bodyPr anchor="ctr">
            <a:normAutofit/>
          </a:bodyPr>
          <a:lstStyle/>
          <a:p>
            <a:r>
              <a:rPr lang="en-US" sz="3700" b="1">
                <a:latin typeface="Times New Roman" panose="02020603050405020304" pitchFamily="18" charset="0"/>
                <a:cs typeface="Times New Roman" panose="02020603050405020304" pitchFamily="18" charset="0"/>
              </a:rPr>
              <a:t>Các feature chính của Flutter</a:t>
            </a:r>
          </a:p>
        </p:txBody>
      </p:sp>
      <p:grpSp>
        <p:nvGrpSpPr>
          <p:cNvPr id="78" name="Group 7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74F48473-FC70-4EEA-BA35-14734DF1641A}"/>
              </a:ext>
            </a:extLst>
          </p:cNvPr>
          <p:cNvSpPr>
            <a:spLocks noGrp="1"/>
          </p:cNvSpPr>
          <p:nvPr>
            <p:ph idx="1"/>
          </p:nvPr>
        </p:nvSpPr>
        <p:spPr>
          <a:xfrm>
            <a:off x="590719" y="2330505"/>
            <a:ext cx="4559425" cy="3979585"/>
          </a:xfrm>
        </p:spPr>
        <p:txBody>
          <a:bodyPr anchor="ctr">
            <a:normAutofit/>
          </a:bodyPr>
          <a:lstStyle/>
          <a:p>
            <a:pPr>
              <a:buFont typeface="Arial" panose="020B0604020202020204" pitchFamily="34" charset="0"/>
              <a:buChar char="•"/>
            </a:pPr>
            <a:r>
              <a:rPr lang="vi-VN" sz="2000" b="0" i="0">
                <a:effectLst/>
                <a:latin typeface="PT Serif"/>
              </a:rPr>
              <a:t>SDK cho </a:t>
            </a:r>
            <a:r>
              <a:rPr lang="vi-VN" sz="2000" b="0" i="0" err="1">
                <a:effectLst/>
                <a:latin typeface="PT Serif"/>
              </a:rPr>
              <a:t>platform</a:t>
            </a:r>
            <a:r>
              <a:rPr lang="vi-VN" sz="2000" b="0" i="0">
                <a:effectLst/>
                <a:latin typeface="PT Serif"/>
              </a:rPr>
              <a:t> </a:t>
            </a:r>
            <a:r>
              <a:rPr lang="vi-VN" sz="2000" b="0" i="0" err="1">
                <a:effectLst/>
                <a:latin typeface="PT Serif"/>
              </a:rPr>
              <a:t>chính</a:t>
            </a:r>
            <a:r>
              <a:rPr lang="vi-VN" sz="2000" b="0" i="0">
                <a:effectLst/>
                <a:latin typeface="PT Serif"/>
              </a:rPr>
              <a:t> </a:t>
            </a:r>
            <a:r>
              <a:rPr lang="vi-VN" sz="2000" b="0" i="0" err="1">
                <a:effectLst/>
                <a:latin typeface="PT Serif"/>
              </a:rPr>
              <a:t>xác</a:t>
            </a:r>
            <a:r>
              <a:rPr lang="vi-VN" sz="2000" b="0" i="0">
                <a:effectLst/>
                <a:latin typeface="PT Serif"/>
              </a:rPr>
              <a:t> </a:t>
            </a:r>
            <a:r>
              <a:rPr lang="vi-VN" sz="2000" b="0" i="0" err="1">
                <a:effectLst/>
                <a:latin typeface="PT Serif"/>
              </a:rPr>
              <a:t>và</a:t>
            </a:r>
            <a:r>
              <a:rPr lang="vi-VN" sz="2000" b="0" i="0">
                <a:effectLst/>
                <a:latin typeface="PT Serif"/>
              </a:rPr>
              <a:t> chi </a:t>
            </a:r>
            <a:r>
              <a:rPr lang="vi-VN" sz="2000" b="0" i="0" err="1">
                <a:effectLst/>
                <a:latin typeface="PT Serif"/>
              </a:rPr>
              <a:t>tiết</a:t>
            </a:r>
            <a:endParaRPr lang="vi-VN" sz="2000" b="0" i="0">
              <a:effectLst/>
              <a:latin typeface="PT Serif"/>
            </a:endParaRPr>
          </a:p>
          <a:p>
            <a:pPr>
              <a:buFont typeface="Arial" panose="020B0604020202020204" pitchFamily="34" charset="0"/>
              <a:buChar char="•"/>
            </a:pPr>
            <a:r>
              <a:rPr lang="vi-VN" sz="2000" b="0" i="0" err="1">
                <a:effectLst/>
                <a:latin typeface="PT Serif"/>
              </a:rPr>
              <a:t>Các</a:t>
            </a:r>
            <a:r>
              <a:rPr lang="vi-VN" sz="2000" b="0" i="0">
                <a:effectLst/>
                <a:latin typeface="PT Serif"/>
              </a:rPr>
              <a:t> </a:t>
            </a:r>
            <a:r>
              <a:rPr lang="vi-VN" sz="2000" b="0" i="0" err="1">
                <a:effectLst/>
                <a:latin typeface="PT Serif"/>
              </a:rPr>
              <a:t>widget</a:t>
            </a:r>
            <a:r>
              <a:rPr lang="vi-VN" sz="2000" b="0" i="0">
                <a:effectLst/>
                <a:latin typeface="PT Serif"/>
              </a:rPr>
              <a:t> </a:t>
            </a:r>
            <a:r>
              <a:rPr lang="vi-VN" sz="2000" b="0" i="0" err="1">
                <a:effectLst/>
                <a:latin typeface="PT Serif"/>
              </a:rPr>
              <a:t>được</a:t>
            </a:r>
            <a:r>
              <a:rPr lang="vi-VN" sz="2000" b="0" i="0">
                <a:effectLst/>
                <a:latin typeface="PT Serif"/>
              </a:rPr>
              <a:t> </a:t>
            </a:r>
            <a:r>
              <a:rPr lang="vi-VN" sz="2000" b="0" i="0" err="1">
                <a:effectLst/>
                <a:latin typeface="PT Serif"/>
              </a:rPr>
              <a:t>thiết</a:t>
            </a:r>
            <a:r>
              <a:rPr lang="vi-VN" sz="2000" b="0" i="0">
                <a:effectLst/>
                <a:latin typeface="PT Serif"/>
              </a:rPr>
              <a:t> </a:t>
            </a:r>
            <a:r>
              <a:rPr lang="vi-VN" sz="2000" b="0" i="0" err="1">
                <a:effectLst/>
                <a:latin typeface="PT Serif"/>
              </a:rPr>
              <a:t>kế</a:t>
            </a:r>
            <a:r>
              <a:rPr lang="vi-VN" sz="2000" b="0" i="0">
                <a:effectLst/>
                <a:latin typeface="PT Serif"/>
              </a:rPr>
              <a:t> chi </a:t>
            </a:r>
            <a:r>
              <a:rPr lang="vi-VN" sz="2000" b="0" i="0" err="1">
                <a:effectLst/>
                <a:latin typeface="PT Serif"/>
              </a:rPr>
              <a:t>tiết</a:t>
            </a:r>
            <a:r>
              <a:rPr lang="vi-VN" sz="2000" b="0" i="0">
                <a:effectLst/>
                <a:latin typeface="PT Serif"/>
              </a:rPr>
              <a:t>, </a:t>
            </a:r>
            <a:r>
              <a:rPr lang="vi-VN" sz="2000" b="0" i="0" err="1">
                <a:effectLst/>
                <a:latin typeface="PT Serif"/>
              </a:rPr>
              <a:t>chính</a:t>
            </a:r>
            <a:r>
              <a:rPr lang="vi-VN" sz="2000" b="0" i="0">
                <a:effectLst/>
                <a:latin typeface="PT Serif"/>
              </a:rPr>
              <a:t> </a:t>
            </a:r>
            <a:r>
              <a:rPr lang="vi-VN" sz="2000" b="0" i="0" err="1">
                <a:effectLst/>
                <a:latin typeface="PT Serif"/>
              </a:rPr>
              <a:t>xác</a:t>
            </a:r>
            <a:endParaRPr lang="vi-VN" sz="2000" b="0" i="0">
              <a:effectLst/>
              <a:latin typeface="PT Serif"/>
            </a:endParaRPr>
          </a:p>
          <a:p>
            <a:pPr>
              <a:buFont typeface="Arial" panose="020B0604020202020204" pitchFamily="34" charset="0"/>
              <a:buChar char="•"/>
            </a:pPr>
            <a:r>
              <a:rPr lang="vi-VN" sz="2000" b="0" i="0">
                <a:effectLst/>
                <a:latin typeface="PT Serif"/>
              </a:rPr>
              <a:t>Môi </a:t>
            </a:r>
            <a:r>
              <a:rPr lang="vi-VN" sz="2000" b="0" i="0" err="1">
                <a:effectLst/>
                <a:latin typeface="PT Serif"/>
              </a:rPr>
              <a:t>trường</a:t>
            </a:r>
            <a:r>
              <a:rPr lang="vi-VN" sz="2000" b="0" i="0">
                <a:effectLst/>
                <a:latin typeface="PT Serif"/>
              </a:rPr>
              <a:t> </a:t>
            </a:r>
            <a:r>
              <a:rPr lang="vi-VN" sz="2000" b="0" i="0" err="1">
                <a:effectLst/>
                <a:latin typeface="PT Serif"/>
              </a:rPr>
              <a:t>hoàn</a:t>
            </a:r>
            <a:r>
              <a:rPr lang="vi-VN" sz="2000" b="0" i="0">
                <a:effectLst/>
                <a:latin typeface="PT Serif"/>
              </a:rPr>
              <a:t> </a:t>
            </a:r>
            <a:r>
              <a:rPr lang="vi-VN" sz="2000" b="0" i="0" err="1">
                <a:effectLst/>
                <a:latin typeface="PT Serif"/>
              </a:rPr>
              <a:t>toàn</a:t>
            </a:r>
            <a:r>
              <a:rPr lang="vi-VN" sz="2000" b="0" i="0">
                <a:effectLst/>
                <a:latin typeface="PT Serif"/>
              </a:rPr>
              <a:t> </a:t>
            </a:r>
            <a:r>
              <a:rPr lang="vi-VN" sz="2000" b="0" i="0" err="1">
                <a:effectLst/>
                <a:latin typeface="PT Serif"/>
              </a:rPr>
              <a:t>tùy</a:t>
            </a:r>
            <a:r>
              <a:rPr lang="vi-VN" sz="2000" b="0" i="0">
                <a:effectLst/>
                <a:latin typeface="PT Serif"/>
              </a:rPr>
              <a:t> </a:t>
            </a:r>
            <a:r>
              <a:rPr lang="vi-VN" sz="2000" b="0" i="0" err="1">
                <a:effectLst/>
                <a:latin typeface="PT Serif"/>
              </a:rPr>
              <a:t>chỉnh</a:t>
            </a:r>
            <a:endParaRPr lang="vi-VN" sz="2000" b="0" i="0">
              <a:effectLst/>
              <a:latin typeface="PT Serif"/>
            </a:endParaRPr>
          </a:p>
          <a:p>
            <a:pPr>
              <a:buFont typeface="Arial" panose="020B0604020202020204" pitchFamily="34" charset="0"/>
              <a:buChar char="•"/>
            </a:pPr>
            <a:r>
              <a:rPr lang="vi-VN" sz="2000" b="0" i="0" err="1">
                <a:effectLst/>
                <a:latin typeface="PT Serif"/>
              </a:rPr>
              <a:t>Native</a:t>
            </a:r>
            <a:r>
              <a:rPr lang="vi-VN" sz="2000" b="0" i="0">
                <a:effectLst/>
                <a:latin typeface="PT Serif"/>
              </a:rPr>
              <a:t> </a:t>
            </a:r>
            <a:r>
              <a:rPr lang="vi-VN" sz="2000" b="0" i="0" err="1">
                <a:effectLst/>
                <a:latin typeface="PT Serif"/>
              </a:rPr>
              <a:t>Performance</a:t>
            </a:r>
            <a:endParaRPr lang="vi-VN" sz="2000" b="0" i="0">
              <a:effectLst/>
              <a:latin typeface="PT Serif"/>
            </a:endParaRPr>
          </a:p>
          <a:p>
            <a:pPr>
              <a:buFont typeface="Arial" panose="020B0604020202020204" pitchFamily="34" charset="0"/>
              <a:buChar char="•"/>
            </a:pPr>
            <a:r>
              <a:rPr lang="vi-VN" sz="2000" b="0" i="0" err="1">
                <a:effectLst/>
                <a:latin typeface="PT Serif"/>
              </a:rPr>
              <a:t>Feature</a:t>
            </a:r>
            <a:r>
              <a:rPr lang="vi-VN" sz="2000" b="0" i="0">
                <a:effectLst/>
                <a:latin typeface="PT Serif"/>
              </a:rPr>
              <a:t> </a:t>
            </a:r>
            <a:r>
              <a:rPr lang="vi-VN" sz="2000" b="0" i="0" err="1">
                <a:effectLst/>
                <a:latin typeface="PT Serif"/>
              </a:rPr>
              <a:t>Stateful</a:t>
            </a:r>
            <a:r>
              <a:rPr lang="vi-VN" sz="2000" b="0" i="0">
                <a:effectLst/>
                <a:latin typeface="PT Serif"/>
              </a:rPr>
              <a:t> </a:t>
            </a:r>
            <a:r>
              <a:rPr lang="vi-VN" sz="2000" b="0" i="0" err="1">
                <a:effectLst/>
                <a:latin typeface="PT Serif"/>
              </a:rPr>
              <a:t>Hot</a:t>
            </a:r>
            <a:r>
              <a:rPr lang="vi-VN" sz="2000" b="0" i="0">
                <a:effectLst/>
                <a:latin typeface="PT Serif"/>
              </a:rPr>
              <a:t> </a:t>
            </a:r>
            <a:r>
              <a:rPr lang="vi-VN" sz="2000" b="0" i="0" err="1">
                <a:effectLst/>
                <a:latin typeface="PT Serif"/>
              </a:rPr>
              <a:t>Reload</a:t>
            </a:r>
            <a:r>
              <a:rPr lang="vi-VN" sz="2000" b="0" i="0">
                <a:effectLst/>
                <a:latin typeface="PT Serif"/>
              </a:rPr>
              <a:t> </a:t>
            </a:r>
            <a:r>
              <a:rPr lang="vi-VN" sz="2000" b="0" i="0" err="1">
                <a:effectLst/>
                <a:latin typeface="PT Serif"/>
              </a:rPr>
              <a:t>để</a:t>
            </a:r>
            <a:r>
              <a:rPr lang="vi-VN" sz="2000" b="0" i="0">
                <a:effectLst/>
                <a:latin typeface="PT Serif"/>
              </a:rPr>
              <a:t> </a:t>
            </a:r>
            <a:r>
              <a:rPr lang="vi-VN" sz="2000" b="0" i="0" err="1">
                <a:effectLst/>
                <a:latin typeface="PT Serif"/>
              </a:rPr>
              <a:t>phát</a:t>
            </a:r>
            <a:r>
              <a:rPr lang="vi-VN" sz="2000" b="0" i="0">
                <a:effectLst/>
                <a:latin typeface="PT Serif"/>
              </a:rPr>
              <a:t> </a:t>
            </a:r>
            <a:r>
              <a:rPr lang="vi-VN" sz="2000" b="0" i="0" err="1">
                <a:effectLst/>
                <a:latin typeface="PT Serif"/>
              </a:rPr>
              <a:t>triển</a:t>
            </a:r>
            <a:r>
              <a:rPr lang="vi-VN" sz="2000" b="0" i="0">
                <a:effectLst/>
                <a:latin typeface="PT Serif"/>
              </a:rPr>
              <a:t> </a:t>
            </a:r>
            <a:r>
              <a:rPr lang="vi-VN" sz="2000" b="0" i="0" err="1">
                <a:effectLst/>
                <a:latin typeface="PT Serif"/>
              </a:rPr>
              <a:t>app</a:t>
            </a:r>
            <a:r>
              <a:rPr lang="vi-VN" sz="2000" b="0" i="0">
                <a:effectLst/>
                <a:latin typeface="PT Serif"/>
              </a:rPr>
              <a:t> nhanh hơn</a:t>
            </a:r>
          </a:p>
        </p:txBody>
      </p:sp>
      <p:sp>
        <p:nvSpPr>
          <p:cNvPr id="84" name="Rectangle 8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F096F335-4E61-4DCF-929D-44AC2753C316}"/>
              </a:ext>
            </a:extLst>
          </p:cNvPr>
          <p:cNvPicPr>
            <a:picLocks noChangeAspect="1"/>
          </p:cNvPicPr>
          <p:nvPr/>
        </p:nvPicPr>
        <p:blipFill rotWithShape="1">
          <a:blip r:embed="rId2"/>
          <a:srcRect l="2773" r="-3" b="-3"/>
          <a:stretch/>
        </p:blipFill>
        <p:spPr>
          <a:xfrm>
            <a:off x="5977788" y="799352"/>
            <a:ext cx="5425410" cy="5259296"/>
          </a:xfrm>
          <a:prstGeom prst="rect">
            <a:avLst/>
          </a:prstGeom>
        </p:spPr>
      </p:pic>
    </p:spTree>
    <p:extLst>
      <p:ext uri="{BB962C8B-B14F-4D97-AF65-F5344CB8AC3E}">
        <p14:creationId xmlns:p14="http://schemas.microsoft.com/office/powerpoint/2010/main" val="220211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634A5D-9252-4660-9073-8712F143C91D}"/>
              </a:ext>
            </a:extLst>
          </p:cNvPr>
          <p:cNvSpPr>
            <a:spLocks noGrp="1"/>
          </p:cNvSpPr>
          <p:nvPr>
            <p:ph type="title"/>
          </p:nvPr>
        </p:nvSpPr>
        <p:spPr>
          <a:xfrm>
            <a:off x="1136428" y="627564"/>
            <a:ext cx="7474172" cy="1325563"/>
          </a:xfrm>
        </p:spPr>
        <p:txBody>
          <a:bodyPr>
            <a:normAutofit/>
          </a:bodyPr>
          <a:lstStyle/>
          <a:p>
            <a:r>
              <a:rPr lang="en-US" b="1" err="1">
                <a:latin typeface="Times New Roman" panose="02020603050405020304" pitchFamily="18" charset="0"/>
                <a:cs typeface="Times New Roman" panose="02020603050405020304" pitchFamily="18" charset="0"/>
              </a:rPr>
              <a:t>Ưu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điểm</a:t>
            </a:r>
            <a:r>
              <a:rPr lang="en-US" b="1">
                <a:latin typeface="Times New Roman" panose="02020603050405020304" pitchFamily="18" charset="0"/>
                <a:cs typeface="Times New Roman" panose="02020603050405020304" pitchFamily="18" charset="0"/>
              </a:rPr>
              <a:t> </a:t>
            </a:r>
          </a:p>
        </p:txBody>
      </p:sp>
      <p:sp>
        <p:nvSpPr>
          <p:cNvPr id="3" name="Chỗ dành sẵn cho Nội dung 2">
            <a:extLst>
              <a:ext uri="{FF2B5EF4-FFF2-40B4-BE49-F238E27FC236}">
                <a16:creationId xmlns:a16="http://schemas.microsoft.com/office/drawing/2014/main" id="{9DCCD246-5846-44A8-AB90-160BC4FF4431}"/>
              </a:ext>
            </a:extLst>
          </p:cNvPr>
          <p:cNvSpPr>
            <a:spLocks noGrp="1"/>
          </p:cNvSpPr>
          <p:nvPr>
            <p:ph idx="1"/>
          </p:nvPr>
        </p:nvSpPr>
        <p:spPr>
          <a:xfrm>
            <a:off x="1136429" y="1561515"/>
            <a:ext cx="7589514" cy="4167272"/>
          </a:xfrm>
        </p:spPr>
        <p:txBody>
          <a:bodyPr anchor="ctr">
            <a:normAutofit/>
          </a:bodyPr>
          <a:lstStyle/>
          <a:p>
            <a:r>
              <a:rPr lang="vi-VN" sz="2000" b="0" i="0" err="1">
                <a:effectLst/>
                <a:latin typeface="PT Serif"/>
              </a:rPr>
              <a:t>Mạnh</a:t>
            </a:r>
            <a:r>
              <a:rPr lang="vi-VN" sz="2000" b="0" i="0">
                <a:effectLst/>
                <a:latin typeface="PT Serif"/>
              </a:rPr>
              <a:t> </a:t>
            </a:r>
            <a:r>
              <a:rPr lang="vi-VN" sz="2000" b="0" i="0" err="1">
                <a:effectLst/>
                <a:latin typeface="PT Serif"/>
              </a:rPr>
              <a:t>về</a:t>
            </a:r>
            <a:r>
              <a:rPr lang="vi-VN" sz="2000" b="0" i="0">
                <a:effectLst/>
                <a:latin typeface="PT Serif"/>
              </a:rPr>
              <a:t> </a:t>
            </a:r>
            <a:r>
              <a:rPr lang="vi-VN" sz="2000" b="0" i="0" err="1">
                <a:effectLst/>
                <a:latin typeface="PT Serif"/>
              </a:rPr>
              <a:t>animation</a:t>
            </a:r>
            <a:r>
              <a:rPr lang="vi-VN" sz="2000" b="0" i="0">
                <a:effectLst/>
                <a:latin typeface="PT Serif"/>
              </a:rPr>
              <a:t>, </a:t>
            </a:r>
            <a:r>
              <a:rPr lang="vi-VN" sz="2000" b="0" i="0" err="1">
                <a:effectLst/>
                <a:latin typeface="PT Serif"/>
              </a:rPr>
              <a:t>performance</a:t>
            </a:r>
            <a:r>
              <a:rPr lang="vi-VN" sz="2000" b="0" i="0">
                <a:effectLst/>
                <a:latin typeface="PT Serif"/>
              </a:rPr>
              <a:t> </a:t>
            </a:r>
            <a:r>
              <a:rPr lang="vi-VN" sz="2000" b="0" i="0" err="1">
                <a:effectLst/>
                <a:latin typeface="PT Serif"/>
              </a:rPr>
              <a:t>app</a:t>
            </a:r>
            <a:r>
              <a:rPr lang="vi-VN" sz="2000" b="0" i="0">
                <a:effectLst/>
                <a:latin typeface="PT Serif"/>
              </a:rPr>
              <a:t> </a:t>
            </a:r>
            <a:r>
              <a:rPr lang="vi-VN" sz="2000" b="0" i="0" err="1">
                <a:effectLst/>
                <a:latin typeface="PT Serif"/>
              </a:rPr>
              <a:t>rất</a:t>
            </a:r>
            <a:r>
              <a:rPr lang="vi-VN" sz="2000" b="0" i="0">
                <a:effectLst/>
                <a:latin typeface="PT Serif"/>
              </a:rPr>
              <a:t> cao.</a:t>
            </a:r>
            <a:endParaRPr lang="en-US" sz="2000" b="0" i="0">
              <a:effectLst/>
              <a:latin typeface="PT Serif"/>
            </a:endParaRPr>
          </a:p>
          <a:p>
            <a:r>
              <a:rPr lang="vi-VN" sz="2000" b="0" i="0">
                <a:effectLst/>
                <a:latin typeface="PT Serif"/>
              </a:rPr>
              <a:t>Giao </a:t>
            </a:r>
            <a:r>
              <a:rPr lang="vi-VN" sz="2000" b="0" i="0" err="1">
                <a:effectLst/>
                <a:latin typeface="PT Serif"/>
              </a:rPr>
              <a:t>tiếp</a:t>
            </a:r>
            <a:r>
              <a:rPr lang="vi-VN" sz="2000" b="0" i="0">
                <a:effectLst/>
                <a:latin typeface="PT Serif"/>
              </a:rPr>
              <a:t> </a:t>
            </a:r>
            <a:r>
              <a:rPr lang="vi-VN" sz="2000" b="0" i="0" err="1">
                <a:effectLst/>
                <a:latin typeface="PT Serif"/>
              </a:rPr>
              <a:t>gần</a:t>
            </a:r>
            <a:r>
              <a:rPr lang="vi-VN" sz="2000" b="0" i="0">
                <a:effectLst/>
                <a:latin typeface="PT Serif"/>
              </a:rPr>
              <a:t> như </a:t>
            </a:r>
            <a:r>
              <a:rPr lang="vi-VN" sz="2000" b="0" i="0" err="1">
                <a:effectLst/>
                <a:latin typeface="PT Serif"/>
              </a:rPr>
              <a:t>trực</a:t>
            </a:r>
            <a:r>
              <a:rPr lang="vi-VN" sz="2000" b="0" i="0">
                <a:effectLst/>
                <a:latin typeface="PT Serif"/>
              </a:rPr>
              <a:t> </a:t>
            </a:r>
            <a:r>
              <a:rPr lang="vi-VN" sz="2000" b="0" i="0" err="1">
                <a:effectLst/>
                <a:latin typeface="PT Serif"/>
              </a:rPr>
              <a:t>tiếp</a:t>
            </a:r>
            <a:r>
              <a:rPr lang="vi-VN" sz="2000" b="0" i="0">
                <a:effectLst/>
                <a:latin typeface="PT Serif"/>
              </a:rPr>
              <a:t> </a:t>
            </a:r>
            <a:r>
              <a:rPr lang="vi-VN" sz="2000" b="0" i="0" err="1">
                <a:effectLst/>
                <a:latin typeface="PT Serif"/>
              </a:rPr>
              <a:t>với</a:t>
            </a:r>
            <a:r>
              <a:rPr lang="vi-VN" sz="2000" b="0" i="0">
                <a:effectLst/>
                <a:latin typeface="PT Serif"/>
              </a:rPr>
              <a:t> </a:t>
            </a:r>
            <a:r>
              <a:rPr lang="vi-VN" sz="2000" b="0" i="0" err="1">
                <a:effectLst/>
                <a:latin typeface="PT Serif"/>
              </a:rPr>
              <a:t>native</a:t>
            </a:r>
            <a:endParaRPr lang="en-US" sz="2000" b="0" i="0">
              <a:effectLst/>
              <a:latin typeface="PT Serif"/>
            </a:endParaRPr>
          </a:p>
          <a:p>
            <a:r>
              <a:rPr lang="vi-VN" sz="2000" b="0" i="0" err="1">
                <a:effectLst/>
                <a:latin typeface="PT Serif"/>
              </a:rPr>
              <a:t>Static</a:t>
            </a:r>
            <a:r>
              <a:rPr lang="vi-VN" sz="2000" b="0" i="0">
                <a:effectLst/>
                <a:latin typeface="PT Serif"/>
              </a:rPr>
              <a:t> </a:t>
            </a:r>
            <a:r>
              <a:rPr lang="vi-VN" sz="2000" b="0" i="0" err="1">
                <a:effectLst/>
                <a:latin typeface="PT Serif"/>
              </a:rPr>
              <a:t>language</a:t>
            </a:r>
            <a:r>
              <a:rPr lang="vi-VN" sz="2000" b="0" i="0">
                <a:effectLst/>
                <a:latin typeface="PT Serif"/>
              </a:rPr>
              <a:t> nhưng </a:t>
            </a:r>
            <a:r>
              <a:rPr lang="vi-VN" sz="2000" b="0" i="0" err="1">
                <a:effectLst/>
                <a:latin typeface="PT Serif"/>
              </a:rPr>
              <a:t>với</a:t>
            </a:r>
            <a:r>
              <a:rPr lang="vi-VN" sz="2000" b="0" i="0">
                <a:effectLst/>
                <a:latin typeface="PT Serif"/>
              </a:rPr>
              <a:t> </a:t>
            </a:r>
            <a:r>
              <a:rPr lang="vi-VN" sz="2000" b="0" i="0" err="1">
                <a:effectLst/>
                <a:latin typeface="PT Serif"/>
              </a:rPr>
              <a:t>syntax</a:t>
            </a:r>
            <a:r>
              <a:rPr lang="vi-VN" sz="2000" b="0" i="0">
                <a:effectLst/>
                <a:latin typeface="PT Serif"/>
              </a:rPr>
              <a:t> </a:t>
            </a:r>
            <a:r>
              <a:rPr lang="vi-VN" sz="2000" b="0" i="0" err="1">
                <a:effectLst/>
                <a:latin typeface="PT Serif"/>
              </a:rPr>
              <a:t>hiện</a:t>
            </a:r>
            <a:r>
              <a:rPr lang="vi-VN" sz="2000" b="0" i="0">
                <a:effectLst/>
                <a:latin typeface="PT Serif"/>
              </a:rPr>
              <a:t> </a:t>
            </a:r>
            <a:r>
              <a:rPr lang="vi-VN" sz="2000" b="0" i="0" err="1">
                <a:effectLst/>
                <a:latin typeface="PT Serif"/>
              </a:rPr>
              <a:t>đại</a:t>
            </a:r>
            <a:r>
              <a:rPr lang="vi-VN" sz="2000" b="0" i="0">
                <a:effectLst/>
                <a:latin typeface="PT Serif"/>
              </a:rPr>
              <a:t>, </a:t>
            </a:r>
            <a:r>
              <a:rPr lang="vi-VN" sz="2000" b="0" i="0" err="1">
                <a:effectLst/>
                <a:latin typeface="PT Serif"/>
              </a:rPr>
              <a:t>compiler</a:t>
            </a:r>
            <a:r>
              <a:rPr lang="vi-VN" sz="2000" b="0" i="0">
                <a:effectLst/>
                <a:latin typeface="PT Serif"/>
              </a:rPr>
              <a:t> linh </a:t>
            </a:r>
            <a:r>
              <a:rPr lang="vi-VN" sz="2000" b="0" i="0" err="1">
                <a:effectLst/>
                <a:latin typeface="PT Serif"/>
              </a:rPr>
              <a:t>động</a:t>
            </a:r>
            <a:r>
              <a:rPr lang="vi-VN" sz="2000" b="0" i="0">
                <a:effectLst/>
                <a:latin typeface="PT Serif"/>
              </a:rPr>
              <a:t> </a:t>
            </a:r>
            <a:r>
              <a:rPr lang="vi-VN" sz="2000" b="0" i="0" err="1">
                <a:effectLst/>
                <a:latin typeface="PT Serif"/>
              </a:rPr>
              <a:t>giữa</a:t>
            </a:r>
            <a:r>
              <a:rPr lang="vi-VN" sz="2000" b="0" i="0">
                <a:effectLst/>
                <a:latin typeface="PT Serif"/>
              </a:rPr>
              <a:t> AOT (</a:t>
            </a:r>
            <a:r>
              <a:rPr lang="vi-VN" sz="2000" b="0" i="0" err="1">
                <a:effectLst/>
                <a:latin typeface="PT Serif"/>
              </a:rPr>
              <a:t>for</a:t>
            </a:r>
            <a:r>
              <a:rPr lang="vi-VN" sz="2000" b="0" i="0">
                <a:effectLst/>
                <a:latin typeface="PT Serif"/>
              </a:rPr>
              <a:t> </a:t>
            </a:r>
            <a:r>
              <a:rPr lang="vi-VN" sz="2000" b="0" i="0" err="1">
                <a:effectLst/>
                <a:latin typeface="PT Serif"/>
              </a:rPr>
              <a:t>archive</a:t>
            </a:r>
            <a:r>
              <a:rPr lang="vi-VN" sz="2000" b="0" i="0">
                <a:effectLst/>
                <a:latin typeface="PT Serif"/>
              </a:rPr>
              <a:t>, </a:t>
            </a:r>
            <a:r>
              <a:rPr lang="vi-VN" sz="2000" b="0" i="0" err="1">
                <a:effectLst/>
                <a:latin typeface="PT Serif"/>
              </a:rPr>
              <a:t>build</a:t>
            </a:r>
            <a:r>
              <a:rPr lang="vi-VN" sz="2000" b="0" i="0">
                <a:effectLst/>
                <a:latin typeface="PT Serif"/>
              </a:rPr>
              <a:t> </a:t>
            </a:r>
            <a:r>
              <a:rPr lang="vi-VN" sz="2000" b="0" i="0" err="1">
                <a:effectLst/>
                <a:latin typeface="PT Serif"/>
              </a:rPr>
              <a:t>prod</a:t>
            </a:r>
            <a:r>
              <a:rPr lang="vi-VN" sz="2000" b="0" i="0">
                <a:effectLst/>
                <a:latin typeface="PT Serif"/>
              </a:rPr>
              <a:t>) </a:t>
            </a:r>
            <a:r>
              <a:rPr lang="vi-VN" sz="2000" b="0" i="0" err="1">
                <a:effectLst/>
                <a:latin typeface="PT Serif"/>
              </a:rPr>
              <a:t>và</a:t>
            </a:r>
            <a:r>
              <a:rPr lang="vi-VN" sz="2000" b="0" i="0">
                <a:effectLst/>
                <a:latin typeface="PT Serif"/>
              </a:rPr>
              <a:t> JIT (</a:t>
            </a:r>
            <a:r>
              <a:rPr lang="vi-VN" sz="2000" b="0" i="0" err="1">
                <a:effectLst/>
                <a:latin typeface="PT Serif"/>
              </a:rPr>
              <a:t>for</a:t>
            </a:r>
            <a:r>
              <a:rPr lang="vi-VN" sz="2000" b="0" i="0">
                <a:effectLst/>
                <a:latin typeface="PT Serif"/>
              </a:rPr>
              <a:t> </a:t>
            </a:r>
            <a:r>
              <a:rPr lang="vi-VN" sz="2000" b="0" i="0" err="1">
                <a:effectLst/>
                <a:latin typeface="PT Serif"/>
              </a:rPr>
              <a:t>development</a:t>
            </a:r>
            <a:r>
              <a:rPr lang="vi-VN" sz="2000" b="0" i="0">
                <a:effectLst/>
                <a:latin typeface="PT Serif"/>
              </a:rPr>
              <a:t>, </a:t>
            </a:r>
            <a:r>
              <a:rPr lang="vi-VN" sz="2000" b="0" i="0" err="1">
                <a:effectLst/>
                <a:latin typeface="PT Serif"/>
              </a:rPr>
              <a:t>hot</a:t>
            </a:r>
            <a:r>
              <a:rPr lang="vi-VN" sz="2000" b="0" i="0">
                <a:effectLst/>
                <a:latin typeface="PT Serif"/>
              </a:rPr>
              <a:t> </a:t>
            </a:r>
            <a:r>
              <a:rPr lang="vi-VN" sz="2000" b="0" i="0" err="1">
                <a:effectLst/>
                <a:latin typeface="PT Serif"/>
              </a:rPr>
              <a:t>reload</a:t>
            </a:r>
            <a:r>
              <a:rPr lang="vi-VN" sz="2000" b="0" i="0">
                <a:effectLst/>
                <a:latin typeface="PT Serif"/>
              </a:rPr>
              <a:t>)</a:t>
            </a:r>
            <a:endParaRPr lang="en-US" sz="2000" b="0" i="0">
              <a:effectLst/>
              <a:latin typeface="PT Serif"/>
            </a:endParaRPr>
          </a:p>
          <a:p>
            <a:r>
              <a:rPr lang="vi-VN" sz="2000" b="0" i="0" err="1">
                <a:effectLst/>
                <a:latin typeface="PT Serif"/>
              </a:rPr>
              <a:t>Có</a:t>
            </a:r>
            <a:r>
              <a:rPr lang="vi-VN" sz="2000" b="0" i="0">
                <a:effectLst/>
                <a:latin typeface="PT Serif"/>
              </a:rPr>
              <a:t> </a:t>
            </a:r>
            <a:r>
              <a:rPr lang="vi-VN" sz="2000" b="0" i="0" err="1">
                <a:effectLst/>
                <a:latin typeface="PT Serif"/>
              </a:rPr>
              <a:t>thể</a:t>
            </a:r>
            <a:r>
              <a:rPr lang="vi-VN" sz="2000" b="0" i="0">
                <a:effectLst/>
                <a:latin typeface="PT Serif"/>
              </a:rPr>
              <a:t> </a:t>
            </a:r>
            <a:r>
              <a:rPr lang="vi-VN" sz="2000" b="0" i="0" err="1">
                <a:effectLst/>
                <a:latin typeface="PT Serif"/>
              </a:rPr>
              <a:t>chạy</a:t>
            </a:r>
            <a:r>
              <a:rPr lang="vi-VN" sz="2000" b="0" i="0">
                <a:effectLst/>
                <a:latin typeface="PT Serif"/>
              </a:rPr>
              <a:t> </a:t>
            </a:r>
            <a:r>
              <a:rPr lang="vi-VN" sz="2000" b="0" i="0" err="1">
                <a:effectLst/>
                <a:latin typeface="PT Serif"/>
              </a:rPr>
              <a:t>được</a:t>
            </a:r>
            <a:r>
              <a:rPr lang="vi-VN" sz="2000" b="0" i="0">
                <a:effectLst/>
                <a:latin typeface="PT Serif"/>
              </a:rPr>
              <a:t> </a:t>
            </a:r>
            <a:r>
              <a:rPr lang="vi-VN" sz="2000" b="0" i="0" err="1">
                <a:effectLst/>
                <a:latin typeface="PT Serif"/>
              </a:rPr>
              <a:t>giả</a:t>
            </a:r>
            <a:r>
              <a:rPr lang="vi-VN" sz="2000" b="0" i="0">
                <a:effectLst/>
                <a:latin typeface="PT Serif"/>
              </a:rPr>
              <a:t> </a:t>
            </a:r>
            <a:r>
              <a:rPr lang="vi-VN" sz="2000" b="0" i="0" err="1">
                <a:effectLst/>
                <a:latin typeface="PT Serif"/>
              </a:rPr>
              <a:t>lập</a:t>
            </a:r>
            <a:r>
              <a:rPr lang="vi-VN" sz="2000" b="0" i="0">
                <a:effectLst/>
                <a:latin typeface="PT Serif"/>
              </a:rPr>
              <a:t> </a:t>
            </a:r>
            <a:r>
              <a:rPr lang="vi-VN" sz="2000" b="0" i="0" err="1">
                <a:effectLst/>
                <a:latin typeface="PT Serif"/>
              </a:rPr>
              <a:t>mobile</a:t>
            </a:r>
            <a:r>
              <a:rPr lang="vi-VN" sz="2000" b="0" i="0">
                <a:effectLst/>
                <a:latin typeface="PT Serif"/>
              </a:rPr>
              <a:t> ngay trên </a:t>
            </a:r>
            <a:r>
              <a:rPr lang="vi-VN" sz="2000" b="0" i="0" err="1">
                <a:effectLst/>
                <a:latin typeface="PT Serif"/>
              </a:rPr>
              <a:t>web</a:t>
            </a:r>
            <a:r>
              <a:rPr lang="vi-VN" sz="2000" b="0" i="0">
                <a:effectLst/>
                <a:latin typeface="PT Serif"/>
              </a:rPr>
              <a:t>, </a:t>
            </a:r>
            <a:r>
              <a:rPr lang="vi-VN" sz="2000" b="0" i="0" err="1">
                <a:effectLst/>
                <a:latin typeface="PT Serif"/>
              </a:rPr>
              <a:t>tiện</a:t>
            </a:r>
            <a:r>
              <a:rPr lang="vi-VN" sz="2000" b="0" i="0">
                <a:effectLst/>
                <a:latin typeface="PT Serif"/>
              </a:rPr>
              <a:t> cho </a:t>
            </a:r>
            <a:r>
              <a:rPr lang="vi-VN" sz="2000" b="0" i="0" err="1">
                <a:effectLst/>
                <a:latin typeface="PT Serif"/>
              </a:rPr>
              <a:t>development</a:t>
            </a:r>
            <a:r>
              <a:rPr lang="vi-VN" sz="2000" b="0" i="0">
                <a:effectLst/>
                <a:latin typeface="PT Serif"/>
              </a:rPr>
              <a:t>. </a:t>
            </a:r>
            <a:r>
              <a:rPr lang="vi-VN" sz="2000" b="0" i="0" err="1">
                <a:effectLst/>
                <a:latin typeface="PT Serif"/>
              </a:rPr>
              <a:t>Các</a:t>
            </a:r>
            <a:r>
              <a:rPr lang="vi-VN" sz="2000" b="0" i="0">
                <a:effectLst/>
                <a:latin typeface="PT Serif"/>
              </a:rPr>
              <a:t> </a:t>
            </a:r>
            <a:r>
              <a:rPr lang="vi-VN" sz="2000" b="0" i="0" err="1">
                <a:effectLst/>
                <a:latin typeface="PT Serif"/>
              </a:rPr>
              <a:t>metric</a:t>
            </a:r>
            <a:r>
              <a:rPr lang="vi-VN" sz="2000" b="0" i="0">
                <a:effectLst/>
                <a:latin typeface="PT Serif"/>
              </a:rPr>
              <a:t> </a:t>
            </a:r>
            <a:r>
              <a:rPr lang="vi-VN" sz="2000" b="0" i="0" err="1">
                <a:effectLst/>
                <a:latin typeface="PT Serif"/>
              </a:rPr>
              <a:t>measure</a:t>
            </a:r>
            <a:r>
              <a:rPr lang="vi-VN" sz="2000" b="0" i="0">
                <a:effectLst/>
                <a:latin typeface="PT Serif"/>
              </a:rPr>
              <a:t> </a:t>
            </a:r>
            <a:r>
              <a:rPr lang="vi-VN" sz="2000" b="0" i="0" err="1">
                <a:effectLst/>
                <a:latin typeface="PT Serif"/>
              </a:rPr>
              <a:t>performance</a:t>
            </a:r>
            <a:r>
              <a:rPr lang="vi-VN" sz="2000" b="0" i="0">
                <a:effectLst/>
                <a:latin typeface="PT Serif"/>
              </a:rPr>
              <a:t> </a:t>
            </a:r>
            <a:r>
              <a:rPr lang="vi-VN" sz="2000" b="0" i="0" err="1">
                <a:effectLst/>
                <a:latin typeface="PT Serif"/>
              </a:rPr>
              <a:t>được</a:t>
            </a:r>
            <a:r>
              <a:rPr lang="vi-VN" sz="2000" b="0" i="0">
                <a:effectLst/>
                <a:latin typeface="PT Serif"/>
              </a:rPr>
              <a:t> </a:t>
            </a:r>
            <a:r>
              <a:rPr lang="vi-VN" sz="2000" b="0" i="0" err="1">
                <a:effectLst/>
                <a:latin typeface="PT Serif"/>
              </a:rPr>
              <a:t>hỗ</a:t>
            </a:r>
            <a:r>
              <a:rPr lang="vi-VN" sz="2000" b="0" i="0">
                <a:effectLst/>
                <a:latin typeface="PT Serif"/>
              </a:rPr>
              <a:t> </a:t>
            </a:r>
            <a:r>
              <a:rPr lang="vi-VN" sz="2000" b="0" i="0" err="1">
                <a:effectLst/>
                <a:latin typeface="PT Serif"/>
              </a:rPr>
              <a:t>trợ</a:t>
            </a:r>
            <a:r>
              <a:rPr lang="vi-VN" sz="2000" b="0" i="0">
                <a:effectLst/>
                <a:latin typeface="PT Serif"/>
              </a:rPr>
              <a:t> </a:t>
            </a:r>
            <a:r>
              <a:rPr lang="vi-VN" sz="2000" b="0" i="0" err="1">
                <a:effectLst/>
                <a:latin typeface="PT Serif"/>
              </a:rPr>
              <a:t>sẵn</a:t>
            </a:r>
            <a:r>
              <a:rPr lang="vi-VN" sz="2000" b="0" i="0">
                <a:effectLst/>
                <a:latin typeface="PT Serif"/>
              </a:rPr>
              <a:t> </a:t>
            </a:r>
            <a:r>
              <a:rPr lang="vi-VN" sz="2000" b="0" i="0" err="1">
                <a:effectLst/>
                <a:latin typeface="PT Serif"/>
              </a:rPr>
              <a:t>giúp</a:t>
            </a:r>
            <a:r>
              <a:rPr lang="vi-VN" sz="2000" b="0" i="0">
                <a:effectLst/>
                <a:latin typeface="PT Serif"/>
              </a:rPr>
              <a:t> </a:t>
            </a:r>
            <a:r>
              <a:rPr lang="vi-VN" sz="2000" b="0" i="0" err="1">
                <a:effectLst/>
                <a:latin typeface="PT Serif"/>
              </a:rPr>
              <a:t>developer</a:t>
            </a:r>
            <a:r>
              <a:rPr lang="vi-VN" sz="2000" b="0" i="0">
                <a:effectLst/>
                <a:latin typeface="PT Serif"/>
              </a:rPr>
              <a:t> </a:t>
            </a:r>
            <a:r>
              <a:rPr lang="vi-VN" sz="2000" b="0" i="0" err="1">
                <a:effectLst/>
                <a:latin typeface="PT Serif"/>
              </a:rPr>
              <a:t>kiểm</a:t>
            </a:r>
            <a:r>
              <a:rPr lang="vi-VN" sz="2000" b="0" i="0">
                <a:effectLst/>
                <a:latin typeface="PT Serif"/>
              </a:rPr>
              <a:t> </a:t>
            </a:r>
            <a:r>
              <a:rPr lang="vi-VN" sz="2000" b="0" i="0" err="1">
                <a:effectLst/>
                <a:latin typeface="PT Serif"/>
              </a:rPr>
              <a:t>soát</a:t>
            </a:r>
            <a:r>
              <a:rPr lang="vi-VN" sz="2000" b="0" i="0">
                <a:effectLst/>
                <a:latin typeface="PT Serif"/>
              </a:rPr>
              <a:t> </a:t>
            </a:r>
            <a:r>
              <a:rPr lang="vi-VN" sz="2000" b="0" i="0" err="1">
                <a:effectLst/>
                <a:latin typeface="PT Serif"/>
              </a:rPr>
              <a:t>tốt</a:t>
            </a:r>
            <a:r>
              <a:rPr lang="vi-VN" sz="2000" b="0" i="0">
                <a:effectLst/>
                <a:latin typeface="PT Serif"/>
              </a:rPr>
              <a:t> </a:t>
            </a:r>
            <a:r>
              <a:rPr lang="vi-VN" sz="2000" b="0" i="0" err="1">
                <a:effectLst/>
                <a:latin typeface="PT Serif"/>
              </a:rPr>
              <a:t>performance</a:t>
            </a:r>
            <a:r>
              <a:rPr lang="vi-VN" sz="2000" b="0" i="0">
                <a:effectLst/>
                <a:latin typeface="PT Serif"/>
              </a:rPr>
              <a:t> </a:t>
            </a:r>
            <a:r>
              <a:rPr lang="vi-VN" sz="2000" b="0" i="0" err="1">
                <a:effectLst/>
                <a:latin typeface="PT Serif"/>
              </a:rPr>
              <a:t>của</a:t>
            </a:r>
            <a:r>
              <a:rPr lang="vi-VN" sz="2000" b="0" i="0">
                <a:effectLst/>
                <a:latin typeface="PT Serif"/>
              </a:rPr>
              <a:t> </a:t>
            </a:r>
            <a:r>
              <a:rPr lang="vi-VN" sz="2000" b="0" i="0" err="1">
                <a:effectLst/>
                <a:latin typeface="PT Serif"/>
              </a:rPr>
              <a:t>app</a:t>
            </a:r>
            <a:r>
              <a:rPr lang="vi-VN" sz="2000" b="0" i="0">
                <a:effectLst/>
                <a:latin typeface="PT Serif"/>
              </a:rPr>
              <a:t>.</a:t>
            </a:r>
            <a:endParaRPr lang="en-US" sz="2000" b="0" i="0">
              <a:effectLst/>
              <a:latin typeface="PT Serif"/>
            </a:endParaRPr>
          </a:p>
          <a:p>
            <a:r>
              <a:rPr lang="vi-VN" sz="2000" b="0" i="0" err="1">
                <a:effectLst/>
                <a:latin typeface="PT Serif"/>
              </a:rPr>
              <a:t>Có</a:t>
            </a:r>
            <a:r>
              <a:rPr lang="vi-VN" sz="2000" b="0" i="0">
                <a:effectLst/>
                <a:latin typeface="PT Serif"/>
              </a:rPr>
              <a:t> </a:t>
            </a:r>
            <a:r>
              <a:rPr lang="vi-VN" sz="2000" b="0" i="0" err="1">
                <a:effectLst/>
                <a:latin typeface="PT Serif"/>
              </a:rPr>
              <a:t>thể</a:t>
            </a:r>
            <a:r>
              <a:rPr lang="vi-VN" sz="2000" b="0" i="0">
                <a:effectLst/>
                <a:latin typeface="PT Serif"/>
              </a:rPr>
              <a:t> </a:t>
            </a:r>
            <a:r>
              <a:rPr lang="vi-VN" sz="2000" b="0" i="0" err="1">
                <a:effectLst/>
                <a:latin typeface="PT Serif"/>
              </a:rPr>
              <a:t>dùng</a:t>
            </a:r>
            <a:r>
              <a:rPr lang="vi-VN" sz="2000" b="0" i="0">
                <a:effectLst/>
                <a:latin typeface="PT Serif"/>
              </a:rPr>
              <a:t> </a:t>
            </a:r>
            <a:r>
              <a:rPr lang="vi-VN" sz="2000" b="0" i="0" err="1">
                <a:effectLst/>
                <a:latin typeface="PT Serif"/>
              </a:rPr>
              <a:t>để</a:t>
            </a:r>
            <a:r>
              <a:rPr lang="vi-VN" sz="2000" b="0" i="0">
                <a:effectLst/>
                <a:latin typeface="PT Serif"/>
              </a:rPr>
              <a:t> </a:t>
            </a:r>
            <a:r>
              <a:rPr lang="vi-VN" sz="2000" b="0" i="0" err="1">
                <a:effectLst/>
                <a:latin typeface="PT Serif"/>
              </a:rPr>
              <a:t>build</a:t>
            </a:r>
            <a:r>
              <a:rPr lang="vi-VN" sz="2000" b="0" i="0">
                <a:effectLst/>
                <a:latin typeface="PT Serif"/>
              </a:rPr>
              <a:t> </a:t>
            </a:r>
            <a:r>
              <a:rPr lang="vi-VN" sz="2000" b="0" i="0" err="1">
                <a:effectLst/>
                <a:latin typeface="PT Serif"/>
              </a:rPr>
              <a:t>các</a:t>
            </a:r>
            <a:r>
              <a:rPr lang="vi-VN" sz="2000" b="0" i="0">
                <a:effectLst/>
                <a:latin typeface="PT Serif"/>
              </a:rPr>
              <a:t> </a:t>
            </a:r>
            <a:r>
              <a:rPr lang="vi-VN" sz="2000" b="0" i="0" err="1">
                <a:effectLst/>
                <a:latin typeface="PT Serif"/>
              </a:rPr>
              <a:t>bundle</a:t>
            </a:r>
            <a:r>
              <a:rPr lang="vi-VN" sz="2000" b="0" i="0">
                <a:effectLst/>
                <a:latin typeface="PT Serif"/>
              </a:rPr>
              <a:t>/</a:t>
            </a:r>
            <a:r>
              <a:rPr lang="vi-VN" sz="2000" b="0" i="0" err="1">
                <a:effectLst/>
                <a:latin typeface="PT Serif"/>
              </a:rPr>
              <a:t>framework</a:t>
            </a:r>
            <a:r>
              <a:rPr lang="vi-VN" sz="2000" b="0" i="0">
                <a:effectLst/>
                <a:latin typeface="PT Serif"/>
              </a:rPr>
              <a:t> </a:t>
            </a:r>
            <a:r>
              <a:rPr lang="vi-VN" sz="2000" b="0" i="0" err="1">
                <a:effectLst/>
                <a:latin typeface="PT Serif"/>
              </a:rPr>
              <a:t>gắn</a:t>
            </a:r>
            <a:r>
              <a:rPr lang="vi-VN" sz="2000" b="0" i="0">
                <a:effectLst/>
                <a:latin typeface="PT Serif"/>
              </a:rPr>
              <a:t> </a:t>
            </a:r>
            <a:r>
              <a:rPr lang="vi-VN" sz="2000" b="0" i="0" err="1">
                <a:effectLst/>
                <a:latin typeface="PT Serif"/>
              </a:rPr>
              <a:t>và</a:t>
            </a:r>
            <a:r>
              <a:rPr lang="vi-VN" sz="2000" b="0" i="0">
                <a:effectLst/>
                <a:latin typeface="PT Serif"/>
              </a:rPr>
              <a:t> </a:t>
            </a:r>
            <a:r>
              <a:rPr lang="vi-VN" sz="2000" b="0" i="0" err="1">
                <a:effectLst/>
                <a:latin typeface="PT Serif"/>
              </a:rPr>
              <a:t>app</a:t>
            </a:r>
            <a:r>
              <a:rPr lang="vi-VN" sz="2000" b="0" i="0">
                <a:effectLst/>
                <a:latin typeface="PT Serif"/>
              </a:rPr>
              <a:t> </a:t>
            </a:r>
            <a:r>
              <a:rPr lang="vi-VN" sz="2000" b="0" i="0" err="1">
                <a:effectLst/>
                <a:latin typeface="PT Serif"/>
              </a:rPr>
              <a:t>native</a:t>
            </a:r>
            <a:r>
              <a:rPr lang="vi-VN" sz="2000" b="0" i="0">
                <a:effectLst/>
                <a:latin typeface="PT Serif"/>
              </a:rPr>
              <a:t> </a:t>
            </a:r>
            <a:r>
              <a:rPr lang="vi-VN" sz="2000" b="0" i="0" err="1">
                <a:effectLst/>
                <a:latin typeface="PT Serif"/>
              </a:rPr>
              <a:t>để</a:t>
            </a:r>
            <a:r>
              <a:rPr lang="vi-VN" sz="2000" b="0" i="0">
                <a:effectLst/>
                <a:latin typeface="PT Serif"/>
              </a:rPr>
              <a:t> tăng </a:t>
            </a:r>
            <a:r>
              <a:rPr lang="vi-VN" sz="2000" b="0" i="0" err="1">
                <a:effectLst/>
                <a:latin typeface="PT Serif"/>
              </a:rPr>
              <a:t>performance</a:t>
            </a:r>
            <a:r>
              <a:rPr lang="vi-VN" sz="2000" b="0" i="0">
                <a:effectLst/>
                <a:latin typeface="PT Serif"/>
              </a:rPr>
              <a:t>.</a:t>
            </a:r>
            <a:endParaRPr lang="en-US" sz="2000">
              <a:latin typeface="PT Serif"/>
            </a:endParaRPr>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8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895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Kết quả hình ảnh cho logo dấu tích xanh">
            <a:extLst>
              <a:ext uri="{FF2B5EF4-FFF2-40B4-BE49-F238E27FC236}">
                <a16:creationId xmlns:a16="http://schemas.microsoft.com/office/drawing/2014/main" id="{95D01BCA-27BA-46BF-A8E7-E9739775C80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61" r="-13" b="-13"/>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25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90EB98-0396-4E36-98A4-A739E1351EBB}"/>
              </a:ext>
            </a:extLst>
          </p:cNvPr>
          <p:cNvSpPr>
            <a:spLocks noGrp="1"/>
          </p:cNvSpPr>
          <p:nvPr>
            <p:ph type="title"/>
          </p:nvPr>
        </p:nvSpPr>
        <p:spPr>
          <a:xfrm>
            <a:off x="1136428" y="627564"/>
            <a:ext cx="7474172" cy="1325563"/>
          </a:xfrm>
        </p:spPr>
        <p:txBody>
          <a:bodyPr>
            <a:normAutofit/>
          </a:bodyPr>
          <a:lstStyle/>
          <a:p>
            <a:r>
              <a:rPr lang="en-US" b="1" err="1">
                <a:latin typeface="Times New Roman" panose="02020603050405020304" pitchFamily="18" charset="0"/>
                <a:cs typeface="Times New Roman" panose="02020603050405020304" pitchFamily="18" charset="0"/>
              </a:rPr>
              <a:t>Nhược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điểm</a:t>
            </a:r>
            <a:endParaRPr lang="en-US" b="1">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465D623D-D5FA-4795-9A07-D41FA84D9540}"/>
              </a:ext>
            </a:extLst>
          </p:cNvPr>
          <p:cNvSpPr>
            <a:spLocks noGrp="1"/>
          </p:cNvSpPr>
          <p:nvPr>
            <p:ph idx="1"/>
          </p:nvPr>
        </p:nvSpPr>
        <p:spPr>
          <a:xfrm>
            <a:off x="1136429" y="2278173"/>
            <a:ext cx="6467867" cy="3450613"/>
          </a:xfrm>
        </p:spPr>
        <p:txBody>
          <a:bodyPr anchor="ctr">
            <a:normAutofit lnSpcReduction="10000"/>
          </a:bodyPr>
          <a:lstStyle/>
          <a:p>
            <a:r>
              <a:rPr lang="en-US" sz="2000" b="0" i="0" err="1">
                <a:effectLst/>
                <a:latin typeface="PT Serif"/>
              </a:rPr>
              <a:t>Bộ</a:t>
            </a:r>
            <a:r>
              <a:rPr lang="en-US" sz="2000" b="0" i="0">
                <a:effectLst/>
                <a:latin typeface="PT Serif"/>
              </a:rPr>
              <a:t> render UI </a:t>
            </a:r>
            <a:r>
              <a:rPr lang="vi-VN" sz="2000" b="0" i="0" err="1">
                <a:effectLst/>
                <a:latin typeface="PT Serif"/>
              </a:rPr>
              <a:t>được</a:t>
            </a:r>
            <a:r>
              <a:rPr lang="vi-VN" sz="2000" b="0" i="0">
                <a:effectLst/>
                <a:latin typeface="PT Serif"/>
              </a:rPr>
              <a:t> </a:t>
            </a:r>
            <a:r>
              <a:rPr lang="vi-VN" sz="2000" b="0" i="0" err="1">
                <a:effectLst/>
                <a:latin typeface="PT Serif"/>
              </a:rPr>
              <a:t>team</a:t>
            </a:r>
            <a:r>
              <a:rPr lang="vi-VN" sz="2000" b="0" i="0">
                <a:effectLst/>
                <a:latin typeface="PT Serif"/>
              </a:rPr>
              <a:t> </a:t>
            </a:r>
            <a:r>
              <a:rPr lang="vi-VN" sz="2000" b="0" i="0" err="1">
                <a:effectLst/>
                <a:latin typeface="PT Serif"/>
              </a:rPr>
              <a:t>author</a:t>
            </a:r>
            <a:r>
              <a:rPr lang="vi-VN" sz="2000" b="0" i="0">
                <a:effectLst/>
                <a:latin typeface="PT Serif"/>
              </a:rPr>
              <a:t> </a:t>
            </a:r>
            <a:r>
              <a:rPr lang="vi-VN" sz="2000" b="0" i="0" err="1">
                <a:effectLst/>
                <a:latin typeface="PT Serif"/>
              </a:rPr>
              <a:t>gần</a:t>
            </a:r>
            <a:r>
              <a:rPr lang="vi-VN" sz="2000" b="0" i="0">
                <a:effectLst/>
                <a:latin typeface="PT Serif"/>
              </a:rPr>
              <a:t> như </a:t>
            </a:r>
            <a:r>
              <a:rPr lang="vi-VN" sz="2000" b="0" i="0" err="1">
                <a:effectLst/>
                <a:latin typeface="PT Serif"/>
              </a:rPr>
              <a:t>viết</a:t>
            </a:r>
            <a:r>
              <a:rPr lang="vi-VN" sz="2000" b="0" i="0">
                <a:effectLst/>
                <a:latin typeface="PT Serif"/>
              </a:rPr>
              <a:t> </a:t>
            </a:r>
            <a:r>
              <a:rPr lang="vi-VN" sz="2000" b="0" i="0" err="1">
                <a:effectLst/>
                <a:latin typeface="PT Serif"/>
              </a:rPr>
              <a:t>lại</a:t>
            </a:r>
            <a:r>
              <a:rPr lang="vi-VN" sz="2000" b="0" i="0">
                <a:effectLst/>
                <a:latin typeface="PT Serif"/>
              </a:rPr>
              <a:t>, không liên quan </a:t>
            </a:r>
            <a:r>
              <a:rPr lang="vi-VN" sz="2000" b="0" i="0" err="1">
                <a:effectLst/>
                <a:latin typeface="PT Serif"/>
              </a:rPr>
              <a:t>tới</a:t>
            </a:r>
            <a:r>
              <a:rPr lang="vi-VN" sz="2000" b="0" i="0">
                <a:effectLst/>
                <a:latin typeface="PT Serif"/>
              </a:rPr>
              <a:t> UI </a:t>
            </a:r>
            <a:r>
              <a:rPr lang="vi-VN" sz="2000" b="0" i="0" err="1">
                <a:effectLst/>
                <a:latin typeface="PT Serif"/>
              </a:rPr>
              <a:t>có</a:t>
            </a:r>
            <a:r>
              <a:rPr lang="vi-VN" sz="2000" b="0" i="0">
                <a:effectLst/>
                <a:latin typeface="PT Serif"/>
              </a:rPr>
              <a:t> </a:t>
            </a:r>
            <a:r>
              <a:rPr lang="vi-VN" sz="2000" b="0" i="0" err="1">
                <a:effectLst/>
                <a:latin typeface="PT Serif"/>
              </a:rPr>
              <a:t>sẵn</a:t>
            </a:r>
            <a:r>
              <a:rPr lang="vi-VN" sz="2000" b="0" i="0">
                <a:effectLst/>
                <a:latin typeface="PT Serif"/>
              </a:rPr>
              <a:t> </a:t>
            </a:r>
            <a:r>
              <a:rPr lang="vi-VN" sz="2000" b="0" i="0" err="1">
                <a:effectLst/>
                <a:latin typeface="PT Serif"/>
              </a:rPr>
              <a:t>của</a:t>
            </a:r>
            <a:r>
              <a:rPr lang="vi-VN" sz="2000" b="0" i="0">
                <a:effectLst/>
                <a:latin typeface="PT Serif"/>
              </a:rPr>
              <a:t> </a:t>
            </a:r>
            <a:r>
              <a:rPr lang="vi-VN" sz="2000" b="0" i="0" err="1">
                <a:effectLst/>
                <a:latin typeface="PT Serif"/>
              </a:rPr>
              <a:t>Framework</a:t>
            </a:r>
            <a:r>
              <a:rPr lang="vi-VN" sz="2000" b="0" i="0">
                <a:effectLst/>
                <a:latin typeface="PT Serif"/>
              </a:rPr>
              <a:t> </a:t>
            </a:r>
            <a:r>
              <a:rPr lang="vi-VN" sz="2000" b="0" i="0" err="1">
                <a:effectLst/>
                <a:latin typeface="PT Serif"/>
              </a:rPr>
              <a:t>native</a:t>
            </a:r>
            <a:r>
              <a:rPr lang="vi-VN" sz="2000" b="0" i="0">
                <a:effectLst/>
                <a:latin typeface="PT Serif"/>
              </a:rPr>
              <a:t>, </a:t>
            </a:r>
            <a:r>
              <a:rPr lang="vi-VN" sz="2000" b="0" i="0" err="1">
                <a:effectLst/>
                <a:latin typeface="PT Serif"/>
              </a:rPr>
              <a:t>dẫn</a:t>
            </a:r>
            <a:r>
              <a:rPr lang="vi-VN" sz="2000" b="0" i="0">
                <a:effectLst/>
                <a:latin typeface="PT Serif"/>
              </a:rPr>
              <a:t> </a:t>
            </a:r>
            <a:r>
              <a:rPr lang="vi-VN" sz="2000" b="0" i="0" err="1">
                <a:effectLst/>
                <a:latin typeface="PT Serif"/>
              </a:rPr>
              <a:t>đến</a:t>
            </a:r>
            <a:r>
              <a:rPr lang="vi-VN" sz="2000" b="0" i="0">
                <a:effectLst/>
                <a:latin typeface="PT Serif"/>
              </a:rPr>
              <a:t> </a:t>
            </a:r>
            <a:r>
              <a:rPr lang="vi-VN" sz="2000" b="0" i="0" err="1">
                <a:effectLst/>
                <a:latin typeface="PT Serif"/>
              </a:rPr>
              <a:t>memory</a:t>
            </a:r>
            <a:r>
              <a:rPr lang="vi-VN" sz="2000" b="0" i="0">
                <a:effectLst/>
                <a:latin typeface="PT Serif"/>
              </a:rPr>
              <a:t> </a:t>
            </a:r>
            <a:r>
              <a:rPr lang="vi-VN" sz="2000" b="0" i="0" err="1">
                <a:effectLst/>
                <a:latin typeface="PT Serif"/>
              </a:rPr>
              <a:t>sử</a:t>
            </a:r>
            <a:r>
              <a:rPr lang="vi-VN" sz="2000" b="0" i="0">
                <a:effectLst/>
                <a:latin typeface="PT Serif"/>
              </a:rPr>
              <a:t> </a:t>
            </a:r>
            <a:r>
              <a:rPr lang="vi-VN" sz="2000" b="0" i="0" err="1">
                <a:effectLst/>
                <a:latin typeface="PT Serif"/>
              </a:rPr>
              <a:t>dụng</a:t>
            </a:r>
            <a:r>
              <a:rPr lang="vi-VN" sz="2000" b="0" i="0">
                <a:effectLst/>
                <a:latin typeface="PT Serif"/>
              </a:rPr>
              <a:t> </a:t>
            </a:r>
            <a:r>
              <a:rPr lang="vi-VN" sz="2000" b="0" i="0" err="1">
                <a:effectLst/>
                <a:latin typeface="PT Serif"/>
              </a:rPr>
              <a:t>khá</a:t>
            </a:r>
            <a:r>
              <a:rPr lang="vi-VN" sz="2000" b="0" i="0">
                <a:effectLst/>
                <a:latin typeface="PT Serif"/>
              </a:rPr>
              <a:t> </a:t>
            </a:r>
            <a:r>
              <a:rPr lang="vi-VN" sz="2000" b="0" i="0" err="1">
                <a:effectLst/>
                <a:latin typeface="PT Serif"/>
              </a:rPr>
              <a:t>nhiều</a:t>
            </a:r>
            <a:r>
              <a:rPr lang="vi-VN" sz="2000" b="0" i="0">
                <a:effectLst/>
                <a:latin typeface="PT Serif"/>
              </a:rPr>
              <a:t>.</a:t>
            </a:r>
            <a:r>
              <a:rPr lang="en-US" sz="2000" b="0" i="0">
                <a:effectLst/>
                <a:latin typeface="PT Serif"/>
              </a:rPr>
              <a:t> </a:t>
            </a:r>
          </a:p>
          <a:p>
            <a:r>
              <a:rPr lang="vi-VN" sz="2000" b="0" i="0" err="1">
                <a:effectLst/>
                <a:latin typeface="PT Serif"/>
              </a:rPr>
              <a:t>Phải</a:t>
            </a:r>
            <a:r>
              <a:rPr lang="vi-VN" sz="2000" b="0" i="0">
                <a:effectLst/>
                <a:latin typeface="PT Serif"/>
              </a:rPr>
              <a:t> </a:t>
            </a:r>
            <a:r>
              <a:rPr lang="vi-VN" sz="2000" b="0" i="0" err="1">
                <a:effectLst/>
                <a:latin typeface="PT Serif"/>
              </a:rPr>
              <a:t>học</a:t>
            </a:r>
            <a:r>
              <a:rPr lang="vi-VN" sz="2000" b="0" i="0">
                <a:effectLst/>
                <a:latin typeface="PT Serif"/>
              </a:rPr>
              <a:t> thêm ngôn </a:t>
            </a:r>
            <a:r>
              <a:rPr lang="vi-VN" sz="2000" b="0" i="0" err="1">
                <a:effectLst/>
                <a:latin typeface="PT Serif"/>
              </a:rPr>
              <a:t>ngữ</a:t>
            </a:r>
            <a:r>
              <a:rPr lang="vi-VN" sz="2000" b="0" i="0">
                <a:effectLst/>
                <a:latin typeface="PT Serif"/>
              </a:rPr>
              <a:t> DART, </a:t>
            </a:r>
            <a:r>
              <a:rPr lang="vi-VN" sz="2000" b="0" i="0" err="1">
                <a:effectLst/>
                <a:latin typeface="PT Serif"/>
              </a:rPr>
              <a:t>bloc</a:t>
            </a:r>
            <a:r>
              <a:rPr lang="vi-VN" sz="2000" b="0" i="0">
                <a:effectLst/>
                <a:latin typeface="PT Serif"/>
              </a:rPr>
              <a:t> </a:t>
            </a:r>
            <a:r>
              <a:rPr lang="vi-VN" sz="2000" b="0" i="0" err="1">
                <a:effectLst/>
                <a:latin typeface="PT Serif"/>
              </a:rPr>
              <a:t>pattern</a:t>
            </a:r>
            <a:r>
              <a:rPr lang="vi-VN" sz="2000" b="0" i="0">
                <a:effectLst/>
                <a:latin typeface="PT Serif"/>
              </a:rPr>
              <a:t>, DART </a:t>
            </a:r>
            <a:r>
              <a:rPr lang="vi-VN" sz="2000" b="0" i="0" err="1">
                <a:effectLst/>
                <a:latin typeface="PT Serif"/>
              </a:rPr>
              <a:t>Streaming</a:t>
            </a:r>
            <a:r>
              <a:rPr lang="en-US" sz="2000">
                <a:latin typeface="PT Serif"/>
              </a:rPr>
              <a:t>.</a:t>
            </a:r>
          </a:p>
          <a:p>
            <a:r>
              <a:rPr lang="vi-VN" sz="2000" b="0" i="0" err="1">
                <a:effectLst/>
                <a:latin typeface="PT Serif"/>
              </a:rPr>
              <a:t>Dù</a:t>
            </a:r>
            <a:r>
              <a:rPr lang="vi-VN" sz="2000" b="0" i="0">
                <a:effectLst/>
                <a:latin typeface="PT Serif"/>
              </a:rPr>
              <a:t> </a:t>
            </a:r>
            <a:r>
              <a:rPr lang="vi-VN" sz="2000" b="0" i="0" err="1">
                <a:effectLst/>
                <a:latin typeface="PT Serif"/>
              </a:rPr>
              <a:t>đã</a:t>
            </a:r>
            <a:r>
              <a:rPr lang="vi-VN" sz="2000" b="0" i="0">
                <a:effectLst/>
                <a:latin typeface="PT Serif"/>
              </a:rPr>
              <a:t> </a:t>
            </a:r>
            <a:r>
              <a:rPr lang="vi-VN" sz="2000" b="0" i="0" err="1">
                <a:effectLst/>
                <a:latin typeface="PT Serif"/>
              </a:rPr>
              <a:t>release</a:t>
            </a:r>
            <a:r>
              <a:rPr lang="vi-VN" sz="2000" b="0" i="0">
                <a:effectLst/>
                <a:latin typeface="PT Serif"/>
              </a:rPr>
              <a:t> 1.0 </a:t>
            </a:r>
            <a:r>
              <a:rPr lang="vi-VN" sz="2000" b="0" i="0" err="1">
                <a:effectLst/>
                <a:latin typeface="PT Serif"/>
              </a:rPr>
              <a:t>chính</a:t>
            </a:r>
            <a:r>
              <a:rPr lang="vi-VN" sz="2000" b="0" i="0">
                <a:effectLst/>
                <a:latin typeface="PT Serif"/>
              </a:rPr>
              <a:t> </a:t>
            </a:r>
            <a:r>
              <a:rPr lang="vi-VN" sz="2000" b="0" i="0" err="1">
                <a:effectLst/>
                <a:latin typeface="PT Serif"/>
              </a:rPr>
              <a:t>thức</a:t>
            </a:r>
            <a:r>
              <a:rPr lang="vi-VN" sz="2000" b="0" i="0">
                <a:effectLst/>
                <a:latin typeface="PT Serif"/>
              </a:rPr>
              <a:t>, tuy nhiên </a:t>
            </a:r>
            <a:r>
              <a:rPr lang="vi-VN" sz="2000" b="0" i="0" err="1">
                <a:effectLst/>
                <a:latin typeface="PT Serif"/>
              </a:rPr>
              <a:t>còn</a:t>
            </a:r>
            <a:r>
              <a:rPr lang="vi-VN" sz="2000" b="0" i="0">
                <a:effectLst/>
                <a:latin typeface="PT Serif"/>
              </a:rPr>
              <a:t> </a:t>
            </a:r>
            <a:r>
              <a:rPr lang="vi-VN" sz="2000" b="0" i="0" err="1">
                <a:effectLst/>
                <a:latin typeface="PT Serif"/>
              </a:rPr>
              <a:t>khá</a:t>
            </a:r>
            <a:r>
              <a:rPr lang="vi-VN" sz="2000" b="0" i="0">
                <a:effectLst/>
                <a:latin typeface="PT Serif"/>
              </a:rPr>
              <a:t> </a:t>
            </a:r>
            <a:r>
              <a:rPr lang="vi-VN" sz="2000" b="0" i="0" err="1">
                <a:effectLst/>
                <a:latin typeface="PT Serif"/>
              </a:rPr>
              <a:t>mới</a:t>
            </a:r>
            <a:r>
              <a:rPr lang="vi-VN" sz="2000" b="0" i="0">
                <a:effectLst/>
                <a:latin typeface="PT Serif"/>
              </a:rPr>
              <a:t>. </a:t>
            </a:r>
            <a:r>
              <a:rPr lang="vi-VN" sz="2000" b="0" i="0" err="1">
                <a:effectLst/>
                <a:latin typeface="PT Serif"/>
              </a:rPr>
              <a:t>Một</a:t>
            </a:r>
            <a:r>
              <a:rPr lang="vi-VN" sz="2000" b="0" i="0">
                <a:effectLst/>
                <a:latin typeface="PT Serif"/>
              </a:rPr>
              <a:t> </a:t>
            </a:r>
            <a:r>
              <a:rPr lang="vi-VN" sz="2000" b="0" i="0" err="1">
                <a:effectLst/>
                <a:latin typeface="PT Serif"/>
              </a:rPr>
              <a:t>số</a:t>
            </a:r>
            <a:r>
              <a:rPr lang="vi-VN" sz="2000" b="0" i="0">
                <a:effectLst/>
                <a:latin typeface="PT Serif"/>
              </a:rPr>
              <a:t> </a:t>
            </a:r>
            <a:r>
              <a:rPr lang="vi-VN" sz="2000" b="0" i="0" err="1">
                <a:effectLst/>
                <a:latin typeface="PT Serif"/>
              </a:rPr>
              <a:t>plugin</a:t>
            </a:r>
            <a:r>
              <a:rPr lang="vi-VN" sz="2000" b="0" i="0">
                <a:effectLst/>
                <a:latin typeface="PT Serif"/>
              </a:rPr>
              <a:t> </a:t>
            </a:r>
            <a:r>
              <a:rPr lang="vi-VN" sz="2000" b="0" i="0" err="1">
                <a:effectLst/>
                <a:latin typeface="PT Serif"/>
              </a:rPr>
              <a:t>rất</a:t>
            </a:r>
            <a:r>
              <a:rPr lang="vi-VN" sz="2000" b="0" i="0">
                <a:effectLst/>
                <a:latin typeface="PT Serif"/>
              </a:rPr>
              <a:t> quan </a:t>
            </a:r>
            <a:r>
              <a:rPr lang="vi-VN" sz="2000" b="0" i="0" err="1">
                <a:effectLst/>
                <a:latin typeface="PT Serif"/>
              </a:rPr>
              <a:t>trọng</a:t>
            </a:r>
            <a:r>
              <a:rPr lang="vi-VN" sz="2000" b="0" i="0">
                <a:effectLst/>
                <a:latin typeface="PT Serif"/>
              </a:rPr>
              <a:t> như </a:t>
            </a:r>
            <a:r>
              <a:rPr lang="vi-VN" sz="2000" b="0" i="0" err="1">
                <a:effectLst/>
                <a:latin typeface="PT Serif"/>
              </a:rPr>
              <a:t>Google</a:t>
            </a:r>
            <a:r>
              <a:rPr lang="vi-VN" sz="2000" b="0" i="0">
                <a:effectLst/>
                <a:latin typeface="PT Serif"/>
              </a:rPr>
              <a:t> </a:t>
            </a:r>
            <a:r>
              <a:rPr lang="vi-VN" sz="2000" b="0" i="0" err="1">
                <a:effectLst/>
                <a:latin typeface="PT Serif"/>
              </a:rPr>
              <a:t>Map</a:t>
            </a:r>
            <a:r>
              <a:rPr lang="vi-VN" sz="2000" b="0" i="0">
                <a:effectLst/>
                <a:latin typeface="PT Serif"/>
              </a:rPr>
              <a:t> </a:t>
            </a:r>
            <a:r>
              <a:rPr lang="vi-VN" sz="2000" b="0" i="0" err="1">
                <a:effectLst/>
                <a:latin typeface="PT Serif"/>
              </a:rPr>
              <a:t>vẫn</a:t>
            </a:r>
            <a:r>
              <a:rPr lang="vi-VN" sz="2000" b="0" i="0">
                <a:effectLst/>
                <a:latin typeface="PT Serif"/>
              </a:rPr>
              <a:t> </a:t>
            </a:r>
            <a:r>
              <a:rPr lang="vi-VN" sz="2000" b="0" i="0" err="1">
                <a:effectLst/>
                <a:latin typeface="PT Serif"/>
              </a:rPr>
              <a:t>còn</a:t>
            </a:r>
            <a:r>
              <a:rPr lang="vi-VN" sz="2000" b="0" i="0">
                <a:effectLst/>
                <a:latin typeface="PT Serif"/>
              </a:rPr>
              <a:t> đang </a:t>
            </a:r>
            <a:r>
              <a:rPr lang="vi-VN" sz="2000" b="0" i="0" err="1">
                <a:effectLst/>
                <a:latin typeface="PT Serif"/>
              </a:rPr>
              <a:t>phát</a:t>
            </a:r>
            <a:r>
              <a:rPr lang="vi-VN" sz="2000" b="0" i="0">
                <a:effectLst/>
                <a:latin typeface="PT Serif"/>
              </a:rPr>
              <a:t> </a:t>
            </a:r>
            <a:r>
              <a:rPr lang="vi-VN" sz="2000" b="0" i="0" err="1">
                <a:effectLst/>
                <a:latin typeface="PT Serif"/>
              </a:rPr>
              <a:t>triển</a:t>
            </a:r>
            <a:r>
              <a:rPr lang="vi-VN" sz="2000" b="0" i="0">
                <a:effectLst/>
                <a:latin typeface="PT Serif"/>
              </a:rPr>
              <a:t>, chưa </a:t>
            </a:r>
            <a:r>
              <a:rPr lang="vi-VN" sz="2000" b="0" i="0" err="1">
                <a:effectLst/>
                <a:latin typeface="PT Serif"/>
              </a:rPr>
              <a:t>stable</a:t>
            </a:r>
            <a:r>
              <a:rPr lang="vi-VN" sz="2000" b="0" i="0">
                <a:effectLst/>
                <a:latin typeface="PT Serif"/>
              </a:rPr>
              <a:t>.</a:t>
            </a:r>
            <a:endParaRPr lang="en-US" sz="2000" b="0" i="0">
              <a:effectLst/>
              <a:latin typeface="PT Serif"/>
            </a:endParaRPr>
          </a:p>
          <a:p>
            <a:r>
              <a:rPr lang="vi-VN" sz="2000" b="0" i="0" err="1">
                <a:effectLst/>
                <a:latin typeface="PT Serif"/>
              </a:rPr>
              <a:t>Là</a:t>
            </a:r>
            <a:r>
              <a:rPr lang="vi-VN" sz="2000" b="0" i="0">
                <a:effectLst/>
                <a:latin typeface="PT Serif"/>
              </a:rPr>
              <a:t> con cưng </a:t>
            </a:r>
            <a:r>
              <a:rPr lang="vi-VN" sz="2000" b="0" i="0" err="1">
                <a:effectLst/>
                <a:latin typeface="PT Serif"/>
              </a:rPr>
              <a:t>của</a:t>
            </a:r>
            <a:r>
              <a:rPr lang="vi-VN" sz="2000" b="0" i="0">
                <a:effectLst/>
                <a:latin typeface="PT Serif"/>
              </a:rPr>
              <a:t> </a:t>
            </a:r>
            <a:r>
              <a:rPr lang="vi-VN" sz="2000" b="0" i="0" err="1">
                <a:effectLst/>
                <a:latin typeface="PT Serif"/>
              </a:rPr>
              <a:t>Google</a:t>
            </a:r>
            <a:r>
              <a:rPr lang="vi-VN" sz="2000" b="0" i="0">
                <a:effectLst/>
                <a:latin typeface="PT Serif"/>
              </a:rPr>
              <a:t>, tuy nhiên </a:t>
            </a:r>
            <a:r>
              <a:rPr lang="vi-VN" sz="2000" b="0" i="0" err="1">
                <a:effectLst/>
                <a:latin typeface="PT Serif"/>
              </a:rPr>
              <a:t>hãng</a:t>
            </a:r>
            <a:r>
              <a:rPr lang="vi-VN" sz="2000" b="0" i="0">
                <a:effectLst/>
                <a:latin typeface="PT Serif"/>
              </a:rPr>
              <a:t> </a:t>
            </a:r>
            <a:r>
              <a:rPr lang="vi-VN" sz="2000" b="0" i="0" err="1">
                <a:effectLst/>
                <a:latin typeface="PT Serif"/>
              </a:rPr>
              <a:t>dính</a:t>
            </a:r>
            <a:r>
              <a:rPr lang="vi-VN" sz="2000" b="0" i="0">
                <a:effectLst/>
                <a:latin typeface="PT Serif"/>
              </a:rPr>
              <a:t> </a:t>
            </a:r>
            <a:r>
              <a:rPr lang="vi-VN" sz="2000" b="0" i="0" err="1">
                <a:effectLst/>
                <a:latin typeface="PT Serif"/>
              </a:rPr>
              <a:t>nhìu</a:t>
            </a:r>
            <a:r>
              <a:rPr lang="vi-VN" sz="2000" b="0" i="0">
                <a:effectLst/>
                <a:latin typeface="PT Serif"/>
              </a:rPr>
              <a:t> </a:t>
            </a:r>
            <a:r>
              <a:rPr lang="vi-VN" sz="2000" b="0" i="0" err="1">
                <a:effectLst/>
                <a:latin typeface="PT Serif"/>
              </a:rPr>
              <a:t>phốt</a:t>
            </a:r>
            <a:r>
              <a:rPr lang="vi-VN" sz="2000" b="0" i="0">
                <a:effectLst/>
                <a:latin typeface="PT Serif"/>
              </a:rPr>
              <a:t> </a:t>
            </a:r>
            <a:r>
              <a:rPr lang="vi-VN" sz="2000" b="0" i="0" err="1">
                <a:effectLst/>
                <a:latin typeface="PT Serif"/>
              </a:rPr>
              <a:t>với</a:t>
            </a:r>
            <a:r>
              <a:rPr lang="vi-VN" sz="2000" b="0" i="0">
                <a:effectLst/>
                <a:latin typeface="PT Serif"/>
              </a:rPr>
              <a:t> </a:t>
            </a:r>
            <a:r>
              <a:rPr lang="vi-VN" sz="2000" b="0" i="0" err="1">
                <a:effectLst/>
                <a:latin typeface="PT Serif"/>
              </a:rPr>
              <a:t>thói</a:t>
            </a:r>
            <a:r>
              <a:rPr lang="vi-VN" sz="2000" b="0" i="0">
                <a:effectLst/>
                <a:latin typeface="PT Serif"/>
              </a:rPr>
              <a:t> quen “quăng con </a:t>
            </a:r>
            <a:r>
              <a:rPr lang="vi-VN" sz="2000" b="0" i="0" err="1">
                <a:effectLst/>
                <a:latin typeface="PT Serif"/>
              </a:rPr>
              <a:t>giữa</a:t>
            </a:r>
            <a:r>
              <a:rPr lang="vi-VN" sz="2000" b="0" i="0">
                <a:effectLst/>
                <a:latin typeface="PT Serif"/>
              </a:rPr>
              <a:t> </a:t>
            </a:r>
            <a:r>
              <a:rPr lang="vi-VN" sz="2000" b="0" i="0" err="1">
                <a:effectLst/>
                <a:latin typeface="PT Serif"/>
              </a:rPr>
              <a:t>chợ</a:t>
            </a:r>
            <a:r>
              <a:rPr lang="vi-VN" sz="2000" b="0" i="0">
                <a:effectLst/>
                <a:latin typeface="PT Serif"/>
              </a:rPr>
              <a:t>” nên </a:t>
            </a:r>
            <a:r>
              <a:rPr lang="vi-VN" sz="2000" b="0" i="0" err="1">
                <a:effectLst/>
                <a:latin typeface="PT Serif"/>
              </a:rPr>
              <a:t>cần</a:t>
            </a:r>
            <a:r>
              <a:rPr lang="vi-VN" sz="2000" b="0" i="0">
                <a:effectLst/>
                <a:latin typeface="PT Serif"/>
              </a:rPr>
              <a:t> cân </a:t>
            </a:r>
            <a:r>
              <a:rPr lang="vi-VN" sz="2000" b="0" i="0" err="1">
                <a:effectLst/>
                <a:latin typeface="PT Serif"/>
              </a:rPr>
              <a:t>nhắc</a:t>
            </a:r>
            <a:r>
              <a:rPr lang="vi-VN" sz="2000" b="0" i="0">
                <a:effectLst/>
                <a:latin typeface="PT Serif"/>
              </a:rPr>
              <a:t>.</a:t>
            </a:r>
            <a:endParaRPr lang="en-US" sz="2000">
              <a:latin typeface="PT Serif"/>
            </a:endParaRP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EE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Kết quả hình ảnh cho logo dấu x">
            <a:extLst>
              <a:ext uri="{FF2B5EF4-FFF2-40B4-BE49-F238E27FC236}">
                <a16:creationId xmlns:a16="http://schemas.microsoft.com/office/drawing/2014/main" id="{96FB384B-21D1-4817-8B44-F8C50A418D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69008" y="2857501"/>
            <a:ext cx="1232956" cy="114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40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6ADFC3-CC0F-49EF-9167-86F0F3F18389}"/>
              </a:ext>
            </a:extLst>
          </p:cNvPr>
          <p:cNvSpPr>
            <a:spLocks noGrp="1"/>
          </p:cNvSpPr>
          <p:nvPr>
            <p:ph type="title"/>
          </p:nvPr>
        </p:nvSpPr>
        <p:spPr>
          <a:xfrm>
            <a:off x="1136428" y="627564"/>
            <a:ext cx="7474172" cy="1325563"/>
          </a:xfrm>
        </p:spPr>
        <p:txBody>
          <a:bodyPr>
            <a:normAutofit/>
          </a:bodyPr>
          <a:lstStyle/>
          <a:p>
            <a:r>
              <a:rPr lang="en-US" b="1">
                <a:latin typeface="Times New Roman" panose="02020603050405020304" pitchFamily="18" charset="0"/>
                <a:cs typeface="Times New Roman" panose="02020603050405020304" pitchFamily="18" charset="0"/>
              </a:rPr>
              <a:t>Kết luận</a:t>
            </a:r>
          </a:p>
        </p:txBody>
      </p:sp>
      <p:sp>
        <p:nvSpPr>
          <p:cNvPr id="3" name="Chỗ dành sẵn cho Nội dung 2">
            <a:extLst>
              <a:ext uri="{FF2B5EF4-FFF2-40B4-BE49-F238E27FC236}">
                <a16:creationId xmlns:a16="http://schemas.microsoft.com/office/drawing/2014/main" id="{5AA44749-EC0C-4028-9568-6F5A18E977CE}"/>
              </a:ext>
            </a:extLst>
          </p:cNvPr>
          <p:cNvSpPr>
            <a:spLocks noGrp="1"/>
          </p:cNvSpPr>
          <p:nvPr>
            <p:ph idx="1"/>
          </p:nvPr>
        </p:nvSpPr>
        <p:spPr>
          <a:xfrm>
            <a:off x="1136429" y="1953127"/>
            <a:ext cx="6882156" cy="3775659"/>
          </a:xfrm>
        </p:spPr>
        <p:txBody>
          <a:bodyPr anchor="ctr">
            <a:normAutofit/>
          </a:bodyPr>
          <a:lstStyle/>
          <a:p>
            <a:pPr algn="just"/>
            <a:r>
              <a:rPr lang="vi-VN" sz="2000" b="0" i="0">
                <a:effectLst/>
                <a:latin typeface="Verdana" panose="020B0604030504040204" pitchFamily="34" charset="0"/>
              </a:rPr>
              <a:t>Flutter phù hợp với các dự án focus về animation, các layout phức tạp, với thế mạnh sử dụng bộ render tự làm, giao tiếp trực tiếp với GPU và một SDK để viết anim dễ dàng. Cực kỳ phù hợp với các team native (đang có nhu cầu làm thêm các UX có hiệu năng cao vào app native có sẵn). Flutter Developer hiện tại chưa nhiều, sẽ khó tìm người hơn.</a:t>
            </a:r>
            <a:endParaRPr lang="en-US" sz="2000">
              <a:latin typeface="Pristina" panose="03060402040406080204" pitchFamily="66" charset="0"/>
            </a:endParaRPr>
          </a:p>
        </p:txBody>
      </p:sp>
      <p:sp>
        <p:nvSpPr>
          <p:cNvPr id="39" name="Rectangle 3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Hình ảnh 10">
            <a:extLst>
              <a:ext uri="{FF2B5EF4-FFF2-40B4-BE49-F238E27FC236}">
                <a16:creationId xmlns:a16="http://schemas.microsoft.com/office/drawing/2014/main" id="{5EAB881A-A94E-4360-AE77-A90804705677}"/>
              </a:ext>
            </a:extLst>
          </p:cNvPr>
          <p:cNvPicPr>
            <a:picLocks noChangeAspect="1"/>
          </p:cNvPicPr>
          <p:nvPr/>
        </p:nvPicPr>
        <p:blipFill rotWithShape="1">
          <a:blip r:embed="rId2">
            <a:alphaModFix/>
          </a:blip>
          <a:srcRect r="-6" b="14109"/>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25860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802E05-0A6A-4CE6-B02F-F615AE955DDD}"/>
              </a:ext>
            </a:extLst>
          </p:cNvPr>
          <p:cNvSpPr>
            <a:spLocks noGrp="1"/>
          </p:cNvSpPr>
          <p:nvPr>
            <p:ph type="title"/>
          </p:nvPr>
        </p:nvSpPr>
        <p:spPr/>
        <p:txBody>
          <a:bodyPr/>
          <a:lstStyle/>
          <a:p>
            <a:r>
              <a:rPr lang="en-US" b="1" err="1">
                <a:latin typeface="Times New Roman" panose="02020603050405020304" pitchFamily="18" charset="0"/>
                <a:cs typeface="Times New Roman" panose="02020603050405020304" pitchFamily="18" charset="0"/>
              </a:rPr>
              <a:t>Tài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liệu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tham</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khảo</a:t>
            </a:r>
            <a:endParaRPr lang="en-US" b="1">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9D9469E5-3424-48ED-80BE-2F31ABAF82DA}"/>
              </a:ext>
            </a:extLst>
          </p:cNvPr>
          <p:cNvSpPr>
            <a:spLocks noGrp="1"/>
          </p:cNvSpPr>
          <p:nvPr>
            <p:ph idx="1"/>
          </p:nvPr>
        </p:nvSpPr>
        <p:spPr/>
        <p:txBody>
          <a:bodyPr/>
          <a:lstStyle/>
          <a:p>
            <a:pPr algn="l"/>
            <a:r>
              <a:rPr lang="it-IT" b="0" i="0">
                <a:solidFill>
                  <a:srgbClr val="111111"/>
                </a:solidFill>
                <a:effectLst/>
                <a:latin typeface="Roboto"/>
                <a:hlinkClick r:id="rId2"/>
              </a:rPr>
              <a:t>Flutter chiến với React Native ai ngon hơn?</a:t>
            </a:r>
            <a:endParaRPr lang="it-IT" b="0" i="0">
              <a:solidFill>
                <a:srgbClr val="111111"/>
              </a:solidFill>
              <a:effectLst/>
              <a:latin typeface="Roboto"/>
            </a:endParaRPr>
          </a:p>
          <a:p>
            <a:r>
              <a:rPr lang="vi-VN" b="0" i="0" err="1">
                <a:solidFill>
                  <a:srgbClr val="111111"/>
                </a:solidFill>
                <a:effectLst/>
                <a:latin typeface="Roboto"/>
                <a:hlinkClick r:id="rId3"/>
              </a:rPr>
              <a:t>Flutter</a:t>
            </a:r>
            <a:r>
              <a:rPr lang="vi-VN" b="0" i="0">
                <a:solidFill>
                  <a:srgbClr val="111111"/>
                </a:solidFill>
                <a:effectLst/>
                <a:latin typeface="Roboto"/>
                <a:hlinkClick r:id="rId3"/>
              </a:rPr>
              <a:t> </a:t>
            </a:r>
            <a:r>
              <a:rPr lang="vi-VN" b="0" i="0" err="1">
                <a:solidFill>
                  <a:srgbClr val="111111"/>
                </a:solidFill>
                <a:effectLst/>
                <a:latin typeface="Roboto"/>
                <a:hlinkClick r:id="rId3"/>
              </a:rPr>
              <a:t>Vs</a:t>
            </a:r>
            <a:r>
              <a:rPr lang="vi-VN" b="0" i="0">
                <a:solidFill>
                  <a:srgbClr val="111111"/>
                </a:solidFill>
                <a:effectLst/>
                <a:latin typeface="Roboto"/>
                <a:hlinkClick r:id="rId3"/>
              </a:rPr>
              <a:t>. </a:t>
            </a:r>
            <a:r>
              <a:rPr lang="vi-VN" b="0" i="0" err="1">
                <a:solidFill>
                  <a:srgbClr val="111111"/>
                </a:solidFill>
                <a:effectLst/>
                <a:latin typeface="Roboto"/>
                <a:hlinkClick r:id="rId3"/>
              </a:rPr>
              <a:t>React</a:t>
            </a:r>
            <a:r>
              <a:rPr lang="vi-VN" b="0" i="0">
                <a:solidFill>
                  <a:srgbClr val="111111"/>
                </a:solidFill>
                <a:effectLst/>
                <a:latin typeface="Roboto"/>
                <a:hlinkClick r:id="rId3"/>
              </a:rPr>
              <a:t> </a:t>
            </a:r>
            <a:r>
              <a:rPr lang="vi-VN" b="0" i="0" err="1">
                <a:solidFill>
                  <a:srgbClr val="111111"/>
                </a:solidFill>
                <a:effectLst/>
                <a:latin typeface="Roboto"/>
                <a:hlinkClick r:id="rId3"/>
              </a:rPr>
              <a:t>Native</a:t>
            </a:r>
            <a:r>
              <a:rPr lang="vi-VN" b="0" i="0">
                <a:solidFill>
                  <a:srgbClr val="111111"/>
                </a:solidFill>
                <a:effectLst/>
                <a:latin typeface="Roboto"/>
                <a:hlinkClick r:id="rId3"/>
              </a:rPr>
              <a:t>: So </a:t>
            </a:r>
            <a:r>
              <a:rPr lang="vi-VN" b="0" i="0" err="1">
                <a:solidFill>
                  <a:srgbClr val="111111"/>
                </a:solidFill>
                <a:effectLst/>
                <a:latin typeface="Roboto"/>
                <a:hlinkClick r:id="rId3"/>
              </a:rPr>
              <a:t>sánh</a:t>
            </a:r>
            <a:r>
              <a:rPr lang="vi-VN" b="0" i="0">
                <a:solidFill>
                  <a:srgbClr val="111111"/>
                </a:solidFill>
                <a:effectLst/>
                <a:latin typeface="Roboto"/>
                <a:hlinkClick r:id="rId3"/>
              </a:rPr>
              <a:t> chi </a:t>
            </a:r>
            <a:r>
              <a:rPr lang="vi-VN" b="0" i="0" err="1">
                <a:solidFill>
                  <a:srgbClr val="111111"/>
                </a:solidFill>
                <a:effectLst/>
                <a:latin typeface="Roboto"/>
                <a:hlinkClick r:id="rId3"/>
              </a:rPr>
              <a:t>tiết</a:t>
            </a:r>
            <a:r>
              <a:rPr lang="vi-VN" b="0" i="0">
                <a:solidFill>
                  <a:srgbClr val="111111"/>
                </a:solidFill>
                <a:effectLst/>
                <a:latin typeface="Roboto"/>
                <a:hlinkClick r:id="rId3"/>
              </a:rPr>
              <a:t> </a:t>
            </a:r>
            <a:r>
              <a:rPr lang="vi-VN" b="0" i="0" err="1">
                <a:solidFill>
                  <a:srgbClr val="111111"/>
                </a:solidFill>
                <a:effectLst/>
                <a:latin typeface="Roboto"/>
                <a:hlinkClick r:id="rId3"/>
              </a:rPr>
              <a:t>về</a:t>
            </a:r>
            <a:r>
              <a:rPr lang="vi-VN" b="0" i="0">
                <a:solidFill>
                  <a:srgbClr val="111111"/>
                </a:solidFill>
                <a:effectLst/>
                <a:latin typeface="Roboto"/>
                <a:hlinkClick r:id="rId3"/>
              </a:rPr>
              <a:t> </a:t>
            </a:r>
            <a:r>
              <a:rPr lang="vi-VN" b="0" i="0" err="1">
                <a:solidFill>
                  <a:srgbClr val="111111"/>
                </a:solidFill>
                <a:effectLst/>
                <a:latin typeface="Roboto"/>
                <a:hlinkClick r:id="rId3"/>
              </a:rPr>
              <a:t>những</a:t>
            </a:r>
            <a:r>
              <a:rPr lang="vi-VN" b="0" i="0">
                <a:solidFill>
                  <a:srgbClr val="111111"/>
                </a:solidFill>
                <a:effectLst/>
                <a:latin typeface="Roboto"/>
                <a:hlinkClick r:id="rId3"/>
              </a:rPr>
              <a:t> </a:t>
            </a:r>
            <a:r>
              <a:rPr lang="vi-VN" b="0" i="0" err="1">
                <a:solidFill>
                  <a:srgbClr val="111111"/>
                </a:solidFill>
                <a:effectLst/>
                <a:latin typeface="Roboto"/>
                <a:hlinkClick r:id="rId3"/>
              </a:rPr>
              <a:t>điểm</a:t>
            </a:r>
            <a:r>
              <a:rPr lang="vi-VN" b="0" i="0">
                <a:solidFill>
                  <a:srgbClr val="111111"/>
                </a:solidFill>
                <a:effectLst/>
                <a:latin typeface="Roboto"/>
                <a:hlinkClick r:id="rId3"/>
              </a:rPr>
              <a:t> tương </a:t>
            </a:r>
            <a:r>
              <a:rPr lang="vi-VN" b="0" i="0" err="1">
                <a:solidFill>
                  <a:srgbClr val="111111"/>
                </a:solidFill>
                <a:effectLst/>
                <a:latin typeface="Roboto"/>
                <a:hlinkClick r:id="rId3"/>
              </a:rPr>
              <a:t>đồng</a:t>
            </a:r>
            <a:r>
              <a:rPr lang="vi-VN" b="0" i="0">
                <a:solidFill>
                  <a:srgbClr val="111111"/>
                </a:solidFill>
                <a:effectLst/>
                <a:latin typeface="Roboto"/>
                <a:hlinkClick r:id="rId3"/>
              </a:rPr>
              <a:t> </a:t>
            </a:r>
            <a:r>
              <a:rPr lang="vi-VN" b="0" i="0" err="1">
                <a:solidFill>
                  <a:srgbClr val="111111"/>
                </a:solidFill>
                <a:effectLst/>
                <a:latin typeface="Roboto"/>
                <a:hlinkClick r:id="rId3"/>
              </a:rPr>
              <a:t>và</a:t>
            </a:r>
            <a:r>
              <a:rPr lang="vi-VN" b="0" i="0">
                <a:solidFill>
                  <a:srgbClr val="111111"/>
                </a:solidFill>
                <a:effectLst/>
                <a:latin typeface="Roboto"/>
                <a:hlinkClick r:id="rId3"/>
              </a:rPr>
              <a:t> ưu </a:t>
            </a:r>
            <a:r>
              <a:rPr lang="vi-VN" b="0" i="0" err="1">
                <a:solidFill>
                  <a:srgbClr val="111111"/>
                </a:solidFill>
                <a:effectLst/>
                <a:latin typeface="Roboto"/>
                <a:hlinkClick r:id="rId3"/>
              </a:rPr>
              <a:t>việt</a:t>
            </a:r>
            <a:endParaRPr lang="vi-VN" b="0" i="0">
              <a:solidFill>
                <a:srgbClr val="111111"/>
              </a:solidFill>
              <a:effectLst/>
              <a:latin typeface="Roboto"/>
            </a:endParaRPr>
          </a:p>
          <a:p>
            <a:pPr algn="l"/>
            <a:endParaRPr lang="it-IT" b="0" i="0">
              <a:solidFill>
                <a:srgbClr val="111111"/>
              </a:solidFill>
              <a:effectLst/>
              <a:latin typeface="Roboto"/>
            </a:endParaRPr>
          </a:p>
        </p:txBody>
      </p:sp>
    </p:spTree>
    <p:extLst>
      <p:ext uri="{BB962C8B-B14F-4D97-AF65-F5344CB8AC3E}">
        <p14:creationId xmlns:p14="http://schemas.microsoft.com/office/powerpoint/2010/main" val="6515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04DD72DC-E837-45B6-A579-721692392A09}"/>
              </a:ext>
            </a:extLst>
          </p:cNvPr>
          <p:cNvSpPr/>
          <p:nvPr/>
        </p:nvSpPr>
        <p:spPr>
          <a:xfrm>
            <a:off x="2207623" y="1515291"/>
            <a:ext cx="8556171" cy="4339650"/>
          </a:xfrm>
          <a:prstGeom prst="rect">
            <a:avLst/>
          </a:prstGeom>
          <a:noFill/>
        </p:spPr>
        <p:txBody>
          <a:bodyPr wrap="square" lIns="91440" tIns="45720" rIns="91440" bIns="45720">
            <a:spAutoFit/>
          </a:bodyPr>
          <a:lstStyle/>
          <a:p>
            <a:pPr algn="ctr"/>
            <a:r>
              <a:rPr lang="en-US" sz="13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 Attention</a:t>
            </a:r>
          </a:p>
        </p:txBody>
      </p:sp>
    </p:spTree>
    <p:extLst>
      <p:ext uri="{BB962C8B-B14F-4D97-AF65-F5344CB8AC3E}">
        <p14:creationId xmlns:p14="http://schemas.microsoft.com/office/powerpoint/2010/main" val="3875003742"/>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500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Pristina</vt:lpstr>
      <vt:lpstr>PT Serif</vt:lpstr>
      <vt:lpstr>Roboto</vt:lpstr>
      <vt:lpstr>Times New Roman</vt:lpstr>
      <vt:lpstr>Verdana</vt:lpstr>
      <vt:lpstr>Chủ đề Office</vt:lpstr>
      <vt:lpstr>PowerPoint Presentation</vt:lpstr>
      <vt:lpstr>Giới thiệu về Flutter</vt:lpstr>
      <vt:lpstr>Các feature chính của Flutter</vt:lpstr>
      <vt:lpstr>Ưu điểm </vt:lpstr>
      <vt:lpstr>Nhược điểm</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Brody HAMILTON</dc:creator>
  <cp:lastModifiedBy>gnaiG gnaiG</cp:lastModifiedBy>
  <cp:revision>9</cp:revision>
  <dcterms:created xsi:type="dcterms:W3CDTF">2021-02-22T07:39:34Z</dcterms:created>
  <dcterms:modified xsi:type="dcterms:W3CDTF">2021-03-03T11:33:21Z</dcterms:modified>
</cp:coreProperties>
</file>