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7" r:id="rId7"/>
    <p:sldId id="268" r:id="rId8"/>
    <p:sldId id="269" r:id="rId9"/>
    <p:sldId id="258" r:id="rId10"/>
    <p:sldId id="259" r:id="rId11"/>
    <p:sldId id="260" r:id="rId12"/>
    <p:sldId id="261" r:id="rId13"/>
    <p:sldId id="262"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26129D5-3A97-4BA4-9E42-A0ED28A828FF}" type="datetimeFigureOut">
              <a:rPr lang="en-US" smtClean="0"/>
              <a:t>4/23/2019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599B2C0-B80E-42BD-AB13-9FD230937F4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95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8418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1477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31754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26129D5-3A97-4BA4-9E42-A0ED28A828FF}" type="datetimeFigureOut">
              <a:rPr lang="en-US" smtClean="0"/>
              <a:t>4/23/2019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599B2C0-B80E-42BD-AB13-9FD230937F4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6663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29D5-3A97-4BA4-9E42-A0ED28A828FF}"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48484396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29D5-3A97-4BA4-9E42-A0ED28A828FF}"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6227726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29D5-3A97-4BA4-9E42-A0ED28A828FF}"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8600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29D5-3A97-4BA4-9E42-A0ED28A828FF}"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27772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26129D5-3A97-4BA4-9E42-A0ED28A828FF}" type="datetimeFigureOut">
              <a:rPr lang="en-US" smtClean="0"/>
              <a:t>4/23/2019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599B2C0-B80E-42BD-AB13-9FD230937F4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23772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26129D5-3A97-4BA4-9E42-A0ED28A828FF}" type="datetimeFigureOut">
              <a:rPr lang="en-US" smtClean="0"/>
              <a:t>4/23/2019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8074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26129D5-3A97-4BA4-9E42-A0ED28A828FF}" type="datetimeFigureOut">
              <a:rPr lang="en-US" smtClean="0"/>
              <a:t>4/23/2019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599B2C0-B80E-42BD-AB13-9FD230937F4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015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lobal_Positioning_System" TargetMode="External"/><Relationship Id="rId7"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www.devside.net/wamp-server/accessing-websites-on-a-local-network-lan-web-server" TargetMode="External"/><Relationship Id="rId5" Type="http://schemas.openxmlformats.org/officeDocument/2006/relationships/hyperlink" Target="https://developer.android.com/docs" TargetMode="External"/><Relationship Id="rId4"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7F62-C79C-4BEB-AB2F-AE6267A5CCB6}"/>
              </a:ext>
            </a:extLst>
          </p:cNvPr>
          <p:cNvSpPr>
            <a:spLocks noGrp="1"/>
          </p:cNvSpPr>
          <p:nvPr>
            <p:ph type="ctrTitle"/>
          </p:nvPr>
        </p:nvSpPr>
        <p:spPr/>
        <p:txBody>
          <a:bodyPr/>
          <a:lstStyle/>
          <a:p>
            <a:r>
              <a:rPr lang="en-US" dirty="0"/>
              <a:t>GPS DETECTER PROJECT</a:t>
            </a:r>
          </a:p>
        </p:txBody>
      </p:sp>
      <p:sp>
        <p:nvSpPr>
          <p:cNvPr id="3" name="Subtitle 2">
            <a:extLst>
              <a:ext uri="{FF2B5EF4-FFF2-40B4-BE49-F238E27FC236}">
                <a16:creationId xmlns:a16="http://schemas.microsoft.com/office/drawing/2014/main" id="{AD94B53A-16F4-4F56-98B0-F85197F0CEFF}"/>
              </a:ext>
            </a:extLst>
          </p:cNvPr>
          <p:cNvSpPr>
            <a:spLocks noGrp="1"/>
          </p:cNvSpPr>
          <p:nvPr>
            <p:ph type="subTitle" idx="1"/>
          </p:nvPr>
        </p:nvSpPr>
        <p:spPr/>
        <p:txBody>
          <a:bodyPr>
            <a:normAutofit lnSpcReduction="10000"/>
          </a:bodyPr>
          <a:lstStyle/>
          <a:p>
            <a:r>
              <a:rPr lang="en-US" dirty="0"/>
              <a:t>Lê </a:t>
            </a:r>
            <a:r>
              <a:rPr lang="en-US" dirty="0" err="1"/>
              <a:t>Hoàng</a:t>
            </a:r>
            <a:r>
              <a:rPr lang="en-US" dirty="0"/>
              <a:t> </a:t>
            </a:r>
            <a:r>
              <a:rPr lang="en-US" dirty="0" err="1"/>
              <a:t>Giang</a:t>
            </a:r>
            <a:r>
              <a:rPr lang="en-US" dirty="0"/>
              <a:t> – 1551032</a:t>
            </a:r>
          </a:p>
          <a:p>
            <a:r>
              <a:rPr lang="en-US" dirty="0"/>
              <a:t>V</a:t>
            </a:r>
            <a:r>
              <a:rPr lang="vi-VN" dirty="0"/>
              <a:t>ư</a:t>
            </a:r>
            <a:r>
              <a:rPr lang="en-US" dirty="0" err="1"/>
              <a:t>ơng</a:t>
            </a:r>
            <a:r>
              <a:rPr lang="en-US" dirty="0"/>
              <a:t> Minh </a:t>
            </a:r>
            <a:r>
              <a:rPr lang="en-US" dirty="0" err="1"/>
              <a:t>Phú</a:t>
            </a:r>
            <a:r>
              <a:rPr lang="en-US" dirty="0"/>
              <a:t> - 1551112</a:t>
            </a:r>
          </a:p>
        </p:txBody>
      </p:sp>
    </p:spTree>
    <p:extLst>
      <p:ext uri="{BB962C8B-B14F-4D97-AF65-F5344CB8AC3E}">
        <p14:creationId xmlns:p14="http://schemas.microsoft.com/office/powerpoint/2010/main" val="363796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B04-FADE-43BD-860E-976CEEA304FE}"/>
              </a:ext>
            </a:extLst>
          </p:cNvPr>
          <p:cNvSpPr>
            <a:spLocks noGrp="1"/>
          </p:cNvSpPr>
          <p:nvPr>
            <p:ph type="title"/>
          </p:nvPr>
        </p:nvSpPr>
        <p:spPr/>
        <p:txBody>
          <a:bodyPr/>
          <a:lstStyle/>
          <a:p>
            <a:r>
              <a:rPr lang="en-US" dirty="0"/>
              <a:t>III/ Local website</a:t>
            </a:r>
          </a:p>
        </p:txBody>
      </p:sp>
      <p:sp>
        <p:nvSpPr>
          <p:cNvPr id="3" name="Content Placeholder 2">
            <a:extLst>
              <a:ext uri="{FF2B5EF4-FFF2-40B4-BE49-F238E27FC236}">
                <a16:creationId xmlns:a16="http://schemas.microsoft.com/office/drawing/2014/main" id="{2C05DE46-DBF1-47B5-B268-D437678AA15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13856B-70C1-412E-A84A-6989D41A64AB}"/>
              </a:ext>
            </a:extLst>
          </p:cNvPr>
          <p:cNvPicPr>
            <a:picLocks noChangeAspect="1"/>
          </p:cNvPicPr>
          <p:nvPr/>
        </p:nvPicPr>
        <p:blipFill>
          <a:blip r:embed="rId2"/>
          <a:stretch>
            <a:fillRect/>
          </a:stretch>
        </p:blipFill>
        <p:spPr>
          <a:xfrm>
            <a:off x="1470991" y="1421455"/>
            <a:ext cx="8905461" cy="4778699"/>
          </a:xfrm>
          <a:prstGeom prst="rect">
            <a:avLst/>
          </a:prstGeom>
        </p:spPr>
      </p:pic>
    </p:spTree>
    <p:extLst>
      <p:ext uri="{BB962C8B-B14F-4D97-AF65-F5344CB8AC3E}">
        <p14:creationId xmlns:p14="http://schemas.microsoft.com/office/powerpoint/2010/main" val="26733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47DD-CD5E-4D4E-96DC-4CD2ED0C515F}"/>
              </a:ext>
            </a:extLst>
          </p:cNvPr>
          <p:cNvSpPr>
            <a:spLocks noGrp="1"/>
          </p:cNvSpPr>
          <p:nvPr>
            <p:ph type="title"/>
          </p:nvPr>
        </p:nvSpPr>
        <p:spPr/>
        <p:txBody>
          <a:bodyPr/>
          <a:lstStyle/>
          <a:p>
            <a:r>
              <a:rPr lang="en-US" dirty="0"/>
              <a:t>Make the html file become website with IIS</a:t>
            </a:r>
          </a:p>
        </p:txBody>
      </p:sp>
      <p:sp>
        <p:nvSpPr>
          <p:cNvPr id="3" name="Content Placeholder 2">
            <a:extLst>
              <a:ext uri="{FF2B5EF4-FFF2-40B4-BE49-F238E27FC236}">
                <a16:creationId xmlns:a16="http://schemas.microsoft.com/office/drawing/2014/main" id="{7F0818A7-AF0B-4941-9249-0B2A2ADF0028}"/>
              </a:ext>
            </a:extLst>
          </p:cNvPr>
          <p:cNvSpPr>
            <a:spLocks noGrp="1"/>
          </p:cNvSpPr>
          <p:nvPr>
            <p:ph idx="1"/>
          </p:nvPr>
        </p:nvSpPr>
        <p:spPr>
          <a:xfrm>
            <a:off x="1040295" y="1874517"/>
            <a:ext cx="4171122" cy="4351338"/>
          </a:xfrm>
        </p:spPr>
        <p:txBody>
          <a:bodyPr/>
          <a:lstStyle/>
          <a:p>
            <a:r>
              <a:rPr lang="en-US" dirty="0"/>
              <a:t>Create a website in IIS.</a:t>
            </a:r>
          </a:p>
          <a:p>
            <a:r>
              <a:rPr lang="en-US" dirty="0"/>
              <a:t>Allow permission for all user.</a:t>
            </a:r>
          </a:p>
          <a:p>
            <a:r>
              <a:rPr lang="en-US" dirty="0"/>
              <a:t>Allow firewall to open my port</a:t>
            </a:r>
          </a:p>
          <a:p>
            <a:endParaRPr lang="en-US" dirty="0"/>
          </a:p>
        </p:txBody>
      </p:sp>
      <p:pic>
        <p:nvPicPr>
          <p:cNvPr id="4" name="Picture 3">
            <a:extLst>
              <a:ext uri="{FF2B5EF4-FFF2-40B4-BE49-F238E27FC236}">
                <a16:creationId xmlns:a16="http://schemas.microsoft.com/office/drawing/2014/main" id="{9C1763DE-32B6-40F2-921B-016EFDBDDD53}"/>
              </a:ext>
            </a:extLst>
          </p:cNvPr>
          <p:cNvPicPr>
            <a:picLocks noChangeAspect="1"/>
          </p:cNvPicPr>
          <p:nvPr/>
        </p:nvPicPr>
        <p:blipFill>
          <a:blip r:embed="rId2"/>
          <a:stretch>
            <a:fillRect/>
          </a:stretch>
        </p:blipFill>
        <p:spPr>
          <a:xfrm>
            <a:off x="5185034" y="1806811"/>
            <a:ext cx="6337852" cy="3244377"/>
          </a:xfrm>
          <a:prstGeom prst="rect">
            <a:avLst/>
          </a:prstGeom>
        </p:spPr>
      </p:pic>
      <p:pic>
        <p:nvPicPr>
          <p:cNvPr id="5" name="Picture 4">
            <a:extLst>
              <a:ext uri="{FF2B5EF4-FFF2-40B4-BE49-F238E27FC236}">
                <a16:creationId xmlns:a16="http://schemas.microsoft.com/office/drawing/2014/main" id="{5B241BAF-9B6C-49F9-AD8E-AE284A7673C4}"/>
              </a:ext>
            </a:extLst>
          </p:cNvPr>
          <p:cNvPicPr>
            <a:picLocks noChangeAspect="1"/>
          </p:cNvPicPr>
          <p:nvPr/>
        </p:nvPicPr>
        <p:blipFill>
          <a:blip r:embed="rId3"/>
          <a:stretch>
            <a:fillRect/>
          </a:stretch>
        </p:blipFill>
        <p:spPr>
          <a:xfrm>
            <a:off x="6602067" y="1427956"/>
            <a:ext cx="3437283" cy="4611688"/>
          </a:xfrm>
          <a:prstGeom prst="rect">
            <a:avLst/>
          </a:prstGeom>
        </p:spPr>
      </p:pic>
      <p:pic>
        <p:nvPicPr>
          <p:cNvPr id="6" name="Picture 5">
            <a:extLst>
              <a:ext uri="{FF2B5EF4-FFF2-40B4-BE49-F238E27FC236}">
                <a16:creationId xmlns:a16="http://schemas.microsoft.com/office/drawing/2014/main" id="{8DEECD39-04D5-46FF-A2B7-6E7DA403CA92}"/>
              </a:ext>
            </a:extLst>
          </p:cNvPr>
          <p:cNvPicPr>
            <a:picLocks noChangeAspect="1"/>
          </p:cNvPicPr>
          <p:nvPr/>
        </p:nvPicPr>
        <p:blipFill>
          <a:blip r:embed="rId4"/>
          <a:stretch>
            <a:fillRect/>
          </a:stretch>
        </p:blipFill>
        <p:spPr>
          <a:xfrm>
            <a:off x="511093" y="3853069"/>
            <a:ext cx="3363392" cy="2747963"/>
          </a:xfrm>
          <a:prstGeom prst="rect">
            <a:avLst/>
          </a:prstGeom>
        </p:spPr>
      </p:pic>
      <p:pic>
        <p:nvPicPr>
          <p:cNvPr id="7" name="Picture 6">
            <a:extLst>
              <a:ext uri="{FF2B5EF4-FFF2-40B4-BE49-F238E27FC236}">
                <a16:creationId xmlns:a16="http://schemas.microsoft.com/office/drawing/2014/main" id="{3CE6A75D-F580-4F08-AE7A-90C9080ACBFB}"/>
              </a:ext>
            </a:extLst>
          </p:cNvPr>
          <p:cNvPicPr>
            <a:picLocks noChangeAspect="1"/>
          </p:cNvPicPr>
          <p:nvPr/>
        </p:nvPicPr>
        <p:blipFill>
          <a:blip r:embed="rId5"/>
          <a:stretch>
            <a:fillRect/>
          </a:stretch>
        </p:blipFill>
        <p:spPr>
          <a:xfrm>
            <a:off x="3967371" y="3909857"/>
            <a:ext cx="3245126" cy="2634386"/>
          </a:xfrm>
          <a:prstGeom prst="rect">
            <a:avLst/>
          </a:prstGeom>
        </p:spPr>
      </p:pic>
      <p:pic>
        <p:nvPicPr>
          <p:cNvPr id="8" name="Picture 7">
            <a:extLst>
              <a:ext uri="{FF2B5EF4-FFF2-40B4-BE49-F238E27FC236}">
                <a16:creationId xmlns:a16="http://schemas.microsoft.com/office/drawing/2014/main" id="{412A8E73-D923-418E-9580-FFE0B4DEE6E2}"/>
              </a:ext>
            </a:extLst>
          </p:cNvPr>
          <p:cNvPicPr>
            <a:picLocks noChangeAspect="1"/>
          </p:cNvPicPr>
          <p:nvPr/>
        </p:nvPicPr>
        <p:blipFill>
          <a:blip r:embed="rId6"/>
          <a:stretch>
            <a:fillRect/>
          </a:stretch>
        </p:blipFill>
        <p:spPr>
          <a:xfrm>
            <a:off x="7236636" y="3877094"/>
            <a:ext cx="3885372" cy="2675845"/>
          </a:xfrm>
          <a:prstGeom prst="rect">
            <a:avLst/>
          </a:prstGeom>
        </p:spPr>
      </p:pic>
    </p:spTree>
    <p:extLst>
      <p:ext uri="{BB962C8B-B14F-4D97-AF65-F5344CB8AC3E}">
        <p14:creationId xmlns:p14="http://schemas.microsoft.com/office/powerpoint/2010/main" val="21917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548F-1D37-4F1E-8691-FD6D58F17CF3}"/>
              </a:ext>
            </a:extLst>
          </p:cNvPr>
          <p:cNvSpPr>
            <a:spLocks noGrp="1"/>
          </p:cNvSpPr>
          <p:nvPr>
            <p:ph type="title"/>
          </p:nvPr>
        </p:nvSpPr>
        <p:spPr/>
        <p:txBody>
          <a:bodyPr/>
          <a:lstStyle/>
          <a:p>
            <a:r>
              <a:rPr lang="en-US" dirty="0"/>
              <a:t>IV/ Restriction and Problem</a:t>
            </a:r>
          </a:p>
        </p:txBody>
      </p:sp>
      <p:sp>
        <p:nvSpPr>
          <p:cNvPr id="3" name="Content Placeholder 2">
            <a:extLst>
              <a:ext uri="{FF2B5EF4-FFF2-40B4-BE49-F238E27FC236}">
                <a16:creationId xmlns:a16="http://schemas.microsoft.com/office/drawing/2014/main" id="{AFBFCB44-6128-4798-87D5-8B4B9012270F}"/>
              </a:ext>
            </a:extLst>
          </p:cNvPr>
          <p:cNvSpPr>
            <a:spLocks noGrp="1"/>
          </p:cNvSpPr>
          <p:nvPr>
            <p:ph idx="1"/>
          </p:nvPr>
        </p:nvSpPr>
        <p:spPr/>
        <p:txBody>
          <a:bodyPr numCol="2">
            <a:normAutofit/>
          </a:bodyPr>
          <a:lstStyle/>
          <a:p>
            <a:r>
              <a:rPr lang="en-US" dirty="0"/>
              <a:t>Problem</a:t>
            </a:r>
          </a:p>
          <a:p>
            <a:pPr marL="0" indent="0">
              <a:buNone/>
            </a:pPr>
            <a:r>
              <a:rPr lang="en-US" dirty="0"/>
              <a:t>+ Can’t send data                              </a:t>
            </a:r>
          </a:p>
          <a:p>
            <a:pPr marL="0" indent="0">
              <a:buNone/>
            </a:pPr>
            <a:r>
              <a:rPr lang="en-US" dirty="0"/>
              <a:t>+ First time at HTML, CSS, Android Studio.</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Restriction</a:t>
            </a:r>
          </a:p>
          <a:p>
            <a:pPr marL="0" indent="0">
              <a:buNone/>
            </a:pPr>
            <a:r>
              <a:rPr lang="en-US" dirty="0"/>
              <a:t>+ Local web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36609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0230-8C69-4D3D-95D0-B0ABE0FA1859}"/>
              </a:ext>
            </a:extLst>
          </p:cNvPr>
          <p:cNvSpPr>
            <a:spLocks noGrp="1"/>
          </p:cNvSpPr>
          <p:nvPr>
            <p:ph type="title"/>
          </p:nvPr>
        </p:nvSpPr>
        <p:spPr/>
        <p:txBody>
          <a:bodyPr/>
          <a:lstStyle/>
          <a:p>
            <a:r>
              <a:rPr lang="en-US" dirty="0"/>
              <a:t>V/ References</a:t>
            </a:r>
          </a:p>
        </p:txBody>
      </p:sp>
      <p:sp>
        <p:nvSpPr>
          <p:cNvPr id="3" name="Content Placeholder 2">
            <a:extLst>
              <a:ext uri="{FF2B5EF4-FFF2-40B4-BE49-F238E27FC236}">
                <a16:creationId xmlns:a16="http://schemas.microsoft.com/office/drawing/2014/main" id="{B808720A-3D11-4A87-AE16-C1A12030814D}"/>
              </a:ext>
            </a:extLst>
          </p:cNvPr>
          <p:cNvSpPr>
            <a:spLocks noGrp="1"/>
          </p:cNvSpPr>
          <p:nvPr>
            <p:ph idx="1"/>
          </p:nvPr>
        </p:nvSpPr>
        <p:spPr/>
        <p:txBody>
          <a:bodyPr/>
          <a:lstStyle/>
          <a:p>
            <a:r>
              <a:rPr lang="en-US" dirty="0"/>
              <a:t>Stack Overflow: </a:t>
            </a:r>
            <a:r>
              <a:rPr lang="en-US" dirty="0">
                <a:hlinkClick r:id="rId2"/>
              </a:rPr>
              <a:t>https://</a:t>
            </a:r>
            <a:r>
              <a:rPr lang="en-US" dirty="0" err="1">
                <a:hlinkClick r:id="rId2"/>
              </a:rPr>
              <a:t>stackoverflow.com</a:t>
            </a:r>
            <a:r>
              <a:rPr lang="en-US" dirty="0">
                <a:hlinkClick r:id="rId2"/>
              </a:rPr>
              <a:t>/</a:t>
            </a:r>
            <a:endParaRPr lang="en-US" dirty="0"/>
          </a:p>
          <a:p>
            <a:r>
              <a:rPr lang="en-US" dirty="0"/>
              <a:t>Wikimedia: </a:t>
            </a:r>
            <a:r>
              <a:rPr lang="en-US" dirty="0">
                <a:hlinkClick r:id="rId3"/>
              </a:rPr>
              <a:t>https://</a:t>
            </a:r>
            <a:r>
              <a:rPr lang="en-US" dirty="0" err="1">
                <a:hlinkClick r:id="rId3"/>
              </a:rPr>
              <a:t>en.wikipedia.org</a:t>
            </a:r>
            <a:r>
              <a:rPr lang="en-US" dirty="0">
                <a:hlinkClick r:id="rId3"/>
              </a:rPr>
              <a:t>/wiki/</a:t>
            </a:r>
            <a:r>
              <a:rPr lang="en-US" dirty="0" err="1">
                <a:hlinkClick r:id="rId3"/>
              </a:rPr>
              <a:t>Global_Positioning_System</a:t>
            </a:r>
            <a:endParaRPr lang="en-US" dirty="0"/>
          </a:p>
          <a:p>
            <a:r>
              <a:rPr lang="en-US" dirty="0" err="1"/>
              <a:t>W3School</a:t>
            </a:r>
            <a:r>
              <a:rPr lang="en-US" dirty="0"/>
              <a:t>: </a:t>
            </a:r>
            <a:r>
              <a:rPr lang="en-US" dirty="0">
                <a:hlinkClick r:id="rId4"/>
              </a:rPr>
              <a:t>https://</a:t>
            </a:r>
            <a:r>
              <a:rPr lang="en-US" dirty="0" err="1">
                <a:hlinkClick r:id="rId4"/>
              </a:rPr>
              <a:t>www.w3schools.com</a:t>
            </a:r>
            <a:r>
              <a:rPr lang="en-US" dirty="0">
                <a:hlinkClick r:id="rId4"/>
              </a:rPr>
              <a:t>/</a:t>
            </a:r>
            <a:endParaRPr lang="en-US" dirty="0"/>
          </a:p>
          <a:p>
            <a:r>
              <a:rPr lang="en-US" dirty="0"/>
              <a:t>Android Studio: </a:t>
            </a:r>
            <a:r>
              <a:rPr lang="en-US" dirty="0">
                <a:hlinkClick r:id="rId5"/>
              </a:rPr>
              <a:t>https://</a:t>
            </a:r>
            <a:r>
              <a:rPr lang="en-US" dirty="0" err="1">
                <a:hlinkClick r:id="rId5"/>
              </a:rPr>
              <a:t>developer.android.com</a:t>
            </a:r>
            <a:r>
              <a:rPr lang="en-US" dirty="0">
                <a:hlinkClick r:id="rId5"/>
              </a:rPr>
              <a:t>/docs</a:t>
            </a:r>
            <a:endParaRPr lang="en-US" dirty="0"/>
          </a:p>
          <a:p>
            <a:r>
              <a:rPr lang="en-US" dirty="0" err="1"/>
              <a:t>Devside</a:t>
            </a:r>
            <a:r>
              <a:rPr lang="en-US" dirty="0"/>
              <a:t>: </a:t>
            </a:r>
            <a:r>
              <a:rPr lang="en-US" dirty="0">
                <a:hlinkClick r:id="rId6"/>
              </a:rPr>
              <a:t>https://</a:t>
            </a:r>
            <a:r>
              <a:rPr lang="en-US" dirty="0" err="1">
                <a:hlinkClick r:id="rId6"/>
              </a:rPr>
              <a:t>www.devside.net</a:t>
            </a:r>
            <a:r>
              <a:rPr lang="en-US" dirty="0">
                <a:hlinkClick r:id="rId6"/>
              </a:rPr>
              <a:t>/</a:t>
            </a:r>
            <a:r>
              <a:rPr lang="en-US" dirty="0" err="1">
                <a:hlinkClick r:id="rId6"/>
              </a:rPr>
              <a:t>wamp</a:t>
            </a:r>
            <a:r>
              <a:rPr lang="en-US" dirty="0">
                <a:hlinkClick r:id="rId6"/>
              </a:rPr>
              <a:t>-server/accessing-websites-on-a-local-network-</a:t>
            </a:r>
            <a:r>
              <a:rPr lang="en-US" dirty="0" err="1">
                <a:hlinkClick r:id="rId6"/>
              </a:rPr>
              <a:t>lan</a:t>
            </a:r>
            <a:r>
              <a:rPr lang="en-US" dirty="0">
                <a:hlinkClick r:id="rId6"/>
              </a:rPr>
              <a:t>-web-server</a:t>
            </a:r>
            <a:endParaRPr lang="en-US" dirty="0"/>
          </a:p>
          <a:p>
            <a:r>
              <a:rPr lang="en-US" dirty="0" err="1"/>
              <a:t>Github</a:t>
            </a:r>
            <a:r>
              <a:rPr lang="en-US" dirty="0"/>
              <a:t>: </a:t>
            </a:r>
            <a:r>
              <a:rPr lang="en-US" dirty="0">
                <a:hlinkClick r:id="rId7"/>
              </a:rPr>
              <a:t>https://</a:t>
            </a:r>
            <a:r>
              <a:rPr lang="en-US" dirty="0" err="1">
                <a:hlinkClick r:id="rId7"/>
              </a:rPr>
              <a:t>github.com</a:t>
            </a:r>
            <a:r>
              <a:rPr lang="en-US" dirty="0">
                <a:hlinkClick r:id="rId7"/>
              </a:rPr>
              <a:t>/</a:t>
            </a:r>
            <a:endParaRPr lang="en-US" dirty="0"/>
          </a:p>
          <a:p>
            <a:endParaRPr lang="en-US" dirty="0"/>
          </a:p>
          <a:p>
            <a:endParaRPr lang="en-US" dirty="0"/>
          </a:p>
        </p:txBody>
      </p:sp>
    </p:spTree>
    <p:extLst>
      <p:ext uri="{BB962C8B-B14F-4D97-AF65-F5344CB8AC3E}">
        <p14:creationId xmlns:p14="http://schemas.microsoft.com/office/powerpoint/2010/main" val="203350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FEA-82F6-4787-A48C-5D13D21627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A335EE-9A0A-4048-BBE2-1558098D3F65}"/>
              </a:ext>
            </a:extLst>
          </p:cNvPr>
          <p:cNvSpPr>
            <a:spLocks noGrp="1"/>
          </p:cNvSpPr>
          <p:nvPr>
            <p:ph idx="1"/>
          </p:nvPr>
        </p:nvSpPr>
        <p:spPr/>
        <p:txBody>
          <a:bodyPr/>
          <a:lstStyle/>
          <a:p>
            <a:endParaRPr lang="en-US"/>
          </a:p>
        </p:txBody>
      </p:sp>
      <p:pic>
        <p:nvPicPr>
          <p:cNvPr id="1026" name="Picture 2" descr="Káº¿t quáº£ hÃ¬nh áº£nh cho Question and answer">
            <a:extLst>
              <a:ext uri="{FF2B5EF4-FFF2-40B4-BE49-F238E27FC236}">
                <a16:creationId xmlns:a16="http://schemas.microsoft.com/office/drawing/2014/main" id="{C580AC58-4995-474D-9A60-55F2AD0E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694" y="503227"/>
            <a:ext cx="9262027" cy="5387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1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6C1-EAC2-4C8B-9757-0F6EF4B2D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4DAA2-7F09-42EE-BF42-8C19ABBD222A}"/>
              </a:ext>
            </a:extLst>
          </p:cNvPr>
          <p:cNvSpPr>
            <a:spLocks noGrp="1"/>
          </p:cNvSpPr>
          <p:nvPr>
            <p:ph idx="1"/>
          </p:nvPr>
        </p:nvSpPr>
        <p:spPr/>
        <p:txBody>
          <a:bodyPr/>
          <a:lstStyle/>
          <a:p>
            <a:endParaRPr lang="en-US"/>
          </a:p>
        </p:txBody>
      </p:sp>
      <p:pic>
        <p:nvPicPr>
          <p:cNvPr id="2050" name="Picture 2" descr="Káº¿t quáº£ hÃ¬nh áº£nh cho Thank you">
            <a:extLst>
              <a:ext uri="{FF2B5EF4-FFF2-40B4-BE49-F238E27FC236}">
                <a16:creationId xmlns:a16="http://schemas.microsoft.com/office/drawing/2014/main" id="{F4E10B4C-349C-4A19-BDCC-5DE97C25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52"/>
            <a:ext cx="10810323" cy="720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791-53BE-425F-9232-8813D4932E0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844C238-78B3-488F-9B3E-7E496F31833D}"/>
              </a:ext>
            </a:extLst>
          </p:cNvPr>
          <p:cNvSpPr>
            <a:spLocks noGrp="1"/>
          </p:cNvSpPr>
          <p:nvPr>
            <p:ph idx="1"/>
          </p:nvPr>
        </p:nvSpPr>
        <p:spPr/>
        <p:txBody>
          <a:bodyPr/>
          <a:lstStyle/>
          <a:p>
            <a:pPr marL="571500" indent="-571500">
              <a:buFont typeface="+mj-lt"/>
              <a:buAutoNum type="romanUcPeriod"/>
            </a:pPr>
            <a:r>
              <a:rPr lang="en-US" dirty="0"/>
              <a:t>Solution</a:t>
            </a:r>
          </a:p>
          <a:p>
            <a:pPr marL="571500" indent="-571500">
              <a:buFont typeface="+mj-lt"/>
              <a:buAutoNum type="romanUcPeriod"/>
            </a:pPr>
            <a:r>
              <a:rPr lang="en-US" dirty="0"/>
              <a:t>Necessary Framework</a:t>
            </a:r>
          </a:p>
          <a:p>
            <a:pPr marL="571500" indent="-571500">
              <a:buFont typeface="+mj-lt"/>
              <a:buAutoNum type="romanUcPeriod"/>
            </a:pPr>
            <a:r>
              <a:rPr lang="en-US" dirty="0"/>
              <a:t>Local website</a:t>
            </a:r>
          </a:p>
          <a:p>
            <a:pPr marL="571500" indent="-571500">
              <a:buFont typeface="+mj-lt"/>
              <a:buAutoNum type="romanUcPeriod"/>
            </a:pPr>
            <a:r>
              <a:rPr lang="en-US" dirty="0"/>
              <a:t>Restriction and problems</a:t>
            </a:r>
          </a:p>
          <a:p>
            <a:pPr marL="571500" indent="-571500">
              <a:buFont typeface="+mj-lt"/>
              <a:buAutoNum type="romanUcPeriod"/>
            </a:pPr>
            <a:r>
              <a:rPr lang="en-US" dirty="0"/>
              <a:t>Reference</a:t>
            </a:r>
          </a:p>
          <a:p>
            <a:pPr marL="571500" indent="-571500">
              <a:buFont typeface="+mj-lt"/>
              <a:buAutoNum type="romanUcPeriod"/>
            </a:pPr>
            <a:endParaRPr lang="en-US" dirty="0"/>
          </a:p>
        </p:txBody>
      </p:sp>
    </p:spTree>
    <p:extLst>
      <p:ext uri="{BB962C8B-B14F-4D97-AF65-F5344CB8AC3E}">
        <p14:creationId xmlns:p14="http://schemas.microsoft.com/office/powerpoint/2010/main" val="5982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521-A973-4281-8BDB-36E7537A0EF1}"/>
              </a:ext>
            </a:extLst>
          </p:cNvPr>
          <p:cNvSpPr>
            <a:spLocks noGrp="1"/>
          </p:cNvSpPr>
          <p:nvPr>
            <p:ph type="title"/>
          </p:nvPr>
        </p:nvSpPr>
        <p:spPr/>
        <p:txBody>
          <a:bodyPr/>
          <a:lstStyle/>
          <a:p>
            <a:r>
              <a:rPr lang="en-US" dirty="0"/>
              <a:t>I</a:t>
            </a:r>
            <a:r>
              <a:rPr lang="en-US"/>
              <a:t>/ Solution</a:t>
            </a:r>
          </a:p>
        </p:txBody>
      </p:sp>
      <p:sp>
        <p:nvSpPr>
          <p:cNvPr id="3" name="Content Placeholder 2">
            <a:extLst>
              <a:ext uri="{FF2B5EF4-FFF2-40B4-BE49-F238E27FC236}">
                <a16:creationId xmlns:a16="http://schemas.microsoft.com/office/drawing/2014/main" id="{327FCF2D-5020-45F0-ADB7-FD6FDDAF771A}"/>
              </a:ext>
            </a:extLst>
          </p:cNvPr>
          <p:cNvSpPr>
            <a:spLocks noGrp="1"/>
          </p:cNvSpPr>
          <p:nvPr>
            <p:ph idx="1"/>
          </p:nvPr>
        </p:nvSpPr>
        <p:spPr/>
        <p:txBody>
          <a:bodyPr/>
          <a:lstStyle/>
          <a:p>
            <a:pPr marL="514350" indent="-514350">
              <a:buFont typeface="+mj-lt"/>
              <a:buAutoNum type="arabicPeriod"/>
            </a:pPr>
            <a:r>
              <a:rPr lang="en-US" dirty="0"/>
              <a:t>What is GPS?</a:t>
            </a:r>
          </a:p>
          <a:p>
            <a:pPr marL="514350" indent="-514350">
              <a:buFont typeface="+mj-lt"/>
              <a:buAutoNum type="arabicPeriod"/>
            </a:pPr>
            <a:r>
              <a:rPr lang="en-US" dirty="0"/>
              <a:t>How to get GPS?</a:t>
            </a:r>
          </a:p>
          <a:p>
            <a:pPr marL="514350" indent="-514350">
              <a:buFont typeface="+mj-lt"/>
              <a:buAutoNum type="arabicPeriod"/>
            </a:pPr>
            <a:r>
              <a:rPr lang="en-US" dirty="0"/>
              <a:t>Detect position</a:t>
            </a:r>
          </a:p>
        </p:txBody>
      </p:sp>
    </p:spTree>
    <p:extLst>
      <p:ext uri="{BB962C8B-B14F-4D97-AF65-F5344CB8AC3E}">
        <p14:creationId xmlns:p14="http://schemas.microsoft.com/office/powerpoint/2010/main" val="55206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GPS?</a:t>
            </a:r>
          </a:p>
        </p:txBody>
      </p:sp>
      <p:sp>
        <p:nvSpPr>
          <p:cNvPr id="3" name="Content Placeholder 2"/>
          <p:cNvSpPr>
            <a:spLocks noGrp="1"/>
          </p:cNvSpPr>
          <p:nvPr>
            <p:ph idx="1"/>
          </p:nvPr>
        </p:nvSpPr>
        <p:spPr/>
        <p:txBody>
          <a:bodyPr>
            <a:normAutofit/>
          </a:bodyPr>
          <a:lstStyle/>
          <a:p>
            <a:r>
              <a:rPr lang="en-US" sz="2500" dirty="0"/>
              <a:t>The Global Positioning System (GPS), originally </a:t>
            </a:r>
            <a:r>
              <a:rPr lang="en-US" sz="2500" dirty="0" err="1"/>
              <a:t>Navstar</a:t>
            </a:r>
            <a:r>
              <a:rPr lang="en-US" sz="2500" dirty="0"/>
              <a:t> GPS, is a satellite-based </a:t>
            </a:r>
            <a:r>
              <a:rPr lang="en-US" sz="2500" dirty="0" err="1"/>
              <a:t>radionavigation</a:t>
            </a:r>
            <a:r>
              <a:rPr lang="en-US" sz="2500" dirty="0"/>
              <a:t> system owned by the United States government and operated by the United States Air Force. It is a global navigation satellite system that provides geolocation and time information to a GPS receiver anywhere on or near the Earth where there is an unobstructed line of sight to four or more GPS satellites. Obstacles such as mountains and buildings block the relatively weak GPS signals.</a:t>
            </a:r>
          </a:p>
        </p:txBody>
      </p:sp>
    </p:spTree>
    <p:extLst>
      <p:ext uri="{BB962C8B-B14F-4D97-AF65-F5344CB8AC3E}">
        <p14:creationId xmlns:p14="http://schemas.microsoft.com/office/powerpoint/2010/main" val="242424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144"/>
            <a:ext cx="10515600" cy="5908022"/>
          </a:xfrm>
        </p:spPr>
        <p:txBody>
          <a:bodyPr/>
          <a:lstStyle/>
          <a:p>
            <a:r>
              <a:rPr lang="en-US" sz="2000" dirty="0"/>
              <a:t>American Government.</a:t>
            </a:r>
          </a:p>
          <a:p>
            <a:r>
              <a:rPr lang="en-US" sz="2000" dirty="0"/>
              <a:t>30 satellites, 27 work, 3 back-up.</a:t>
            </a:r>
          </a:p>
          <a:p>
            <a:r>
              <a:rPr lang="en-US" sz="2000" dirty="0"/>
              <a:t>20200 km, 7000 miles/h.</a:t>
            </a:r>
          </a:p>
          <a:p>
            <a:r>
              <a:rPr lang="en-US" sz="2000" dirty="0"/>
              <a:t>3 for longitude and latitude, 4 for height.</a:t>
            </a:r>
          </a:p>
          <a:p>
            <a:r>
              <a:rPr lang="en-US" sz="2000" dirty="0"/>
              <a:t>6 controller station, 1 center and 4 automatic, 1 back-up.</a:t>
            </a:r>
          </a:p>
          <a:p>
            <a:endParaRPr lang="en-US" sz="2000" dirty="0"/>
          </a:p>
          <a:p>
            <a:endParaRPr lang="en-US" sz="2000" dirty="0"/>
          </a:p>
          <a:p>
            <a:endParaRPr lang="en-US" dirty="0"/>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0" y="3019205"/>
            <a:ext cx="3295650"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what is g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960" y="2780660"/>
            <a:ext cx="3555815" cy="2370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united states gover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218" y="245726"/>
            <a:ext cx="2357719" cy="1760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GPS dev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5150" y="245726"/>
            <a:ext cx="2381437" cy="1764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satellite for g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068" y="3019205"/>
            <a:ext cx="3718264" cy="189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5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9140-E817-40C5-A182-07B668C2D22B}"/>
              </a:ext>
            </a:extLst>
          </p:cNvPr>
          <p:cNvSpPr>
            <a:spLocks noGrp="1"/>
          </p:cNvSpPr>
          <p:nvPr>
            <p:ph type="title"/>
          </p:nvPr>
        </p:nvSpPr>
        <p:spPr/>
        <p:txBody>
          <a:bodyPr/>
          <a:lstStyle/>
          <a:p>
            <a:r>
              <a:rPr lang="en-US" dirty="0"/>
              <a:t>2/ How to get GPS? </a:t>
            </a:r>
          </a:p>
        </p:txBody>
      </p:sp>
      <p:sp>
        <p:nvSpPr>
          <p:cNvPr id="3" name="Content Placeholder 2">
            <a:extLst>
              <a:ext uri="{FF2B5EF4-FFF2-40B4-BE49-F238E27FC236}">
                <a16:creationId xmlns:a16="http://schemas.microsoft.com/office/drawing/2014/main" id="{E88A71C6-2BFA-4018-9204-B61158A16292}"/>
              </a:ext>
            </a:extLst>
          </p:cNvPr>
          <p:cNvSpPr>
            <a:spLocks noGrp="1"/>
          </p:cNvSpPr>
          <p:nvPr>
            <p:ph idx="1"/>
          </p:nvPr>
        </p:nvSpPr>
        <p:spPr>
          <a:xfrm>
            <a:off x="838200" y="1632089"/>
            <a:ext cx="5257800" cy="4351338"/>
          </a:xfrm>
        </p:spPr>
        <p:txBody>
          <a:bodyPr>
            <a:normAutofit/>
          </a:bodyPr>
          <a:lstStyle/>
          <a:p>
            <a:r>
              <a:rPr lang="en-US" sz="2500" dirty="0"/>
              <a:t>Build Android application to take the location.</a:t>
            </a:r>
          </a:p>
          <a:p>
            <a:r>
              <a:rPr lang="en-US" sz="2500" dirty="0"/>
              <a:t>Framework and library support.</a:t>
            </a:r>
          </a:p>
          <a:p>
            <a:r>
              <a:rPr lang="en-US" sz="2500" dirty="0"/>
              <a:t>Weak security.</a:t>
            </a:r>
          </a:p>
          <a:p>
            <a:endParaRPr lang="en-US" sz="2500" dirty="0"/>
          </a:p>
        </p:txBody>
      </p:sp>
      <p:pic>
        <p:nvPicPr>
          <p:cNvPr id="1026" name="Picture 2" descr="Káº¿t quáº£ hÃ¬nh áº£nh cho android phone">
            <a:extLst>
              <a:ext uri="{FF2B5EF4-FFF2-40B4-BE49-F238E27FC236}">
                <a16:creationId xmlns:a16="http://schemas.microsoft.com/office/drawing/2014/main" id="{51C7DA1C-C399-4CAA-8D1A-64B7757E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963" y="1690688"/>
            <a:ext cx="4469837" cy="2985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ios phone">
            <a:extLst>
              <a:ext uri="{FF2B5EF4-FFF2-40B4-BE49-F238E27FC236}">
                <a16:creationId xmlns:a16="http://schemas.microsoft.com/office/drawing/2014/main" id="{2F963DF9-75D8-4826-87A6-EA3241835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362" y="599788"/>
            <a:ext cx="2956820" cy="474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F67D-418B-4751-BB97-88767EBCDFB4}"/>
              </a:ext>
            </a:extLst>
          </p:cNvPr>
          <p:cNvSpPr>
            <a:spLocks noGrp="1"/>
          </p:cNvSpPr>
          <p:nvPr>
            <p:ph type="title"/>
          </p:nvPr>
        </p:nvSpPr>
        <p:spPr>
          <a:xfrm>
            <a:off x="838200" y="325368"/>
            <a:ext cx="10515600" cy="1325563"/>
          </a:xfrm>
        </p:spPr>
        <p:txBody>
          <a:bodyPr/>
          <a:lstStyle/>
          <a:p>
            <a:r>
              <a:rPr lang="en-US" dirty="0"/>
              <a:t>3/ Detect position</a:t>
            </a:r>
          </a:p>
        </p:txBody>
      </p:sp>
      <p:sp>
        <p:nvSpPr>
          <p:cNvPr id="3" name="Content Placeholder 2">
            <a:extLst>
              <a:ext uri="{FF2B5EF4-FFF2-40B4-BE49-F238E27FC236}">
                <a16:creationId xmlns:a16="http://schemas.microsoft.com/office/drawing/2014/main" id="{D125F1B6-9250-47B1-8ADE-3419DF43A747}"/>
              </a:ext>
            </a:extLst>
          </p:cNvPr>
          <p:cNvSpPr>
            <a:spLocks noGrp="1"/>
          </p:cNvSpPr>
          <p:nvPr>
            <p:ph idx="1"/>
          </p:nvPr>
        </p:nvSpPr>
        <p:spPr>
          <a:xfrm>
            <a:off x="838200" y="1825625"/>
            <a:ext cx="5668617" cy="4351338"/>
          </a:xfrm>
        </p:spPr>
        <p:txBody>
          <a:bodyPr>
            <a:normAutofit/>
          </a:bodyPr>
          <a:lstStyle/>
          <a:p>
            <a:r>
              <a:rPr lang="en-US" sz="2500" dirty="0"/>
              <a:t>Google API:</a:t>
            </a:r>
          </a:p>
          <a:p>
            <a:pPr marL="0" indent="0">
              <a:buNone/>
            </a:pPr>
            <a:r>
              <a:rPr lang="en-US" sz="2500" dirty="0"/>
              <a:t>+ Clear tutorial and support for research</a:t>
            </a:r>
          </a:p>
          <a:p>
            <a:pPr marL="0" indent="0">
              <a:buNone/>
            </a:pPr>
            <a:r>
              <a:rPr lang="en-US" sz="2500" dirty="0"/>
              <a:t>+ More than 200 countries data and cover 99% area of Earth.</a:t>
            </a:r>
          </a:p>
          <a:p>
            <a:pPr marL="0" indent="0">
              <a:buNone/>
            </a:pPr>
            <a:r>
              <a:rPr lang="en-US" sz="2500" dirty="0"/>
              <a:t>+ Over 25 millions location’s updates from collaborators and Google Local Guide teams around the world.</a:t>
            </a:r>
          </a:p>
          <a:p>
            <a:pPr marL="0" indent="0">
              <a:buNone/>
            </a:pPr>
            <a:endParaRPr lang="en-US" sz="2500" dirty="0"/>
          </a:p>
        </p:txBody>
      </p:sp>
      <p:pic>
        <p:nvPicPr>
          <p:cNvPr id="2050" name="Picture 2" descr="Káº¿t quáº£ hÃ¬nh áº£nh cho google api">
            <a:extLst>
              <a:ext uri="{FF2B5EF4-FFF2-40B4-BE49-F238E27FC236}">
                <a16:creationId xmlns:a16="http://schemas.microsoft.com/office/drawing/2014/main" id="{98BE8F0A-4B69-4476-B8A0-1F5F4A87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17" y="2237236"/>
            <a:ext cx="4237383" cy="23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4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891A-09E1-4C05-BE14-C39AC1A24A03}"/>
              </a:ext>
            </a:extLst>
          </p:cNvPr>
          <p:cNvSpPr>
            <a:spLocks noGrp="1"/>
          </p:cNvSpPr>
          <p:nvPr>
            <p:ph type="title"/>
          </p:nvPr>
        </p:nvSpPr>
        <p:spPr/>
        <p:txBody>
          <a:bodyPr/>
          <a:lstStyle/>
          <a:p>
            <a:r>
              <a:rPr lang="en-US" dirty="0"/>
              <a:t>Receive data</a:t>
            </a:r>
          </a:p>
        </p:txBody>
      </p:sp>
      <p:sp>
        <p:nvSpPr>
          <p:cNvPr id="3" name="Content Placeholder 2">
            <a:extLst>
              <a:ext uri="{FF2B5EF4-FFF2-40B4-BE49-F238E27FC236}">
                <a16:creationId xmlns:a16="http://schemas.microsoft.com/office/drawing/2014/main" id="{8DFC2EB2-2062-4E9B-A7A7-19437EF9333A}"/>
              </a:ext>
            </a:extLst>
          </p:cNvPr>
          <p:cNvSpPr>
            <a:spLocks noGrp="1"/>
          </p:cNvSpPr>
          <p:nvPr>
            <p:ph idx="1"/>
          </p:nvPr>
        </p:nvSpPr>
        <p:spPr>
          <a:xfrm>
            <a:off x="838200" y="1825625"/>
            <a:ext cx="4581939" cy="4351338"/>
          </a:xfrm>
        </p:spPr>
        <p:txBody>
          <a:bodyPr>
            <a:normAutofit/>
          </a:bodyPr>
          <a:lstStyle/>
          <a:p>
            <a:r>
              <a:rPr lang="en-US" sz="2500" dirty="0"/>
              <a:t>An website:</a:t>
            </a:r>
          </a:p>
          <a:p>
            <a:pPr marL="0" indent="0">
              <a:buNone/>
            </a:pPr>
            <a:r>
              <a:rPr lang="en-US" sz="2500" dirty="0"/>
              <a:t>+ Receive data</a:t>
            </a:r>
          </a:p>
          <a:p>
            <a:pPr marL="0" indent="0">
              <a:buNone/>
            </a:pPr>
            <a:r>
              <a:rPr lang="en-US" sz="2500" dirty="0"/>
              <a:t>+ Commute with API map</a:t>
            </a:r>
          </a:p>
          <a:p>
            <a:pPr marL="0" indent="0">
              <a:buNone/>
            </a:pPr>
            <a:r>
              <a:rPr lang="en-US" sz="2500" dirty="0"/>
              <a:t>+ Good outlook</a:t>
            </a:r>
          </a:p>
          <a:p>
            <a:endParaRPr lang="en-US" sz="2500" dirty="0"/>
          </a:p>
        </p:txBody>
      </p:sp>
      <p:pic>
        <p:nvPicPr>
          <p:cNvPr id="3074" name="Picture 2" descr="Káº¿t quáº£ hÃ¬nh áº£nh cho html">
            <a:extLst>
              <a:ext uri="{FF2B5EF4-FFF2-40B4-BE49-F238E27FC236}">
                <a16:creationId xmlns:a16="http://schemas.microsoft.com/office/drawing/2014/main" id="{519B3BDD-089C-4F89-8E3A-2791FFBC6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226" y="1295141"/>
            <a:ext cx="2905798" cy="29057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áº¿t quáº£ hÃ¬nh áº£nh cho css">
            <a:extLst>
              <a:ext uri="{FF2B5EF4-FFF2-40B4-BE49-F238E27FC236}">
                <a16:creationId xmlns:a16="http://schemas.microsoft.com/office/drawing/2014/main" id="{9976521B-6E52-425C-8D42-5D50BB22B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576" y="629016"/>
            <a:ext cx="4817424" cy="48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9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89BC-5CED-423E-A137-DF4BB86CB1F9}"/>
              </a:ext>
            </a:extLst>
          </p:cNvPr>
          <p:cNvSpPr>
            <a:spLocks noGrp="1"/>
          </p:cNvSpPr>
          <p:nvPr>
            <p:ph type="title"/>
          </p:nvPr>
        </p:nvSpPr>
        <p:spPr/>
        <p:txBody>
          <a:bodyPr/>
          <a:lstStyle/>
          <a:p>
            <a:r>
              <a:rPr lang="en-US" dirty="0"/>
              <a:t>II/ Necessary framework</a:t>
            </a:r>
          </a:p>
        </p:txBody>
      </p:sp>
      <p:sp>
        <p:nvSpPr>
          <p:cNvPr id="3" name="Content Placeholder 2">
            <a:extLst>
              <a:ext uri="{FF2B5EF4-FFF2-40B4-BE49-F238E27FC236}">
                <a16:creationId xmlns:a16="http://schemas.microsoft.com/office/drawing/2014/main" id="{B14A2DB2-D99E-4028-B369-AA95A5763894}"/>
              </a:ext>
            </a:extLst>
          </p:cNvPr>
          <p:cNvSpPr>
            <a:spLocks noGrp="1"/>
          </p:cNvSpPr>
          <p:nvPr>
            <p:ph idx="1"/>
          </p:nvPr>
        </p:nvSpPr>
        <p:spPr>
          <a:xfrm>
            <a:off x="1251678" y="1825625"/>
            <a:ext cx="10178322" cy="3593591"/>
          </a:xfrm>
        </p:spPr>
        <p:txBody>
          <a:bodyPr>
            <a:noAutofit/>
          </a:bodyPr>
          <a:lstStyle/>
          <a:p>
            <a:pPr marL="514350" indent="-514350">
              <a:buFont typeface="+mj-lt"/>
              <a:buAutoNum type="arabicPeriod"/>
            </a:pPr>
            <a:r>
              <a:rPr lang="en-US" sz="2500" dirty="0"/>
              <a:t>Visual Studio Code Insider</a:t>
            </a:r>
          </a:p>
          <a:p>
            <a:pPr marL="514350" indent="-514350">
              <a:buFont typeface="+mj-lt"/>
              <a:buAutoNum type="arabicPeriod"/>
            </a:pPr>
            <a:r>
              <a:rPr lang="en-US" sz="2500" dirty="0"/>
              <a:t>Internet information services manager (IIS)</a:t>
            </a:r>
          </a:p>
          <a:p>
            <a:pPr marL="514350" indent="-514350">
              <a:buFont typeface="+mj-lt"/>
              <a:buAutoNum type="arabicPeriod"/>
            </a:pPr>
            <a:r>
              <a:rPr lang="en-US" sz="2500" dirty="0"/>
              <a:t>Android Studio</a:t>
            </a:r>
          </a:p>
        </p:txBody>
      </p:sp>
      <p:pic>
        <p:nvPicPr>
          <p:cNvPr id="1026" name="Picture 2" descr="Káº¿t quáº£ hÃ¬nh áº£nh cho visual studio code insider">
            <a:extLst>
              <a:ext uri="{FF2B5EF4-FFF2-40B4-BE49-F238E27FC236}">
                <a16:creationId xmlns:a16="http://schemas.microsoft.com/office/drawing/2014/main" id="{BAA7B1A6-7E93-47BD-B13D-E2AEEAC1E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4" y="1302164"/>
            <a:ext cx="1046922" cy="10469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Káº¿t quáº£ hÃ¬nh áº£nh cho internet information services (iis) manager">
            <a:extLst>
              <a:ext uri="{FF2B5EF4-FFF2-40B4-BE49-F238E27FC236}">
                <a16:creationId xmlns:a16="http://schemas.microsoft.com/office/drawing/2014/main" id="{CA291D06-9011-4AE4-9F6C-12A7B281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26" y="2928317"/>
            <a:ext cx="4744278" cy="26686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android studio">
            <a:extLst>
              <a:ext uri="{FF2B5EF4-FFF2-40B4-BE49-F238E27FC236}">
                <a16:creationId xmlns:a16="http://schemas.microsoft.com/office/drawing/2014/main" id="{05B488C1-4CC8-4834-BF06-1B8C00468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992" y="3664020"/>
            <a:ext cx="2908851" cy="218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157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603</TotalTime>
  <Words>409</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Tahoma</vt:lpstr>
      <vt:lpstr>Badge</vt:lpstr>
      <vt:lpstr>GPS DETECTER PROJECT</vt:lpstr>
      <vt:lpstr>Overview</vt:lpstr>
      <vt:lpstr>I/ Solution</vt:lpstr>
      <vt:lpstr>1/ What is GPS?</vt:lpstr>
      <vt:lpstr>PowerPoint Presentation</vt:lpstr>
      <vt:lpstr>2/ How to get GPS? </vt:lpstr>
      <vt:lpstr>3/ Detect position</vt:lpstr>
      <vt:lpstr>Receive data</vt:lpstr>
      <vt:lpstr>II/ Necessary framework</vt:lpstr>
      <vt:lpstr>III/ Local website</vt:lpstr>
      <vt:lpstr>Make the html file become website with IIS</vt:lpstr>
      <vt:lpstr>IV/ Restriction and Problem</vt:lpstr>
      <vt:lpstr>V/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DETECTER PROJECT</dc:title>
  <dc:creator>lhgiang149@gmail.com</dc:creator>
  <cp:lastModifiedBy>lhgiang149@gmail.com</cp:lastModifiedBy>
  <cp:revision>23</cp:revision>
  <dcterms:created xsi:type="dcterms:W3CDTF">2019-04-22T10:38:04Z</dcterms:created>
  <dcterms:modified xsi:type="dcterms:W3CDTF">2019-04-23T12:14:09Z</dcterms:modified>
</cp:coreProperties>
</file>