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38"/>
  </p:notesMasterIdLst>
  <p:handoutMasterIdLst>
    <p:handoutMasterId r:id="rId39"/>
  </p:handoutMasterIdLst>
  <p:sldIdLst>
    <p:sldId id="256" r:id="rId2"/>
    <p:sldId id="265" r:id="rId3"/>
    <p:sldId id="257" r:id="rId4"/>
    <p:sldId id="258" r:id="rId5"/>
    <p:sldId id="268"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8" r:id="rId23"/>
    <p:sldId id="289" r:id="rId24"/>
    <p:sldId id="290" r:id="rId25"/>
    <p:sldId id="296" r:id="rId26"/>
    <p:sldId id="291" r:id="rId27"/>
    <p:sldId id="297" r:id="rId28"/>
    <p:sldId id="298" r:id="rId29"/>
    <p:sldId id="292" r:id="rId30"/>
    <p:sldId id="293" r:id="rId31"/>
    <p:sldId id="295" r:id="rId32"/>
    <p:sldId id="259" r:id="rId33"/>
    <p:sldId id="261" r:id="rId34"/>
    <p:sldId id="262" r:id="rId35"/>
    <p:sldId id="299" r:id="rId36"/>
    <p:sldId id="263" r:id="rId37"/>
  </p:sldIdLst>
  <p:sldSz cx="12192000" cy="6858000"/>
  <p:notesSz cx="6858000" cy="9144000"/>
  <p:embeddedFontLst>
    <p:embeddedFont>
      <p:font typeface="Calibri Light" panose="020F0302020204030204" pitchFamily="34" charset="0"/>
      <p:regular r:id="rId40"/>
      <p:italic r:id="rId41"/>
    </p:embeddedFont>
    <p:embeddedFont>
      <p:font typeface="Calibri" panose="020F0502020204030204" pitchFamily="34" charset="0"/>
      <p:regular r:id="rId42"/>
      <p:bold r:id="rId43"/>
      <p:italic r:id="rId44"/>
      <p:boldItalic r:id="rId45"/>
    </p:embeddedFont>
    <p:embeddedFont>
      <p:font typeface="Rockwell" panose="02060603020205020403" pitchFamily="18" charset="0"/>
      <p:regular r:id="rId46"/>
      <p:bold r:id="rId47"/>
      <p:italic r:id="rId48"/>
      <p:boldItalic r:id="rId49"/>
    </p:embeddedFont>
    <p:embeddedFont>
      <p:font typeface="Tahoma" panose="020B0604030504040204" pitchFamily="34" charset="0"/>
      <p:regular r:id="rId50"/>
      <p:bold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custT="1"/>
      <dgm:spPr>
        <a:solidFill>
          <a:schemeClr val="accent5">
            <a:lumMod val="50000"/>
          </a:schemeClr>
        </a:solidFill>
      </dgm:spPr>
      <dgm:t>
        <a:bodyPr/>
        <a:lstStyle/>
        <a:p>
          <a:r>
            <a:rPr lang="vi-VN" sz="2400" smtClean="0">
              <a:latin typeface="Times New Roman" panose="02020603050405020304" pitchFamily="18" charset="0"/>
              <a:cs typeface="Times New Roman" panose="02020603050405020304" pitchFamily="18" charset="0"/>
            </a:rPr>
            <a:t>- Giao diện thân thiện, dễ sử dụng với người dùng</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dgm:t>
    </dgm:pt>
    <dgm:pt modelId="{B5DFE748-686E-4A08-944E-9D07F9FA6B48}" type="parTrans" cxnId="{17C9D25A-BC5F-418E-9A4A-29DD9C57BD39}">
      <dgm:prSet/>
      <dgm:spPr/>
      <dgm:t>
        <a:bodyPr/>
        <a:lstStyle/>
        <a:p>
          <a:endParaRPr lang="en-US"/>
        </a:p>
      </dgm:t>
    </dgm:pt>
    <dgm:pt modelId="{FD3AFE35-532F-4AE8-BAB4-DFA3B4B611F6}" type="sibTrans" cxnId="{17C9D25A-BC5F-418E-9A4A-29DD9C57BD39}">
      <dgm:prSet/>
      <dgm:spPr/>
      <dgm:t>
        <a:bodyPr/>
        <a:lstStyle/>
        <a:p>
          <a:endParaRPr lang="en-US"/>
        </a:p>
      </dgm:t>
    </dgm:pt>
    <dgm:pt modelId="{A533B6C7-3203-4AEE-95BC-E867D49C88B5}">
      <dgm:prSet phldrT="[Text]" custT="1"/>
      <dgm:spPr>
        <a:solidFill>
          <a:schemeClr val="accent2"/>
        </a:solidFill>
      </dgm:spPr>
      <dgm:t>
        <a:bodyPr/>
        <a:lstStyle/>
        <a:p>
          <a:r>
            <a:rPr lang="vi-VN" sz="2400" smtClean="0">
              <a:latin typeface="Times New Roman" panose="02020603050405020304" pitchFamily="18" charset="0"/>
              <a:cs typeface="Times New Roman" panose="02020603050405020304" pitchFamily="18" charset="0"/>
            </a:rPr>
            <a:t>- Có thể chạy được trên máy tính, trên các hệ điều hành khác nhau, chỉ cần có kết nối mạng internet.</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dgm:t>
    </dgm:pt>
    <dgm:pt modelId="{4FCAF1A9-8A97-45AC-B4A5-B91AEE5BC9BB}" type="parTrans" cxnId="{0FE563DE-8338-4B45-BCFD-251C8642CABA}">
      <dgm:prSet/>
      <dgm:spPr/>
      <dgm:t>
        <a:bodyPr/>
        <a:lstStyle/>
        <a:p>
          <a:endParaRPr lang="en-US"/>
        </a:p>
      </dgm:t>
    </dgm:pt>
    <dgm:pt modelId="{634EAA8A-B09B-42FE-8301-99FBFB2B9BD8}" type="sibTrans" cxnId="{0FE563DE-8338-4B45-BCFD-251C8642CABA}">
      <dgm:prSet/>
      <dgm:spPr/>
      <dgm:t>
        <a:bodyPr/>
        <a:lstStyle/>
        <a:p>
          <a:endParaRPr lang="en-US"/>
        </a:p>
      </dgm:t>
    </dgm:pt>
    <dgm:pt modelId="{F14284AC-C0E6-4FB6-8F7F-0CA6526174FF}">
      <dgm:prSet phldrT="[Text]" custT="1"/>
      <dgm:spPr>
        <a:solidFill>
          <a:schemeClr val="accent5">
            <a:lumMod val="50000"/>
          </a:schemeClr>
        </a:solidFill>
      </dgm:spPr>
      <dgm:t>
        <a:bodyPr/>
        <a:lstStyle/>
        <a:p>
          <a:r>
            <a:rPr lang="vi-VN" sz="2400" smtClean="0">
              <a:latin typeface="Times New Roman" panose="02020603050405020304" pitchFamily="18" charset="0"/>
              <a:cs typeface="Times New Roman" panose="02020603050405020304" pitchFamily="18" charset="0"/>
            </a:rPr>
            <a:t>Thực hiện được các chức năng cơ bản của một hệ thống bán hàng trực tuyến</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dgm:t>
    </dgm:pt>
    <dgm:pt modelId="{1A16525C-FDC2-4289-A285-F2EBBA062B75}" type="sibTrans" cxnId="{9CAB6B05-7099-469A-B953-B6DBA182C033}">
      <dgm:prSet/>
      <dgm:spPr/>
      <dgm:t>
        <a:bodyPr/>
        <a:lstStyle/>
        <a:p>
          <a:endParaRPr lang="en-US"/>
        </a:p>
      </dgm:t>
    </dgm:pt>
    <dgm:pt modelId="{FB74A777-2CA0-4815-A074-2F001B51D60F}" type="parTrans" cxnId="{9CAB6B05-7099-469A-B953-B6DBA182C033}">
      <dgm:prSet/>
      <dgm:spPr/>
      <dgm:t>
        <a:bodyPr/>
        <a:lstStyle/>
        <a:p>
          <a:endParaRPr lang="en-US"/>
        </a:p>
      </dgm:t>
    </dgm:pt>
    <dgm:pt modelId="{CC7DF3AC-BFDD-4AAE-BFBC-0FE44A888170}">
      <dgm:prSet custT="1"/>
      <dgm:spPr/>
      <dgm:t>
        <a:bodyPr/>
        <a:lstStyle/>
        <a:p>
          <a:r>
            <a:rPr lang="vi-VN" sz="2400" smtClean="0">
              <a:latin typeface="Times New Roman" panose="02020603050405020304" pitchFamily="18" charset="0"/>
              <a:cs typeface="Times New Roman" panose="02020603050405020304" pitchFamily="18" charset="0"/>
            </a:rPr>
            <a:t>Không yêu cầu hệ thống có cấu hình cao, có thể thực thi trên các máy tính có cấu hình hạn chế, đó là một lợi thế để có thể áp dụng rộng rãi.</a:t>
          </a:r>
          <a:endParaRPr lang="en-US" sz="2400">
            <a:latin typeface="Times New Roman" panose="02020603050405020304" pitchFamily="18" charset="0"/>
            <a:cs typeface="Times New Roman" panose="02020603050405020304" pitchFamily="18" charset="0"/>
          </a:endParaRPr>
        </a:p>
      </dgm:t>
    </dgm:pt>
    <dgm:pt modelId="{EA316848-B87B-4A08-822C-A95AEDE18AA6}" type="parTrans" cxnId="{AAE5DABD-1A7B-4DB5-8888-6DF97B16CF56}">
      <dgm:prSet/>
      <dgm:spPr/>
      <dgm:t>
        <a:bodyPr/>
        <a:lstStyle/>
        <a:p>
          <a:endParaRPr lang="en-US"/>
        </a:p>
      </dgm:t>
    </dgm:pt>
    <dgm:pt modelId="{78F7EA30-D045-4EFC-867A-49CDE5303036}" type="sibTrans" cxnId="{AAE5DABD-1A7B-4DB5-8888-6DF97B16CF56}">
      <dgm:prSet/>
      <dgm:spPr/>
      <dgm:t>
        <a:bodyPr/>
        <a:lstStyle/>
        <a:p>
          <a:endParaRPr lang="en-US"/>
        </a:p>
      </dgm:t>
    </dgm:pt>
    <dgm:pt modelId="{183A34DF-AA92-49E1-8191-0CF6AD17A6AA}" type="pres">
      <dgm:prSet presAssocID="{2A136A90-6B59-45AD-BBA1-85AFD032E8F8}" presName="linear" presStyleCnt="0">
        <dgm:presLayoutVars>
          <dgm:dir/>
          <dgm:animLvl val="lvl"/>
          <dgm:resizeHandles val="exact"/>
        </dgm:presLayoutVars>
      </dgm:prSet>
      <dgm:spPr/>
      <dgm:t>
        <a:bodyPr/>
        <a:lstStyle/>
        <a:p>
          <a:endParaRPr lang="en-US"/>
        </a:p>
      </dgm:t>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4"/>
      <dgm:spPr/>
      <dgm:t>
        <a:bodyPr/>
        <a:lstStyle/>
        <a:p>
          <a:endParaRPr lang="en-US"/>
        </a:p>
      </dgm:t>
    </dgm:pt>
    <dgm:pt modelId="{A8B898EB-38C9-408E-9FE2-CB5C874FA50A}" type="pres">
      <dgm:prSet presAssocID="{620EFBB7-0769-4554-96E3-51B5B6698D5A}" presName="parentText" presStyleLbl="node1" presStyleIdx="0" presStyleCnt="4" custScaleX="142857" custScaleY="223579" custLinFactNeighborX="-51570" custLinFactNeighborY="-73456">
        <dgm:presLayoutVars>
          <dgm:chMax val="0"/>
          <dgm:bulletEnabled val="1"/>
        </dgm:presLayoutVars>
      </dgm:prSet>
      <dgm:spPr/>
      <dgm:t>
        <a:bodyPr/>
        <a:lstStyle/>
        <a:p>
          <a:endParaRPr lang="en-US"/>
        </a:p>
      </dgm:t>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4" custLinFactY="967193" custLinFactNeighborY="1000000">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427758D9-394F-4410-A46B-0233E67E2333}" type="pres">
      <dgm:prSet presAssocID="{F14284AC-C0E6-4FB6-8F7F-0CA6526174FF}" presName="parentLin" presStyleCnt="0"/>
      <dgm:spPr/>
    </dgm:pt>
    <dgm:pt modelId="{034141A8-2EC7-4565-BB1A-C4876B59134C}" type="pres">
      <dgm:prSet presAssocID="{F14284AC-C0E6-4FB6-8F7F-0CA6526174FF}" presName="parentLeftMargin" presStyleLbl="node1" presStyleIdx="0" presStyleCnt="4" custLinFactNeighborX="6458"/>
      <dgm:spPr/>
      <dgm:t>
        <a:bodyPr/>
        <a:lstStyle/>
        <a:p>
          <a:endParaRPr lang="en-US"/>
        </a:p>
      </dgm:t>
    </dgm:pt>
    <dgm:pt modelId="{E59F7F93-71F9-40F6-863D-0C121AB55536}" type="pres">
      <dgm:prSet presAssocID="{F14284AC-C0E6-4FB6-8F7F-0CA6526174FF}" presName="parentText" presStyleLbl="node1" presStyleIdx="1" presStyleCnt="4" custScaleX="142857" custScaleY="249631" custLinFactY="154723" custLinFactNeighborX="-67713" custLinFactNeighborY="200000">
        <dgm:presLayoutVars>
          <dgm:chMax val="0"/>
          <dgm:bulletEnabled val="1"/>
        </dgm:presLayoutVars>
      </dgm:prSet>
      <dgm:spPr/>
      <dgm:t>
        <a:bodyPr/>
        <a:lstStyle/>
        <a:p>
          <a:endParaRPr lang="en-US"/>
        </a:p>
      </dgm:t>
    </dgm:pt>
    <dgm:pt modelId="{1CF8A2EF-AEAF-4F22-8344-8AB3A9E4F169}" type="pres">
      <dgm:prSet presAssocID="{F14284AC-C0E6-4FB6-8F7F-0CA6526174FF}" presName="negativeSpace" presStyleCnt="0"/>
      <dgm:spPr/>
    </dgm:pt>
    <dgm:pt modelId="{896B9838-E484-4390-8CE2-9E3A84D8A9D2}" type="pres">
      <dgm:prSet presAssocID="{F14284AC-C0E6-4FB6-8F7F-0CA6526174FF}" presName="childText" presStyleLbl="conFgAcc1" presStyleIdx="1" presStyleCnt="4" custLinFactY="800000" custLinFactNeighborY="811765">
        <dgm:presLayoutVars>
          <dgm:bulletEnabled val="1"/>
        </dgm:presLayoutVars>
      </dgm:prSet>
      <dgm:spPr/>
    </dgm:pt>
    <dgm:pt modelId="{D4E62507-40D5-459C-91EC-13CEC1C6EBA9}" type="pres">
      <dgm:prSet presAssocID="{1A16525C-FDC2-4289-A285-F2EBBA062B75}"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1" presStyleCnt="4"/>
      <dgm:spPr/>
      <dgm:t>
        <a:bodyPr/>
        <a:lstStyle/>
        <a:p>
          <a:endParaRPr lang="en-US"/>
        </a:p>
      </dgm:t>
    </dgm:pt>
    <dgm:pt modelId="{9F236B2A-6433-401D-953E-FC86D923A3BE}" type="pres">
      <dgm:prSet presAssocID="{A533B6C7-3203-4AEE-95BC-E867D49C88B5}" presName="parentText" presStyleLbl="node1" presStyleIdx="2" presStyleCnt="4" custScaleX="150037" custScaleY="245183" custLinFactY="-112852" custLinFactNeighborX="-54187" custLinFactNeighborY="-200000">
        <dgm:presLayoutVars>
          <dgm:chMax val="0"/>
          <dgm:bulletEnabled val="1"/>
        </dgm:presLayoutVars>
      </dgm:prSet>
      <dgm:spPr/>
      <dgm:t>
        <a:bodyPr/>
        <a:lstStyle/>
        <a:p>
          <a:endParaRPr lang="en-US"/>
        </a:p>
      </dgm:t>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2" presStyleCnt="4" custLinFactY="400000" custLinFactNeighborY="437758">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B3E4C05C-9491-4630-864D-0AA31422B445}" type="pres">
      <dgm:prSet presAssocID="{CC7DF3AC-BFDD-4AAE-BFBC-0FE44A888170}" presName="parentLin" presStyleCnt="0"/>
      <dgm:spPr/>
    </dgm:pt>
    <dgm:pt modelId="{656C3EAA-6A3F-4C1F-A4A1-BFEF7B8E5C27}" type="pres">
      <dgm:prSet presAssocID="{CC7DF3AC-BFDD-4AAE-BFBC-0FE44A888170}" presName="parentLeftMargin" presStyleLbl="node1" presStyleIdx="2" presStyleCnt="4"/>
      <dgm:spPr/>
      <dgm:t>
        <a:bodyPr/>
        <a:lstStyle/>
        <a:p>
          <a:endParaRPr lang="en-US"/>
        </a:p>
      </dgm:t>
    </dgm:pt>
    <dgm:pt modelId="{ACA0871C-E9D0-42C1-8D4E-42772719B2F6}" type="pres">
      <dgm:prSet presAssocID="{CC7DF3AC-BFDD-4AAE-BFBC-0FE44A888170}" presName="parentText" presStyleLbl="node1" presStyleIdx="3" presStyleCnt="4" custScaleX="142997" custScaleY="380952" custLinFactNeighborX="-35359" custLinFactNeighborY="94588">
        <dgm:presLayoutVars>
          <dgm:chMax val="0"/>
          <dgm:bulletEnabled val="1"/>
        </dgm:presLayoutVars>
      </dgm:prSet>
      <dgm:spPr/>
      <dgm:t>
        <a:bodyPr/>
        <a:lstStyle/>
        <a:p>
          <a:endParaRPr lang="en-US"/>
        </a:p>
      </dgm:t>
    </dgm:pt>
    <dgm:pt modelId="{0DC317A9-44B9-4848-BCE0-AE8B1B562364}" type="pres">
      <dgm:prSet presAssocID="{CC7DF3AC-BFDD-4AAE-BFBC-0FE44A888170}" presName="negativeSpace" presStyleCnt="0"/>
      <dgm:spPr/>
    </dgm:pt>
    <dgm:pt modelId="{AED56001-0914-4FEA-BFE2-7D8BA93BFB58}" type="pres">
      <dgm:prSet presAssocID="{CC7DF3AC-BFDD-4AAE-BFBC-0FE44A888170}" presName="childText" presStyleLbl="conFgAcc1" presStyleIdx="3" presStyleCnt="4" custLinFactY="171974" custLinFactNeighborX="1153" custLinFactNeighborY="200000">
        <dgm:presLayoutVars>
          <dgm:bulletEnabled val="1"/>
        </dgm:presLayoutVars>
      </dgm:prSet>
      <dgm:spPr/>
    </dgm:pt>
  </dgm:ptLst>
  <dgm:cxnLst>
    <dgm:cxn modelId="{9CAB6B05-7099-469A-B953-B6DBA182C033}" srcId="{2A136A90-6B59-45AD-BBA1-85AFD032E8F8}" destId="{F14284AC-C0E6-4FB6-8F7F-0CA6526174FF}" srcOrd="1" destOrd="0" parTransId="{FB74A777-2CA0-4815-A074-2F001B51D60F}" sibTransId="{1A16525C-FDC2-4289-A285-F2EBBA062B75}"/>
    <dgm:cxn modelId="{0FE563DE-8338-4B45-BCFD-251C8642CABA}" srcId="{2A136A90-6B59-45AD-BBA1-85AFD032E8F8}" destId="{A533B6C7-3203-4AEE-95BC-E867D49C88B5}" srcOrd="2" destOrd="0" parTransId="{4FCAF1A9-8A97-45AC-B4A5-B91AEE5BC9BB}" sibTransId="{634EAA8A-B09B-42FE-8301-99FBFB2B9BD8}"/>
    <dgm:cxn modelId="{3549CD49-B6F0-4188-8F25-767B93EB1525}" type="presOf" srcId="{CC7DF3AC-BFDD-4AAE-BFBC-0FE44A888170}" destId="{ACA0871C-E9D0-42C1-8D4E-42772719B2F6}" srcOrd="1" destOrd="0" presId="urn:microsoft.com/office/officeart/2005/8/layout/list1"/>
    <dgm:cxn modelId="{386F6480-535A-472B-B547-30EDFF80CF6A}" type="presOf" srcId="{F14284AC-C0E6-4FB6-8F7F-0CA6526174FF}" destId="{E59F7F93-71F9-40F6-863D-0C121AB55536}" srcOrd="1" destOrd="0" presId="urn:microsoft.com/office/officeart/2005/8/layout/list1"/>
    <dgm:cxn modelId="{247F8ECF-2BC1-4005-9D5C-5AF091D31FB5}" type="presOf" srcId="{CC7DF3AC-BFDD-4AAE-BFBC-0FE44A888170}" destId="{656C3EAA-6A3F-4C1F-A4A1-BFEF7B8E5C27}"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F93AAADF-0290-4FCE-96F4-E54D8B265428}" type="presOf" srcId="{F14284AC-C0E6-4FB6-8F7F-0CA6526174FF}" destId="{034141A8-2EC7-4565-BB1A-C4876B59134C}" srcOrd="0" destOrd="0" presId="urn:microsoft.com/office/officeart/2005/8/layout/list1"/>
    <dgm:cxn modelId="{8028E8BF-8455-4118-B99A-A0686340C34D}" type="presOf" srcId="{2A136A90-6B59-45AD-BBA1-85AFD032E8F8}" destId="{183A34DF-AA92-49E1-8191-0CF6AD17A6AA}"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DAB080D3-9720-409D-92F9-E4C628DAB5DB}" type="presOf" srcId="{620EFBB7-0769-4554-96E3-51B5B6698D5A}" destId="{428AD880-175D-49F1-A1F6-97F367C387BF}" srcOrd="0" destOrd="0" presId="urn:microsoft.com/office/officeart/2005/8/layout/list1"/>
    <dgm:cxn modelId="{4C47BF0C-5B6B-47F0-A6B5-4894696B5CAD}" type="presOf" srcId="{620EFBB7-0769-4554-96E3-51B5B6698D5A}" destId="{A8B898EB-38C9-408E-9FE2-CB5C874FA50A}" srcOrd="1" destOrd="0" presId="urn:microsoft.com/office/officeart/2005/8/layout/list1"/>
    <dgm:cxn modelId="{AAE5DABD-1A7B-4DB5-8888-6DF97B16CF56}" srcId="{2A136A90-6B59-45AD-BBA1-85AFD032E8F8}" destId="{CC7DF3AC-BFDD-4AAE-BFBC-0FE44A888170}" srcOrd="3" destOrd="0" parTransId="{EA316848-B87B-4A08-822C-A95AEDE18AA6}" sibTransId="{78F7EA30-D045-4EFC-867A-49CDE5303036}"/>
    <dgm:cxn modelId="{72FBC52A-80BD-4D8D-8201-EC70459479E5}" type="presOf" srcId="{A533B6C7-3203-4AEE-95BC-E867D49C88B5}" destId="{9F236B2A-6433-401D-953E-FC86D923A3BE}" srcOrd="1" destOrd="0" presId="urn:microsoft.com/office/officeart/2005/8/layout/list1"/>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8715371D-C35C-488D-BB31-198C74F62CB1}" type="presParOf" srcId="{183A34DF-AA92-49E1-8191-0CF6AD17A6AA}" destId="{427758D9-394F-4410-A46B-0233E67E2333}" srcOrd="4" destOrd="0" presId="urn:microsoft.com/office/officeart/2005/8/layout/list1"/>
    <dgm:cxn modelId="{C8DCB193-C573-4D6B-A4C3-654F44473EA2}" type="presParOf" srcId="{427758D9-394F-4410-A46B-0233E67E2333}" destId="{034141A8-2EC7-4565-BB1A-C4876B59134C}" srcOrd="0" destOrd="0" presId="urn:microsoft.com/office/officeart/2005/8/layout/list1"/>
    <dgm:cxn modelId="{36E462CC-3721-46BA-9F8F-34363A0A7E54}" type="presParOf" srcId="{427758D9-394F-4410-A46B-0233E67E2333}" destId="{E59F7F93-71F9-40F6-863D-0C121AB55536}" srcOrd="1" destOrd="0" presId="urn:microsoft.com/office/officeart/2005/8/layout/list1"/>
    <dgm:cxn modelId="{1EA878BF-949D-40EC-80F3-2A879AC0860C}" type="presParOf" srcId="{183A34DF-AA92-49E1-8191-0CF6AD17A6AA}" destId="{1CF8A2EF-AEAF-4F22-8344-8AB3A9E4F169}" srcOrd="5" destOrd="0" presId="urn:microsoft.com/office/officeart/2005/8/layout/list1"/>
    <dgm:cxn modelId="{C7340A9C-6A06-45EC-A76D-C3BD90557E6E}" type="presParOf" srcId="{183A34DF-AA92-49E1-8191-0CF6AD17A6AA}" destId="{896B9838-E484-4390-8CE2-9E3A84D8A9D2}" srcOrd="6" destOrd="0" presId="urn:microsoft.com/office/officeart/2005/8/layout/list1"/>
    <dgm:cxn modelId="{0D6453A0-1E34-4BA2-AB38-83574CA2B517}" type="presParOf" srcId="{183A34DF-AA92-49E1-8191-0CF6AD17A6AA}" destId="{D4E62507-40D5-459C-91EC-13CEC1C6EBA9}" srcOrd="7" destOrd="0" presId="urn:microsoft.com/office/officeart/2005/8/layout/list1"/>
    <dgm:cxn modelId="{FF7413D7-D548-4681-A585-70D1AABC67F9}" type="presParOf" srcId="{183A34DF-AA92-49E1-8191-0CF6AD17A6AA}" destId="{77070C8B-4365-4FE5-A117-9CDBA9EA1B7B}" srcOrd="8"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9" destOrd="0" presId="urn:microsoft.com/office/officeart/2005/8/layout/list1"/>
    <dgm:cxn modelId="{E7BEC372-D400-47C9-A797-96ADB89A1753}" type="presParOf" srcId="{183A34DF-AA92-49E1-8191-0CF6AD17A6AA}" destId="{87E2FD7C-0729-47B8-B1FB-A44E439BE764}" srcOrd="10" destOrd="0" presId="urn:microsoft.com/office/officeart/2005/8/layout/list1"/>
    <dgm:cxn modelId="{417F3911-D9AF-4E19-9D90-8109AFEFCD0B}" type="presParOf" srcId="{183A34DF-AA92-49E1-8191-0CF6AD17A6AA}" destId="{6052B25F-36DF-4A5F-BA08-1F9785D05B9B}" srcOrd="11" destOrd="0" presId="urn:microsoft.com/office/officeart/2005/8/layout/list1"/>
    <dgm:cxn modelId="{5506EB93-4516-48C8-B219-420409439DC5}" type="presParOf" srcId="{183A34DF-AA92-49E1-8191-0CF6AD17A6AA}" destId="{B3E4C05C-9491-4630-864D-0AA31422B445}" srcOrd="12" destOrd="0" presId="urn:microsoft.com/office/officeart/2005/8/layout/list1"/>
    <dgm:cxn modelId="{C4D326B3-CC31-485A-829E-F4C76D9537B0}" type="presParOf" srcId="{B3E4C05C-9491-4630-864D-0AA31422B445}" destId="{656C3EAA-6A3F-4C1F-A4A1-BFEF7B8E5C27}" srcOrd="0" destOrd="0" presId="urn:microsoft.com/office/officeart/2005/8/layout/list1"/>
    <dgm:cxn modelId="{3639F66E-7CA5-4A5B-964C-998EAE9E8F06}" type="presParOf" srcId="{B3E4C05C-9491-4630-864D-0AA31422B445}" destId="{ACA0871C-E9D0-42C1-8D4E-42772719B2F6}" srcOrd="1" destOrd="0" presId="urn:microsoft.com/office/officeart/2005/8/layout/list1"/>
    <dgm:cxn modelId="{3F78A637-A1A0-4085-A7FA-988E671121EE}" type="presParOf" srcId="{183A34DF-AA92-49E1-8191-0CF6AD17A6AA}" destId="{0DC317A9-44B9-4848-BCE0-AE8B1B562364}" srcOrd="13" destOrd="0" presId="urn:microsoft.com/office/officeart/2005/8/layout/list1"/>
    <dgm:cxn modelId="{FC50B242-2402-45D2-9616-085D66C68112}" type="presParOf" srcId="{183A34DF-AA92-49E1-8191-0CF6AD17A6AA}" destId="{AED56001-0914-4FEA-BFE2-7D8BA93BFB58}"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custT="1"/>
      <dgm:spPr>
        <a:solidFill>
          <a:schemeClr val="accent5">
            <a:lumMod val="50000"/>
          </a:schemeClr>
        </a:solidFill>
      </dgm:spPr>
      <dgm:t>
        <a:bodyPr/>
        <a:lstStyle/>
        <a:p>
          <a:r>
            <a:rPr lang="vi-VN" sz="2800" smtClean="0">
              <a:latin typeface="Times New Roman" panose="02020603050405020304" pitchFamily="18" charset="0"/>
              <a:cs typeface="Times New Roman" panose="02020603050405020304" pitchFamily="18" charset="0"/>
            </a:rPr>
            <a:t>Giao diện chưa được đẹp mắt.</a:t>
          </a: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dgm:t>
    </dgm:pt>
    <dgm:pt modelId="{B5DFE748-686E-4A08-944E-9D07F9FA6B48}" type="parTrans" cxnId="{17C9D25A-BC5F-418E-9A4A-29DD9C57BD39}">
      <dgm:prSet/>
      <dgm:spPr/>
      <dgm:t>
        <a:bodyPr/>
        <a:lstStyle/>
        <a:p>
          <a:endParaRPr lang="en-US"/>
        </a:p>
      </dgm:t>
    </dgm:pt>
    <dgm:pt modelId="{FD3AFE35-532F-4AE8-BAB4-DFA3B4B611F6}" type="sibTrans" cxnId="{17C9D25A-BC5F-418E-9A4A-29DD9C57BD39}">
      <dgm:prSet/>
      <dgm:spPr/>
      <dgm:t>
        <a:bodyPr/>
        <a:lstStyle/>
        <a:p>
          <a:endParaRPr lang="en-US"/>
        </a:p>
      </dgm:t>
    </dgm:pt>
    <dgm:pt modelId="{A533B6C7-3203-4AEE-95BC-E867D49C88B5}">
      <dgm:prSet phldrT="[Text]" custT="1"/>
      <dgm:spPr>
        <a:solidFill>
          <a:schemeClr val="accent2"/>
        </a:solidFill>
      </dgm:spPr>
      <dgm:t>
        <a:bodyPr/>
        <a:lstStyle/>
        <a:p>
          <a:r>
            <a:rPr lang="vi-VN" sz="2800" smtClean="0">
              <a:latin typeface="Times New Roman" panose="02020603050405020304" pitchFamily="18" charset="0"/>
              <a:cs typeface="Times New Roman" panose="02020603050405020304" pitchFamily="18" charset="0"/>
            </a:rPr>
            <a:t>Các chức năng của hệ thống còn đơn giản.</a:t>
          </a: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dgm:t>
    </dgm:pt>
    <dgm:pt modelId="{4FCAF1A9-8A97-45AC-B4A5-B91AEE5BC9BB}" type="parTrans" cxnId="{0FE563DE-8338-4B45-BCFD-251C8642CABA}">
      <dgm:prSet/>
      <dgm:spPr/>
      <dgm:t>
        <a:bodyPr/>
        <a:lstStyle/>
        <a:p>
          <a:endParaRPr lang="en-US"/>
        </a:p>
      </dgm:t>
    </dgm:pt>
    <dgm:pt modelId="{634EAA8A-B09B-42FE-8301-99FBFB2B9BD8}" type="sibTrans" cxnId="{0FE563DE-8338-4B45-BCFD-251C8642CABA}">
      <dgm:prSet/>
      <dgm:spPr/>
      <dgm:t>
        <a:bodyPr/>
        <a:lstStyle/>
        <a:p>
          <a:endParaRPr lang="en-US"/>
        </a:p>
      </dgm:t>
    </dgm:pt>
    <dgm:pt modelId="{4A4045ED-A119-4AA6-9C68-5FB2FD000427}">
      <dgm:prSet phldrT="[Text]" custT="1"/>
      <dgm:spPr>
        <a:solidFill>
          <a:srgbClr val="FFD347"/>
        </a:solidFill>
      </dgm:spPr>
      <dgm:t>
        <a:bodyPr/>
        <a:lstStyle/>
        <a:p>
          <a:r>
            <a:rPr lang="vi-VN" sz="2800" smtClean="0">
              <a:latin typeface="Times New Roman" panose="02020603050405020304" pitchFamily="18" charset="0"/>
              <a:cs typeface="Times New Roman" panose="02020603050405020304" pitchFamily="18" charset="0"/>
            </a:rPr>
            <a:t>Việc kết nối giữa server và cơ sở dữ liệu còn ch</a:t>
          </a:r>
          <a:r>
            <a:rPr lang="en-US" sz="2800" smtClean="0">
              <a:latin typeface="Times New Roman" panose="02020603050405020304" pitchFamily="18" charset="0"/>
              <a:cs typeface="Times New Roman" panose="02020603050405020304" pitchFamily="18" charset="0"/>
            </a:rPr>
            <a:t>ậm</a:t>
          </a: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dgm:t>
    </dgm:pt>
    <dgm:pt modelId="{3AFC7164-9B18-4D91-8BCD-E06AEDF44A1B}" type="parTrans" cxnId="{1BD59E24-EEF8-4998-8DB1-3343142CAF57}">
      <dgm:prSet/>
      <dgm:spPr/>
      <dgm:t>
        <a:bodyPr/>
        <a:lstStyle/>
        <a:p>
          <a:endParaRPr lang="en-US"/>
        </a:p>
      </dgm:t>
    </dgm:pt>
    <dgm:pt modelId="{858335E1-0756-4935-AE41-5B216DCCD948}" type="sibTrans" cxnId="{1BD59E24-EEF8-4998-8DB1-3343142CAF57}">
      <dgm:prSet/>
      <dgm:spPr/>
      <dgm:t>
        <a:bodyPr/>
        <a:lstStyle/>
        <a:p>
          <a:endParaRPr lang="en-US"/>
        </a:p>
      </dgm:t>
    </dgm:pt>
    <dgm:pt modelId="{183A34DF-AA92-49E1-8191-0CF6AD17A6AA}" type="pres">
      <dgm:prSet presAssocID="{2A136A90-6B59-45AD-BBA1-85AFD032E8F8}" presName="linear" presStyleCnt="0">
        <dgm:presLayoutVars>
          <dgm:dir/>
          <dgm:animLvl val="lvl"/>
          <dgm:resizeHandles val="exact"/>
        </dgm:presLayoutVars>
      </dgm:prSet>
      <dgm:spPr/>
      <dgm:t>
        <a:bodyPr/>
        <a:lstStyle/>
        <a:p>
          <a:endParaRPr lang="en-US"/>
        </a:p>
      </dgm:t>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t>
        <a:bodyPr/>
        <a:lstStyle/>
        <a:p>
          <a:endParaRPr lang="en-US"/>
        </a:p>
      </dgm:t>
    </dgm:pt>
    <dgm:pt modelId="{A8B898EB-38C9-408E-9FE2-CB5C874FA50A}" type="pres">
      <dgm:prSet presAssocID="{620EFBB7-0769-4554-96E3-51B5B6698D5A}" presName="parentText" presStyleLbl="node1" presStyleIdx="0" presStyleCnt="3" custScaleX="142997" custScaleY="313581" custLinFactY="-69845" custLinFactNeighborX="-100000" custLinFactNeighborY="-100000">
        <dgm:presLayoutVars>
          <dgm:chMax val="0"/>
          <dgm:bulletEnabled val="1"/>
        </dgm:presLayoutVars>
      </dgm:prSet>
      <dgm:spPr/>
      <dgm:t>
        <a:bodyPr/>
        <a:lstStyle/>
        <a:p>
          <a:endParaRPr lang="en-US"/>
        </a:p>
      </dgm:t>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t>
        <a:bodyPr/>
        <a:lstStyle/>
        <a:p>
          <a:endParaRPr lang="en-US"/>
        </a:p>
      </dgm:t>
    </dgm:pt>
    <dgm:pt modelId="{9F236B2A-6433-401D-953E-FC86D923A3BE}" type="pres">
      <dgm:prSet presAssocID="{A533B6C7-3203-4AEE-95BC-E867D49C88B5}" presName="parentText" presStyleLbl="node1" presStyleIdx="1" presStyleCnt="3" custScaleX="150191" custScaleY="270052" custLinFactNeighborX="-100000" custLinFactNeighborY="-23552">
        <dgm:presLayoutVars>
          <dgm:chMax val="0"/>
          <dgm:bulletEnabled val="1"/>
        </dgm:presLayoutVars>
      </dgm:prSet>
      <dgm:spPr/>
      <dgm:t>
        <a:bodyPr/>
        <a:lstStyle/>
        <a:p>
          <a:endParaRPr lang="en-US"/>
        </a:p>
      </dgm:t>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t>
        <a:bodyPr/>
        <a:lstStyle/>
        <a:p>
          <a:endParaRPr lang="en-US"/>
        </a:p>
      </dgm:t>
    </dgm:pt>
    <dgm:pt modelId="{12FEB779-618B-4854-88E9-390575D436B8}" type="pres">
      <dgm:prSet presAssocID="{4A4045ED-A119-4AA6-9C68-5FB2FD000427}" presName="parentText" presStyleLbl="node1" presStyleIdx="2" presStyleCnt="3" custScaleX="142857" custScaleY="243879" custLinFactNeighborX="-100000" custLinFactNeighborY="-26455">
        <dgm:presLayoutVars>
          <dgm:chMax val="0"/>
          <dgm:bulletEnabled val="1"/>
        </dgm:presLayoutVars>
      </dgm:prSet>
      <dgm:spPr/>
      <dgm:t>
        <a:bodyPr/>
        <a:lstStyle/>
        <a:p>
          <a:endParaRPr lang="en-US"/>
        </a:p>
      </dgm:t>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a:ln>
          <a:solidFill>
            <a:srgbClr val="FFD347"/>
          </a:solidFill>
        </a:ln>
      </dgm:spPr>
    </dgm:pt>
  </dgm:ptLst>
  <dgm:cxnLst>
    <dgm:cxn modelId="{1BD59E24-EEF8-4998-8DB1-3343142CAF57}" srcId="{2A136A90-6B59-45AD-BBA1-85AFD032E8F8}" destId="{4A4045ED-A119-4AA6-9C68-5FB2FD000427}" srcOrd="2" destOrd="0" parTransId="{3AFC7164-9B18-4D91-8BCD-E06AEDF44A1B}" sibTransId="{858335E1-0756-4935-AE41-5B216DCCD948}"/>
    <dgm:cxn modelId="{0FE563DE-8338-4B45-BCFD-251C8642CABA}" srcId="{2A136A90-6B59-45AD-BBA1-85AFD032E8F8}" destId="{A533B6C7-3203-4AEE-95BC-E867D49C88B5}" srcOrd="1" destOrd="0" parTransId="{4FCAF1A9-8A97-45AC-B4A5-B91AEE5BC9BB}" sibTransId="{634EAA8A-B09B-42FE-8301-99FBFB2B9BD8}"/>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8028E8BF-8455-4118-B99A-A0686340C34D}" type="presOf" srcId="{2A136A90-6B59-45AD-BBA1-85AFD032E8F8}" destId="{183A34DF-AA92-49E1-8191-0CF6AD17A6AA}"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72FBC52A-80BD-4D8D-8201-EC70459479E5}" type="presOf" srcId="{A533B6C7-3203-4AEE-95BC-E867D49C88B5}" destId="{9F236B2A-6433-401D-953E-FC86D923A3BE}" srcOrd="1" destOrd="0" presId="urn:microsoft.com/office/officeart/2005/8/layout/list1"/>
    <dgm:cxn modelId="{4C47BF0C-5B6B-47F0-A6B5-4894696B5CAD}" type="presOf" srcId="{620EFBB7-0769-4554-96E3-51B5B6698D5A}" destId="{A8B898EB-38C9-408E-9FE2-CB5C874FA50A}" srcOrd="1" destOrd="0" presId="urn:microsoft.com/office/officeart/2005/8/layout/list1"/>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4721564"/>
          <a:ext cx="7210716" cy="3276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166252" y="0"/>
          <a:ext cx="6865665" cy="858006"/>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066800">
            <a:lnSpc>
              <a:spcPct val="90000"/>
            </a:lnSpc>
            <a:spcBef>
              <a:spcPct val="0"/>
            </a:spcBef>
            <a:spcAft>
              <a:spcPct val="35000"/>
            </a:spcAft>
          </a:pPr>
          <a:r>
            <a:rPr lang="vi-VN" sz="2400" kern="1200" smtClean="0">
              <a:latin typeface="Times New Roman" panose="02020603050405020304" pitchFamily="18" charset="0"/>
              <a:cs typeface="Times New Roman" panose="02020603050405020304" pitchFamily="18" charset="0"/>
            </a:rPr>
            <a:t>- Giao diện thân thiện, dễ sử dụng với người dùng</a:t>
          </a:r>
          <a:endParaRPr lang="en-US" sz="2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208136" y="41884"/>
        <a:ext cx="6781897" cy="774238"/>
      </dsp:txXfrm>
    </dsp:sp>
    <dsp:sp modelId="{896B9838-E484-4390-8CE2-9E3A84D8A9D2}">
      <dsp:nvSpPr>
        <dsp:cNvPr id="0" name=""/>
        <dsp:cNvSpPr/>
      </dsp:nvSpPr>
      <dsp:spPr>
        <a:xfrm>
          <a:off x="0" y="5014553"/>
          <a:ext cx="721071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9F7F93-71F9-40F6-863D-0C121AB55536}">
      <dsp:nvSpPr>
        <dsp:cNvPr id="0" name=""/>
        <dsp:cNvSpPr/>
      </dsp:nvSpPr>
      <dsp:spPr>
        <a:xfrm>
          <a:off x="110835" y="2610125"/>
          <a:ext cx="6865665" cy="957983"/>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066800">
            <a:lnSpc>
              <a:spcPct val="90000"/>
            </a:lnSpc>
            <a:spcBef>
              <a:spcPct val="0"/>
            </a:spcBef>
            <a:spcAft>
              <a:spcPct val="35000"/>
            </a:spcAft>
          </a:pPr>
          <a:r>
            <a:rPr lang="vi-VN" sz="2400" kern="1200" smtClean="0">
              <a:latin typeface="Times New Roman" panose="02020603050405020304" pitchFamily="18" charset="0"/>
              <a:cs typeface="Times New Roman" panose="02020603050405020304" pitchFamily="18" charset="0"/>
            </a:rPr>
            <a:t>Thực hiện được các chức năng cơ bản của một hệ thống bán hàng trực tuyến</a:t>
          </a:r>
          <a:endParaRPr lang="en-US" sz="2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157600" y="2656890"/>
        <a:ext cx="6772135" cy="864453"/>
      </dsp:txXfrm>
    </dsp:sp>
    <dsp:sp modelId="{87E2FD7C-0729-47B8-B1FB-A44E439BE764}">
      <dsp:nvSpPr>
        <dsp:cNvPr id="0" name=""/>
        <dsp:cNvSpPr/>
      </dsp:nvSpPr>
      <dsp:spPr>
        <a:xfrm>
          <a:off x="0" y="4779484"/>
          <a:ext cx="7210716" cy="3276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150009" y="1212143"/>
          <a:ext cx="6877930" cy="94091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066800">
            <a:lnSpc>
              <a:spcPct val="90000"/>
            </a:lnSpc>
            <a:spcBef>
              <a:spcPct val="0"/>
            </a:spcBef>
            <a:spcAft>
              <a:spcPct val="35000"/>
            </a:spcAft>
          </a:pPr>
          <a:r>
            <a:rPr lang="vi-VN" sz="2400" kern="1200" smtClean="0">
              <a:latin typeface="Times New Roman" panose="02020603050405020304" pitchFamily="18" charset="0"/>
              <a:cs typeface="Times New Roman" panose="02020603050405020304" pitchFamily="18" charset="0"/>
            </a:rPr>
            <a:t>- Có thể chạy được trên máy tính, trên các hệ điều hành khác nhau, chỉ cần có kết nối mạng internet.</a:t>
          </a:r>
          <a:endParaRPr lang="en-US" sz="2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195941" y="1258075"/>
        <a:ext cx="6786066" cy="849050"/>
      </dsp:txXfrm>
    </dsp:sp>
    <dsp:sp modelId="{AED56001-0914-4FEA-BFE2-7D8BA93BFB58}">
      <dsp:nvSpPr>
        <dsp:cNvPr id="0" name=""/>
        <dsp:cNvSpPr/>
      </dsp:nvSpPr>
      <dsp:spPr>
        <a:xfrm>
          <a:off x="0" y="5014554"/>
          <a:ext cx="721071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A0871C-E9D0-42C1-8D4E-42772719B2F6}">
      <dsp:nvSpPr>
        <dsp:cNvPr id="0" name=""/>
        <dsp:cNvSpPr/>
      </dsp:nvSpPr>
      <dsp:spPr>
        <a:xfrm>
          <a:off x="221674" y="3880212"/>
          <a:ext cx="6865344" cy="14619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066800">
            <a:lnSpc>
              <a:spcPct val="90000"/>
            </a:lnSpc>
            <a:spcBef>
              <a:spcPct val="0"/>
            </a:spcBef>
            <a:spcAft>
              <a:spcPct val="35000"/>
            </a:spcAft>
          </a:pPr>
          <a:r>
            <a:rPr lang="vi-VN" sz="2400" kern="1200" smtClean="0">
              <a:latin typeface="Times New Roman" panose="02020603050405020304" pitchFamily="18" charset="0"/>
              <a:cs typeface="Times New Roman" panose="02020603050405020304" pitchFamily="18" charset="0"/>
            </a:rPr>
            <a:t>Không yêu cầu hệ thống có cấu hình cao, có thể thực thi trên các máy tính có cấu hình hạn chế, đó là một lợi thế để có thể áp dụng rộng rãi.</a:t>
          </a:r>
          <a:endParaRPr lang="en-US" sz="2400" kern="1200">
            <a:latin typeface="Times New Roman" panose="02020603050405020304" pitchFamily="18" charset="0"/>
            <a:cs typeface="Times New Roman" panose="02020603050405020304" pitchFamily="18" charset="0"/>
          </a:endParaRPr>
        </a:p>
      </dsp:txBody>
      <dsp:txXfrm>
        <a:off x="293040" y="3951578"/>
        <a:ext cx="6722612" cy="1319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1360031"/>
          <a:ext cx="7210716" cy="4284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0" y="0"/>
          <a:ext cx="6865344" cy="1573674"/>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244600">
            <a:lnSpc>
              <a:spcPct val="90000"/>
            </a:lnSpc>
            <a:spcBef>
              <a:spcPct val="0"/>
            </a:spcBef>
            <a:spcAft>
              <a:spcPct val="35000"/>
            </a:spcAft>
          </a:pPr>
          <a:r>
            <a:rPr lang="vi-VN" sz="2800" kern="1200" smtClean="0">
              <a:latin typeface="Times New Roman" panose="02020603050405020304" pitchFamily="18" charset="0"/>
              <a:cs typeface="Times New Roman" panose="02020603050405020304" pitchFamily="18" charset="0"/>
            </a:rPr>
            <a:t>Giao diện chưa được đẹp mắt.</a:t>
          </a:r>
          <a:endParaRPr lang="en-US" sz="28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76820" y="76820"/>
        <a:ext cx="6711704" cy="1420034"/>
      </dsp:txXfrm>
    </dsp:sp>
    <dsp:sp modelId="{87E2FD7C-0729-47B8-B1FB-A44E439BE764}">
      <dsp:nvSpPr>
        <dsp:cNvPr id="0" name=""/>
        <dsp:cNvSpPr/>
      </dsp:nvSpPr>
      <dsp:spPr>
        <a:xfrm>
          <a:off x="0" y="2984540"/>
          <a:ext cx="7210716" cy="4284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0" y="1762037"/>
          <a:ext cx="6877587" cy="1355228"/>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244600">
            <a:lnSpc>
              <a:spcPct val="90000"/>
            </a:lnSpc>
            <a:spcBef>
              <a:spcPct val="0"/>
            </a:spcBef>
            <a:spcAft>
              <a:spcPct val="35000"/>
            </a:spcAft>
          </a:pPr>
          <a:r>
            <a:rPr lang="vi-VN" sz="2800" kern="1200" smtClean="0">
              <a:latin typeface="Times New Roman" panose="02020603050405020304" pitchFamily="18" charset="0"/>
              <a:cs typeface="Times New Roman" panose="02020603050405020304" pitchFamily="18" charset="0"/>
            </a:rPr>
            <a:t>Các chức năng của hệ thống còn đơn giản.</a:t>
          </a:r>
          <a:endParaRPr lang="en-US" sz="28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66157" y="1828194"/>
        <a:ext cx="6745273" cy="1222914"/>
      </dsp:txXfrm>
    </dsp:sp>
    <dsp:sp modelId="{E7351307-5BD1-403B-A1BF-1058796C5E99}">
      <dsp:nvSpPr>
        <dsp:cNvPr id="0" name=""/>
        <dsp:cNvSpPr/>
      </dsp:nvSpPr>
      <dsp:spPr>
        <a:xfrm>
          <a:off x="0" y="4477702"/>
          <a:ext cx="7210716" cy="4284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0" y="3371978"/>
          <a:ext cx="6865665" cy="1223882"/>
        </a:xfrm>
        <a:prstGeom prst="roundRect">
          <a:avLst/>
        </a:prstGeom>
        <a:solidFill>
          <a:srgbClr val="FFD3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lvl="0" algn="l" defTabSz="1244600">
            <a:lnSpc>
              <a:spcPct val="90000"/>
            </a:lnSpc>
            <a:spcBef>
              <a:spcPct val="0"/>
            </a:spcBef>
            <a:spcAft>
              <a:spcPct val="35000"/>
            </a:spcAft>
          </a:pPr>
          <a:r>
            <a:rPr lang="vi-VN" sz="2800" kern="1200" smtClean="0">
              <a:latin typeface="Times New Roman" panose="02020603050405020304" pitchFamily="18" charset="0"/>
              <a:cs typeface="Times New Roman" panose="02020603050405020304" pitchFamily="18" charset="0"/>
            </a:rPr>
            <a:t>Việc kết nối giữa server và cơ sở dữ liệu còn ch</a:t>
          </a:r>
          <a:r>
            <a:rPr lang="en-US" sz="2800" kern="1200" smtClean="0">
              <a:latin typeface="Times New Roman" panose="02020603050405020304" pitchFamily="18" charset="0"/>
              <a:cs typeface="Times New Roman" panose="02020603050405020304" pitchFamily="18" charset="0"/>
            </a:rPr>
            <a:t>ậm</a:t>
          </a:r>
          <a:endParaRPr lang="en-US" sz="28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59745" y="3431723"/>
        <a:ext cx="6746175" cy="11043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1D4D3F-051B-4A41-BF58-DE6528160F82}" type="datetime1">
              <a:rPr lang="en-US" smtClean="0"/>
              <a:t>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670BD-C723-4D17-A878-E18A273F013F}" type="slidenum">
              <a:rPr lang="en-US" smtClean="0"/>
              <a:t>‹#›</a:t>
            </a:fld>
            <a:endParaRPr lang="en-US"/>
          </a:p>
        </p:txBody>
      </p:sp>
    </p:spTree>
    <p:extLst>
      <p:ext uri="{BB962C8B-B14F-4D97-AF65-F5344CB8AC3E}">
        <p14:creationId xmlns:p14="http://schemas.microsoft.com/office/powerpoint/2010/main" val="8335922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67FEF-51D3-44F1-AA6A-AB4C2E2436B9}" type="datetime1">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9339F-28D1-454B-85B5-0A42BABAE22C}" type="slidenum">
              <a:rPr lang="en-US" smtClean="0"/>
              <a:t>‹#›</a:t>
            </a:fld>
            <a:endParaRPr lang="en-US"/>
          </a:p>
        </p:txBody>
      </p:sp>
    </p:spTree>
    <p:extLst>
      <p:ext uri="{BB962C8B-B14F-4D97-AF65-F5344CB8AC3E}">
        <p14:creationId xmlns:p14="http://schemas.microsoft.com/office/powerpoint/2010/main" val="186616182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24FC5277-23F9-43C2-BD3F-345FECEB7B71}" type="datetime1">
              <a:rPr lang="en-US" smtClean="0"/>
              <a:t>1/22/2019</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45D4-0CAB-43AD-8327-A4B3BCA50B63}"/>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D9CA3B9-594A-4133-B4F9-D27AA5726D0B}"/>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FF6F31-09CB-47A3-AEDB-7CA7BE1E327B}"/>
              </a:ext>
            </a:extLst>
          </p:cNvPr>
          <p:cNvSpPr>
            <a:spLocks noGrp="1"/>
          </p:cNvSpPr>
          <p:nvPr>
            <p:ph type="dt" sz="half" idx="10"/>
          </p:nvPr>
        </p:nvSpPr>
        <p:spPr/>
        <p:txBody>
          <a:bodyPr/>
          <a:lstStyle/>
          <a:p>
            <a:fld id="{D70A5FB3-1624-44F0-B24F-DA64623F48C1}" type="datetime1">
              <a:rPr lang="en-US" smtClean="0"/>
              <a:t>1/22/2019</a:t>
            </a:fld>
            <a:endParaRPr lang="en-US" dirty="0"/>
          </a:p>
        </p:txBody>
      </p:sp>
      <p:sp>
        <p:nvSpPr>
          <p:cNvPr id="5" name="Footer Placeholder 4">
            <a:extLst>
              <a:ext uri="{FF2B5EF4-FFF2-40B4-BE49-F238E27FC236}">
                <a16:creationId xmlns:a16="http://schemas.microsoft.com/office/drawing/2014/main" id="{51EFC938-9C31-4327-9275-3EB93C5B55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0415C-79F5-4EAA-8D86-27D6FD1A708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23515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9AA0A-4FF4-45DA-8DEC-4437E2DD9111}"/>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303D255C-51DF-421E-A067-5E9E80CD9A8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B627DEB-7DEA-43CC-A21F-F81EEC6CE7D9}"/>
              </a:ext>
            </a:extLst>
          </p:cNvPr>
          <p:cNvSpPr>
            <a:spLocks noGrp="1"/>
          </p:cNvSpPr>
          <p:nvPr>
            <p:ph type="dt" sz="half" idx="10"/>
          </p:nvPr>
        </p:nvSpPr>
        <p:spPr/>
        <p:txBody>
          <a:bodyPr/>
          <a:lstStyle/>
          <a:p>
            <a:fld id="{25921F6E-49BF-4C7E-87F5-BCA8F7536B44}" type="datetime1">
              <a:rPr lang="en-US" smtClean="0"/>
              <a:t>1/22/2019</a:t>
            </a:fld>
            <a:endParaRPr lang="en-US" dirty="0"/>
          </a:p>
        </p:txBody>
      </p:sp>
      <p:sp>
        <p:nvSpPr>
          <p:cNvPr id="5" name="Footer Placeholder 4">
            <a:extLst>
              <a:ext uri="{FF2B5EF4-FFF2-40B4-BE49-F238E27FC236}">
                <a16:creationId xmlns:a16="http://schemas.microsoft.com/office/drawing/2014/main" id="{F53EDAFC-3543-4A0D-80D2-F4871AED3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550C7-3342-49D6-8734-F9809E853CA2}"/>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275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40F97D8D-712E-4448-A65C-12AF5A680BF7}" type="datetime1">
              <a:rPr lang="en-US" smtClean="0"/>
              <a:t>1/22/2019</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734F5AC7-7E96-4145-9BF0-81C74A70374B}" type="datetime1">
              <a:rPr lang="en-US" smtClean="0"/>
              <a:t>1/22/2019</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5843EBA5-6406-4D68-9D5F-FF69EF53BE7C}" type="datetime1">
              <a:rPr lang="en-US" smtClean="0"/>
              <a:t>1/22/2019</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6B0B0015-A00D-4269-92A9-C0428F95A79B}" type="datetime1">
              <a:rPr lang="en-US" smtClean="0"/>
              <a:t>1/22/2019</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7675E5B1-6AA2-4875-9F1B-913477A4228D}" type="datetime1">
              <a:rPr lang="en-US" smtClean="0"/>
              <a:t>1/22/2019</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4F0A5E9E-274C-4BD5-A5F3-E90A6640D1EC}" type="datetime1">
              <a:rPr lang="en-US" smtClean="0"/>
              <a:t>1/22/2019</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2F19C1F8-6AB9-4661-B836-2E53059525B4}" type="datetime1">
              <a:rPr lang="en-US" smtClean="0"/>
              <a:t>1/22/2019</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E20D959A-8804-40FD-BF0E-2FED77FA3D41}" type="datetime1">
              <a:rPr lang="en-US" smtClean="0"/>
              <a:t>1/22/2019</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D1B81-DF45-45FC-AD14-3B415F84B33A}" type="datetime1">
              <a:rPr lang="en-US" smtClean="0"/>
              <a:t>1/22/2019</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image" Target="../media/image10.svg"/><Relationship Id="rId15" Type="http://schemas.openxmlformats.org/officeDocument/2006/relationships/image" Target="../media/image14.sv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1.xml"/><Relationship Id="rId15" Type="http://schemas.openxmlformats.org/officeDocument/2006/relationships/image" Target="../media/image14.svg"/><Relationship Id="rId1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19.png"/><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slideLayout" Target="../slideLayouts/slideLayout2.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s>
</file>

<file path=ppt/slides/_rels/slide2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image" Target="../media/image19.png"/><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sv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6.xml.rels><?xml version="1.0" encoding="UTF-8" standalone="yes"?>
<Relationships xmlns="http://schemas.openxmlformats.org/package/2006/relationships"><Relationship Id="rId13" Type="http://schemas.openxmlformats.org/officeDocument/2006/relationships/image" Target="../media/image12.svg"/><Relationship Id="rId3" Type="http://schemas.openxmlformats.org/officeDocument/2006/relationships/image" Target="../media/image2.svg"/><Relationship Id="rId12" Type="http://schemas.openxmlformats.org/officeDocument/2006/relationships/image" Target="../media/image5.png"/><Relationship Id="rId7" Type="http://schemas.openxmlformats.org/officeDocument/2006/relationships/image" Target="../media/image6.svg"/><Relationship Id="rId2"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11" Type="http://schemas.openxmlformats.org/officeDocument/2006/relationships/image" Target="../media/image10.svg"/><Relationship Id="rId15" Type="http://schemas.openxmlformats.org/officeDocument/2006/relationships/image" Target="../media/image14.svg"/><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764054" y="1992264"/>
            <a:ext cx="2553085" cy="2931096"/>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669748" y="2338254"/>
            <a:ext cx="9144000" cy="2239115"/>
          </a:xfrm>
        </p:spPr>
        <p:txBody>
          <a:bodyPr>
            <a:normAutofit/>
          </a:bodyPr>
          <a:lstStyle/>
          <a:p>
            <a:r>
              <a:rPr lang="en-US" sz="5000" b="1" smtClean="0">
                <a:solidFill>
                  <a:schemeClr val="bg1"/>
                </a:solidFill>
                <a:latin typeface="Times New Roman" panose="02020603050405020304" pitchFamily="18" charset="0"/>
                <a:cs typeface="Times New Roman" panose="02020603050405020304" pitchFamily="18" charset="0"/>
              </a:rPr>
              <a:t>BÁO CÁO</a:t>
            </a:r>
            <a:br>
              <a:rPr lang="en-US" sz="5000" b="1" smtClean="0">
                <a:solidFill>
                  <a:schemeClr val="bg1"/>
                </a:solidFill>
                <a:latin typeface="Times New Roman" panose="02020603050405020304" pitchFamily="18" charset="0"/>
                <a:cs typeface="Times New Roman" panose="02020603050405020304" pitchFamily="18" charset="0"/>
              </a:rPr>
            </a:br>
            <a:r>
              <a:rPr lang="en-US" sz="5000" b="1" smtClean="0">
                <a:solidFill>
                  <a:schemeClr val="bg1"/>
                </a:solidFill>
                <a:latin typeface="Times New Roman" panose="02020603050405020304" pitchFamily="18" charset="0"/>
                <a:cs typeface="Times New Roman" panose="02020603050405020304" pitchFamily="18" charset="0"/>
              </a:rPr>
              <a:t> </a:t>
            </a:r>
            <a:br>
              <a:rPr lang="en-US" sz="5000" b="1" smtClean="0">
                <a:solidFill>
                  <a:schemeClr val="bg1"/>
                </a:solidFill>
                <a:latin typeface="Times New Roman" panose="02020603050405020304" pitchFamily="18" charset="0"/>
                <a:cs typeface="Times New Roman" panose="02020603050405020304" pitchFamily="18" charset="0"/>
              </a:rPr>
            </a:br>
            <a:r>
              <a:rPr lang="en-US" sz="5000" b="1" smtClean="0">
                <a:solidFill>
                  <a:schemeClr val="bg1"/>
                </a:solidFill>
                <a:latin typeface="Times New Roman" panose="02020603050405020304" pitchFamily="18" charset="0"/>
                <a:cs typeface="Times New Roman" panose="02020603050405020304" pitchFamily="18" charset="0"/>
              </a:rPr>
              <a:t>ĐỒ ÁN THIẾT KẾ  1</a:t>
            </a:r>
            <a:endParaRPr lang="en-US" sz="5000" b="1" dirty="0">
              <a:solidFill>
                <a:schemeClr val="bg1"/>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xmlns="" val="1"/>
              </a:ext>
            </a:extLst>
          </p:cNvPr>
          <p:cNvCxnSpPr/>
          <p:nvPr/>
        </p:nvCxnSpPr>
        <p:spPr>
          <a:xfrm>
            <a:off x="3654618" y="1195385"/>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18806494">
            <a:off x="170747" y="2507224"/>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619959" y="1255173"/>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9620" y="1229049"/>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rot="18889495">
            <a:off x="10920418" y="525778"/>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rot="8099152">
            <a:off x="9682051" y="659116"/>
            <a:ext cx="1488402" cy="1488402"/>
          </a:xfrm>
          <a:prstGeom prst="rect">
            <a:avLst/>
          </a:prstGeom>
        </p:spPr>
      </p:pic>
      <p:sp>
        <p:nvSpPr>
          <p:cNvPr id="12" name="TextBox 11"/>
          <p:cNvSpPr txBox="1"/>
          <p:nvPr/>
        </p:nvSpPr>
        <p:spPr>
          <a:xfrm>
            <a:off x="3389187" y="236910"/>
            <a:ext cx="6605526" cy="861774"/>
          </a:xfrm>
          <a:prstGeom prst="rect">
            <a:avLst/>
          </a:prstGeom>
          <a:noFill/>
        </p:spPr>
        <p:txBody>
          <a:bodyPr wrap="square" rtlCol="0">
            <a:spAutoFit/>
          </a:bodyPr>
          <a:lstStyle/>
          <a:p>
            <a:r>
              <a:rPr lang="vi-VN" sz="2500">
                <a:solidFill>
                  <a:schemeClr val="bg1"/>
                </a:solidFill>
                <a:latin typeface="Times New Roman" panose="02020603050405020304" pitchFamily="18" charset="0"/>
                <a:cs typeface="Times New Roman" panose="02020603050405020304" pitchFamily="18" charset="0"/>
              </a:rPr>
              <a:t>TRƯỜNG ĐẠI HỌC BÁCH KHOA HÀ NỘI</a:t>
            </a:r>
          </a:p>
          <a:p>
            <a:r>
              <a:rPr lang="en-US" sz="2500" smtClean="0">
                <a:solidFill>
                  <a:schemeClr val="bg1"/>
                </a:solidFill>
                <a:latin typeface="Times New Roman" panose="02020603050405020304" pitchFamily="18" charset="0"/>
                <a:cs typeface="Times New Roman" panose="02020603050405020304" pitchFamily="18" charset="0"/>
              </a:rPr>
              <a:t>       </a:t>
            </a:r>
            <a:r>
              <a:rPr lang="vi-VN" sz="2500" smtClean="0">
                <a:solidFill>
                  <a:schemeClr val="bg1"/>
                </a:solidFill>
                <a:latin typeface="Times New Roman" panose="02020603050405020304" pitchFamily="18" charset="0"/>
                <a:cs typeface="Times New Roman" panose="02020603050405020304" pitchFamily="18" charset="0"/>
              </a:rPr>
              <a:t>VIỆN </a:t>
            </a:r>
            <a:r>
              <a:rPr lang="vi-VN" sz="2500">
                <a:solidFill>
                  <a:schemeClr val="bg1"/>
                </a:solidFill>
                <a:latin typeface="Times New Roman" panose="02020603050405020304" pitchFamily="18" charset="0"/>
                <a:cs typeface="Times New Roman" panose="02020603050405020304" pitchFamily="18" charset="0"/>
              </a:rPr>
              <a:t>ĐIỆN TỬ-VIỄN THÔNG</a:t>
            </a:r>
            <a:endParaRPr lang="en-US" sz="2500">
              <a:solidFill>
                <a:schemeClr val="bg1"/>
              </a:solidFill>
              <a:latin typeface="Times New Roman" panose="02020603050405020304" pitchFamily="18" charset="0"/>
              <a:cs typeface="Times New Roman" panose="02020603050405020304" pitchFamily="18" charset="0"/>
            </a:endParaRPr>
          </a:p>
        </p:txBody>
      </p:sp>
      <p:sp>
        <p:nvSpPr>
          <p:cNvPr id="23" name="Date Placeholder 22"/>
          <p:cNvSpPr>
            <a:spLocks noGrp="1"/>
          </p:cNvSpPr>
          <p:nvPr>
            <p:ph type="dt" sz="half" idx="10"/>
          </p:nvPr>
        </p:nvSpPr>
        <p:spPr/>
        <p:txBody>
          <a:bodyPr/>
          <a:lstStyle/>
          <a:p>
            <a:fld id="{EF0295E3-1144-40CB-BA4F-9DCE965BF022}" type="datetime1">
              <a:rPr lang="en-US" smtClean="0"/>
              <a:t>1/22/2019</a:t>
            </a:fld>
            <a:endParaRPr lang="en-US" dirty="0"/>
          </a:p>
        </p:txBody>
      </p:sp>
      <p:sp>
        <p:nvSpPr>
          <p:cNvPr id="24" name="Slide Number Placeholder 23"/>
          <p:cNvSpPr>
            <a:spLocks noGrp="1"/>
          </p:cNvSpPr>
          <p:nvPr>
            <p:ph type="sldNum" sz="quarter" idx="12"/>
          </p:nvPr>
        </p:nvSpPr>
        <p:spPr/>
        <p:txBody>
          <a:bodyPr/>
          <a:lstStyle/>
          <a:p>
            <a:fld id="{ACEC5C30-0B3A-4B13-ADDD-7C63C8AA921B}" type="slidenum">
              <a:rPr lang="en-US" smtClean="0"/>
              <a:t>1</a:t>
            </a:fld>
            <a:endParaRPr lang="en-US" dirty="0"/>
          </a:p>
        </p:txBody>
      </p:sp>
    </p:spTree>
    <p:extLst>
      <p:ext uri="{BB962C8B-B14F-4D97-AF65-F5344CB8AC3E}">
        <p14:creationId xmlns:p14="http://schemas.microsoft.com/office/powerpoint/2010/main" val="2906397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23637" y="-53971"/>
            <a:ext cx="9784080" cy="6790448"/>
          </a:xfrm>
          <a:prstGeom prst="rect">
            <a:avLst/>
          </a:prstGeom>
        </p:spPr>
      </p:pic>
      <p:sp>
        <p:nvSpPr>
          <p:cNvPr id="5" name="Rectangle: Rounded Corners 14">
            <a:extLst>
              <a:ext uri="{FF2B5EF4-FFF2-40B4-BE49-F238E27FC236}">
                <a16:creationId xmlns:a16="http://schemas.microsoft.com/office/drawing/2014/main" id="{9463B806-86C1-44AC-8470-6E6761DC7613}"/>
              </a:ext>
              <a:ext uri="{C183D7F6-B498-43B3-948B-1728B52AA6E4}">
                <adec:decorative xmlns:adec="http://schemas.microsoft.com/office/drawing/2017/decorative" xmlns="" val="1"/>
              </a:ext>
            </a:extLst>
          </p:cNvPr>
          <p:cNvSpPr/>
          <p:nvPr/>
        </p:nvSpPr>
        <p:spPr>
          <a:xfrm>
            <a:off x="53238" y="36668"/>
            <a:ext cx="2243249" cy="668480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99100" y="1606389"/>
            <a:ext cx="1416698" cy="452431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II.</a:t>
            </a:r>
          </a:p>
          <a:p>
            <a:endParaRPr lang="en-US" sz="320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PHÂN</a:t>
            </a:r>
          </a:p>
          <a:p>
            <a:endParaRPr lang="en-US" sz="3200" smtClean="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CÔNG </a:t>
            </a:r>
          </a:p>
          <a:p>
            <a:endParaRPr lang="en-US" sz="320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CÔNG </a:t>
            </a:r>
          </a:p>
          <a:p>
            <a:endParaRPr lang="en-US" sz="320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VIỆC</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D10084F0-3BFF-42E5-95AC-8C37E68AA81E}" type="datetime1">
              <a:rPr lang="en-US" smtClean="0"/>
              <a:t>1/22/2019</a:t>
            </a:fld>
            <a:endParaRPr lang="en-US" dirty="0"/>
          </a:p>
        </p:txBody>
      </p:sp>
      <p:sp>
        <p:nvSpPr>
          <p:cNvPr id="8" name="Slide Number Placeholder 7"/>
          <p:cNvSpPr>
            <a:spLocks noGrp="1"/>
          </p:cNvSpPr>
          <p:nvPr>
            <p:ph type="sldNum" sz="quarter" idx="12"/>
          </p:nvPr>
        </p:nvSpPr>
        <p:spPr/>
        <p:txBody>
          <a:bodyPr/>
          <a:lstStyle/>
          <a:p>
            <a:fld id="{ACEC5C30-0B3A-4B13-ADDD-7C63C8AA921B}" type="slidenum">
              <a:rPr lang="en-US" smtClean="0"/>
              <a:t>10</a:t>
            </a:fld>
            <a:endParaRPr lang="en-US" dirty="0"/>
          </a:p>
        </p:txBody>
      </p:sp>
      <p:grpSp>
        <p:nvGrpSpPr>
          <p:cNvPr id="9" name="POWER_USER_ID_ICONS_Clock4"/>
          <p:cNvGrpSpPr>
            <a:grpSpLocks noChangeAspect="1"/>
          </p:cNvGrpSpPr>
          <p:nvPr>
            <p:custDataLst>
              <p:tags r:id="rId1"/>
            </p:custDataLst>
          </p:nvPr>
        </p:nvGrpSpPr>
        <p:grpSpPr bwMode="auto">
          <a:xfrm>
            <a:off x="394362" y="157019"/>
            <a:ext cx="1306918" cy="1338114"/>
            <a:chOff x="4291" y="2361"/>
            <a:chExt cx="1320" cy="1323"/>
          </a:xfrm>
          <a:solidFill>
            <a:schemeClr val="accent1"/>
          </a:solidFill>
        </p:grpSpPr>
        <p:sp>
          <p:nvSpPr>
            <p:cNvPr id="10" name="Freeform 100"/>
            <p:cNvSpPr>
              <a:spLocks noEditPoints="1"/>
            </p:cNvSpPr>
            <p:nvPr/>
          </p:nvSpPr>
          <p:spPr bwMode="auto">
            <a:xfrm>
              <a:off x="4291" y="2361"/>
              <a:ext cx="1320" cy="1323"/>
            </a:xfrm>
            <a:custGeom>
              <a:avLst/>
              <a:gdLst>
                <a:gd name="T0" fmla="*/ 1800 w 3600"/>
                <a:gd name="T1" fmla="*/ 3600 h 3600"/>
                <a:gd name="T2" fmla="*/ 0 w 3600"/>
                <a:gd name="T3" fmla="*/ 1800 h 3600"/>
                <a:gd name="T4" fmla="*/ 1800 w 3600"/>
                <a:gd name="T5" fmla="*/ 0 h 3600"/>
                <a:gd name="T6" fmla="*/ 3600 w 3600"/>
                <a:gd name="T7" fmla="*/ 1800 h 3600"/>
                <a:gd name="T8" fmla="*/ 1800 w 3600"/>
                <a:gd name="T9" fmla="*/ 3600 h 3600"/>
                <a:gd name="T10" fmla="*/ 1800 w 3600"/>
                <a:gd name="T11" fmla="*/ 62 h 3600"/>
                <a:gd name="T12" fmla="*/ 61 w 3600"/>
                <a:gd name="T13" fmla="*/ 1800 h 3600"/>
                <a:gd name="T14" fmla="*/ 1800 w 3600"/>
                <a:gd name="T15" fmla="*/ 3539 h 3600"/>
                <a:gd name="T16" fmla="*/ 3539 w 3600"/>
                <a:gd name="T17" fmla="*/ 1800 h 3600"/>
                <a:gd name="T18" fmla="*/ 1800 w 3600"/>
                <a:gd name="T19" fmla="*/ 62 h 3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0" h="3600">
                  <a:moveTo>
                    <a:pt x="1800" y="3600"/>
                  </a:moveTo>
                  <a:cubicBezTo>
                    <a:pt x="807" y="3600"/>
                    <a:pt x="0" y="2793"/>
                    <a:pt x="0" y="1800"/>
                  </a:cubicBezTo>
                  <a:cubicBezTo>
                    <a:pt x="0" y="807"/>
                    <a:pt x="807" y="0"/>
                    <a:pt x="1800" y="0"/>
                  </a:cubicBezTo>
                  <a:cubicBezTo>
                    <a:pt x="2793" y="0"/>
                    <a:pt x="3600" y="807"/>
                    <a:pt x="3600" y="1800"/>
                  </a:cubicBezTo>
                  <a:cubicBezTo>
                    <a:pt x="3600" y="2792"/>
                    <a:pt x="2792" y="3600"/>
                    <a:pt x="1800" y="3600"/>
                  </a:cubicBezTo>
                  <a:close/>
                  <a:moveTo>
                    <a:pt x="1800" y="62"/>
                  </a:moveTo>
                  <a:cubicBezTo>
                    <a:pt x="841" y="62"/>
                    <a:pt x="61" y="841"/>
                    <a:pt x="61" y="1800"/>
                  </a:cubicBezTo>
                  <a:cubicBezTo>
                    <a:pt x="61" y="2759"/>
                    <a:pt x="841" y="3539"/>
                    <a:pt x="1800" y="3539"/>
                  </a:cubicBezTo>
                  <a:cubicBezTo>
                    <a:pt x="2759" y="3539"/>
                    <a:pt x="3539" y="2759"/>
                    <a:pt x="3539" y="1800"/>
                  </a:cubicBezTo>
                  <a:cubicBezTo>
                    <a:pt x="3539" y="841"/>
                    <a:pt x="2759" y="62"/>
                    <a:pt x="1800"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01"/>
            <p:cNvSpPr>
              <a:spLocks noChangeArrowheads="1"/>
            </p:cNvSpPr>
            <p:nvPr/>
          </p:nvSpPr>
          <p:spPr bwMode="auto">
            <a:xfrm>
              <a:off x="4940" y="2416"/>
              <a:ext cx="22" cy="1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2"/>
            <p:cNvSpPr>
              <a:spLocks/>
            </p:cNvSpPr>
            <p:nvPr/>
          </p:nvSpPr>
          <p:spPr bwMode="auto">
            <a:xfrm>
              <a:off x="5181" y="2491"/>
              <a:ext cx="82" cy="121"/>
            </a:xfrm>
            <a:custGeom>
              <a:avLst/>
              <a:gdLst>
                <a:gd name="T0" fmla="*/ 54 w 225"/>
                <a:gd name="T1" fmla="*/ 328 h 328"/>
                <a:gd name="T2" fmla="*/ 0 w 225"/>
                <a:gd name="T3" fmla="*/ 296 h 328"/>
                <a:gd name="T4" fmla="*/ 171 w 225"/>
                <a:gd name="T5" fmla="*/ 0 h 328"/>
                <a:gd name="T6" fmla="*/ 225 w 225"/>
                <a:gd name="T7" fmla="*/ 32 h 328"/>
                <a:gd name="T8" fmla="*/ 54 w 225"/>
                <a:gd name="T9" fmla="*/ 328 h 328"/>
              </a:gdLst>
              <a:ahLst/>
              <a:cxnLst>
                <a:cxn ang="0">
                  <a:pos x="T0" y="T1"/>
                </a:cxn>
                <a:cxn ang="0">
                  <a:pos x="T2" y="T3"/>
                </a:cxn>
                <a:cxn ang="0">
                  <a:pos x="T4" y="T5"/>
                </a:cxn>
                <a:cxn ang="0">
                  <a:pos x="T6" y="T7"/>
                </a:cxn>
                <a:cxn ang="0">
                  <a:pos x="T8" y="T9"/>
                </a:cxn>
              </a:cxnLst>
              <a:rect l="0" t="0" r="r" b="b"/>
              <a:pathLst>
                <a:path w="225" h="328">
                  <a:moveTo>
                    <a:pt x="54" y="328"/>
                  </a:moveTo>
                  <a:lnTo>
                    <a:pt x="0" y="296"/>
                  </a:lnTo>
                  <a:lnTo>
                    <a:pt x="171" y="0"/>
                  </a:lnTo>
                  <a:lnTo>
                    <a:pt x="225" y="32"/>
                  </a:lnTo>
                  <a:lnTo>
                    <a:pt x="54"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3"/>
            <p:cNvSpPr>
              <a:spLocks/>
            </p:cNvSpPr>
            <p:nvPr/>
          </p:nvSpPr>
          <p:spPr bwMode="auto">
            <a:xfrm>
              <a:off x="5360" y="2710"/>
              <a:ext cx="121" cy="82"/>
            </a:xfrm>
            <a:custGeom>
              <a:avLst/>
              <a:gdLst>
                <a:gd name="T0" fmla="*/ 296 w 328"/>
                <a:gd name="T1" fmla="*/ 0 h 225"/>
                <a:gd name="T2" fmla="*/ 328 w 328"/>
                <a:gd name="T3" fmla="*/ 54 h 225"/>
                <a:gd name="T4" fmla="*/ 32 w 328"/>
                <a:gd name="T5" fmla="*/ 225 h 225"/>
                <a:gd name="T6" fmla="*/ 0 w 328"/>
                <a:gd name="T7" fmla="*/ 170 h 225"/>
                <a:gd name="T8" fmla="*/ 296 w 328"/>
                <a:gd name="T9" fmla="*/ 0 h 225"/>
              </a:gdLst>
              <a:ahLst/>
              <a:cxnLst>
                <a:cxn ang="0">
                  <a:pos x="T0" y="T1"/>
                </a:cxn>
                <a:cxn ang="0">
                  <a:pos x="T2" y="T3"/>
                </a:cxn>
                <a:cxn ang="0">
                  <a:pos x="T4" y="T5"/>
                </a:cxn>
                <a:cxn ang="0">
                  <a:pos x="T6" y="T7"/>
                </a:cxn>
                <a:cxn ang="0">
                  <a:pos x="T8" y="T9"/>
                </a:cxn>
              </a:cxnLst>
              <a:rect l="0" t="0" r="r" b="b"/>
              <a:pathLst>
                <a:path w="328" h="225">
                  <a:moveTo>
                    <a:pt x="296" y="0"/>
                  </a:moveTo>
                  <a:lnTo>
                    <a:pt x="328" y="54"/>
                  </a:lnTo>
                  <a:lnTo>
                    <a:pt x="32" y="225"/>
                  </a:lnTo>
                  <a:lnTo>
                    <a:pt x="0" y="170"/>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Rectangle 104"/>
            <p:cNvSpPr>
              <a:spLocks noChangeArrowheads="1"/>
            </p:cNvSpPr>
            <p:nvPr/>
          </p:nvSpPr>
          <p:spPr bwMode="auto">
            <a:xfrm>
              <a:off x="5430" y="3011"/>
              <a:ext cx="125" cy="2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5"/>
            <p:cNvSpPr>
              <a:spLocks/>
            </p:cNvSpPr>
            <p:nvPr/>
          </p:nvSpPr>
          <p:spPr bwMode="auto">
            <a:xfrm>
              <a:off x="5360" y="3253"/>
              <a:ext cx="120" cy="83"/>
            </a:xfrm>
            <a:custGeom>
              <a:avLst/>
              <a:gdLst>
                <a:gd name="T0" fmla="*/ 296 w 328"/>
                <a:gd name="T1" fmla="*/ 225 h 225"/>
                <a:gd name="T2" fmla="*/ 0 w 328"/>
                <a:gd name="T3" fmla="*/ 54 h 225"/>
                <a:gd name="T4" fmla="*/ 32 w 328"/>
                <a:gd name="T5" fmla="*/ 0 h 225"/>
                <a:gd name="T6" fmla="*/ 328 w 328"/>
                <a:gd name="T7" fmla="*/ 171 h 225"/>
                <a:gd name="T8" fmla="*/ 296 w 328"/>
                <a:gd name="T9" fmla="*/ 225 h 225"/>
              </a:gdLst>
              <a:ahLst/>
              <a:cxnLst>
                <a:cxn ang="0">
                  <a:pos x="T0" y="T1"/>
                </a:cxn>
                <a:cxn ang="0">
                  <a:pos x="T2" y="T3"/>
                </a:cxn>
                <a:cxn ang="0">
                  <a:pos x="T4" y="T5"/>
                </a:cxn>
                <a:cxn ang="0">
                  <a:pos x="T6" y="T7"/>
                </a:cxn>
                <a:cxn ang="0">
                  <a:pos x="T8" y="T9"/>
                </a:cxn>
              </a:cxnLst>
              <a:rect l="0" t="0" r="r" b="b"/>
              <a:pathLst>
                <a:path w="328" h="225">
                  <a:moveTo>
                    <a:pt x="296" y="225"/>
                  </a:moveTo>
                  <a:lnTo>
                    <a:pt x="0" y="54"/>
                  </a:lnTo>
                  <a:lnTo>
                    <a:pt x="32" y="0"/>
                  </a:lnTo>
                  <a:lnTo>
                    <a:pt x="328" y="171"/>
                  </a:lnTo>
                  <a:lnTo>
                    <a:pt x="296" y="2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6"/>
            <p:cNvSpPr>
              <a:spLocks/>
            </p:cNvSpPr>
            <p:nvPr/>
          </p:nvSpPr>
          <p:spPr bwMode="auto">
            <a:xfrm>
              <a:off x="5180" y="3433"/>
              <a:ext cx="82" cy="120"/>
            </a:xfrm>
            <a:custGeom>
              <a:avLst/>
              <a:gdLst>
                <a:gd name="T0" fmla="*/ 171 w 225"/>
                <a:gd name="T1" fmla="*/ 328 h 328"/>
                <a:gd name="T2" fmla="*/ 0 w 225"/>
                <a:gd name="T3" fmla="*/ 32 h 328"/>
                <a:gd name="T4" fmla="*/ 54 w 225"/>
                <a:gd name="T5" fmla="*/ 0 h 328"/>
                <a:gd name="T6" fmla="*/ 225 w 225"/>
                <a:gd name="T7" fmla="*/ 296 h 328"/>
                <a:gd name="T8" fmla="*/ 171 w 225"/>
                <a:gd name="T9" fmla="*/ 328 h 328"/>
              </a:gdLst>
              <a:ahLst/>
              <a:cxnLst>
                <a:cxn ang="0">
                  <a:pos x="T0" y="T1"/>
                </a:cxn>
                <a:cxn ang="0">
                  <a:pos x="T2" y="T3"/>
                </a:cxn>
                <a:cxn ang="0">
                  <a:pos x="T4" y="T5"/>
                </a:cxn>
                <a:cxn ang="0">
                  <a:pos x="T6" y="T7"/>
                </a:cxn>
                <a:cxn ang="0">
                  <a:pos x="T8" y="T9"/>
                </a:cxn>
              </a:cxnLst>
              <a:rect l="0" t="0" r="r" b="b"/>
              <a:pathLst>
                <a:path w="225" h="328">
                  <a:moveTo>
                    <a:pt x="171" y="328"/>
                  </a:moveTo>
                  <a:lnTo>
                    <a:pt x="0" y="32"/>
                  </a:lnTo>
                  <a:lnTo>
                    <a:pt x="54" y="0"/>
                  </a:lnTo>
                  <a:lnTo>
                    <a:pt x="225" y="296"/>
                  </a:lnTo>
                  <a:lnTo>
                    <a:pt x="171"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107"/>
            <p:cNvSpPr>
              <a:spLocks noChangeArrowheads="1"/>
            </p:cNvSpPr>
            <p:nvPr/>
          </p:nvSpPr>
          <p:spPr bwMode="auto">
            <a:xfrm>
              <a:off x="4938" y="3502"/>
              <a:ext cx="23" cy="12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8"/>
            <p:cNvSpPr>
              <a:spLocks/>
            </p:cNvSpPr>
            <p:nvPr/>
          </p:nvSpPr>
          <p:spPr bwMode="auto">
            <a:xfrm>
              <a:off x="4637" y="3432"/>
              <a:ext cx="83" cy="120"/>
            </a:xfrm>
            <a:custGeom>
              <a:avLst/>
              <a:gdLst>
                <a:gd name="T0" fmla="*/ 54 w 225"/>
                <a:gd name="T1" fmla="*/ 328 h 328"/>
                <a:gd name="T2" fmla="*/ 0 w 225"/>
                <a:gd name="T3" fmla="*/ 296 h 328"/>
                <a:gd name="T4" fmla="*/ 171 w 225"/>
                <a:gd name="T5" fmla="*/ 0 h 328"/>
                <a:gd name="T6" fmla="*/ 225 w 225"/>
                <a:gd name="T7" fmla="*/ 32 h 328"/>
                <a:gd name="T8" fmla="*/ 54 w 225"/>
                <a:gd name="T9" fmla="*/ 328 h 328"/>
              </a:gdLst>
              <a:ahLst/>
              <a:cxnLst>
                <a:cxn ang="0">
                  <a:pos x="T0" y="T1"/>
                </a:cxn>
                <a:cxn ang="0">
                  <a:pos x="T2" y="T3"/>
                </a:cxn>
                <a:cxn ang="0">
                  <a:pos x="T4" y="T5"/>
                </a:cxn>
                <a:cxn ang="0">
                  <a:pos x="T6" y="T7"/>
                </a:cxn>
                <a:cxn ang="0">
                  <a:pos x="T8" y="T9"/>
                </a:cxn>
              </a:cxnLst>
              <a:rect l="0" t="0" r="r" b="b"/>
              <a:pathLst>
                <a:path w="225" h="328">
                  <a:moveTo>
                    <a:pt x="54" y="328"/>
                  </a:moveTo>
                  <a:lnTo>
                    <a:pt x="0" y="296"/>
                  </a:lnTo>
                  <a:lnTo>
                    <a:pt x="171" y="0"/>
                  </a:lnTo>
                  <a:lnTo>
                    <a:pt x="225" y="32"/>
                  </a:lnTo>
                  <a:lnTo>
                    <a:pt x="54"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09"/>
            <p:cNvSpPr>
              <a:spLocks/>
            </p:cNvSpPr>
            <p:nvPr/>
          </p:nvSpPr>
          <p:spPr bwMode="auto">
            <a:xfrm>
              <a:off x="4420" y="3251"/>
              <a:ext cx="120" cy="83"/>
            </a:xfrm>
            <a:custGeom>
              <a:avLst/>
              <a:gdLst>
                <a:gd name="T0" fmla="*/ 31 w 327"/>
                <a:gd name="T1" fmla="*/ 225 h 225"/>
                <a:gd name="T2" fmla="*/ 0 w 327"/>
                <a:gd name="T3" fmla="*/ 171 h 225"/>
                <a:gd name="T4" fmla="*/ 296 w 327"/>
                <a:gd name="T5" fmla="*/ 0 h 225"/>
                <a:gd name="T6" fmla="*/ 327 w 327"/>
                <a:gd name="T7" fmla="*/ 54 h 225"/>
                <a:gd name="T8" fmla="*/ 31 w 327"/>
                <a:gd name="T9" fmla="*/ 225 h 225"/>
              </a:gdLst>
              <a:ahLst/>
              <a:cxnLst>
                <a:cxn ang="0">
                  <a:pos x="T0" y="T1"/>
                </a:cxn>
                <a:cxn ang="0">
                  <a:pos x="T2" y="T3"/>
                </a:cxn>
                <a:cxn ang="0">
                  <a:pos x="T4" y="T5"/>
                </a:cxn>
                <a:cxn ang="0">
                  <a:pos x="T6" y="T7"/>
                </a:cxn>
                <a:cxn ang="0">
                  <a:pos x="T8" y="T9"/>
                </a:cxn>
              </a:cxnLst>
              <a:rect l="0" t="0" r="r" b="b"/>
              <a:pathLst>
                <a:path w="327" h="225">
                  <a:moveTo>
                    <a:pt x="31" y="225"/>
                  </a:moveTo>
                  <a:lnTo>
                    <a:pt x="0" y="171"/>
                  </a:lnTo>
                  <a:lnTo>
                    <a:pt x="296" y="0"/>
                  </a:lnTo>
                  <a:lnTo>
                    <a:pt x="327" y="54"/>
                  </a:lnTo>
                  <a:lnTo>
                    <a:pt x="31" y="2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Rectangle 110"/>
            <p:cNvSpPr>
              <a:spLocks noChangeArrowheads="1"/>
            </p:cNvSpPr>
            <p:nvPr/>
          </p:nvSpPr>
          <p:spPr bwMode="auto">
            <a:xfrm>
              <a:off x="4345" y="3010"/>
              <a:ext cx="126" cy="2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1"/>
            <p:cNvSpPr>
              <a:spLocks/>
            </p:cNvSpPr>
            <p:nvPr/>
          </p:nvSpPr>
          <p:spPr bwMode="auto">
            <a:xfrm>
              <a:off x="4421" y="2708"/>
              <a:ext cx="120" cy="83"/>
            </a:xfrm>
            <a:custGeom>
              <a:avLst/>
              <a:gdLst>
                <a:gd name="T0" fmla="*/ 296 w 328"/>
                <a:gd name="T1" fmla="*/ 225 h 225"/>
                <a:gd name="T2" fmla="*/ 0 w 328"/>
                <a:gd name="T3" fmla="*/ 54 h 225"/>
                <a:gd name="T4" fmla="*/ 32 w 328"/>
                <a:gd name="T5" fmla="*/ 0 h 225"/>
                <a:gd name="T6" fmla="*/ 328 w 328"/>
                <a:gd name="T7" fmla="*/ 171 h 225"/>
                <a:gd name="T8" fmla="*/ 296 w 328"/>
                <a:gd name="T9" fmla="*/ 225 h 225"/>
              </a:gdLst>
              <a:ahLst/>
              <a:cxnLst>
                <a:cxn ang="0">
                  <a:pos x="T0" y="T1"/>
                </a:cxn>
                <a:cxn ang="0">
                  <a:pos x="T2" y="T3"/>
                </a:cxn>
                <a:cxn ang="0">
                  <a:pos x="T4" y="T5"/>
                </a:cxn>
                <a:cxn ang="0">
                  <a:pos x="T6" y="T7"/>
                </a:cxn>
                <a:cxn ang="0">
                  <a:pos x="T8" y="T9"/>
                </a:cxn>
              </a:cxnLst>
              <a:rect l="0" t="0" r="r" b="b"/>
              <a:pathLst>
                <a:path w="328" h="225">
                  <a:moveTo>
                    <a:pt x="296" y="225"/>
                  </a:moveTo>
                  <a:lnTo>
                    <a:pt x="0" y="54"/>
                  </a:lnTo>
                  <a:lnTo>
                    <a:pt x="32" y="0"/>
                  </a:lnTo>
                  <a:lnTo>
                    <a:pt x="328" y="171"/>
                  </a:lnTo>
                  <a:lnTo>
                    <a:pt x="296" y="2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2"/>
            <p:cNvSpPr>
              <a:spLocks/>
            </p:cNvSpPr>
            <p:nvPr/>
          </p:nvSpPr>
          <p:spPr bwMode="auto">
            <a:xfrm>
              <a:off x="4639" y="2491"/>
              <a:ext cx="82" cy="120"/>
            </a:xfrm>
            <a:custGeom>
              <a:avLst/>
              <a:gdLst>
                <a:gd name="T0" fmla="*/ 170 w 225"/>
                <a:gd name="T1" fmla="*/ 328 h 328"/>
                <a:gd name="T2" fmla="*/ 0 w 225"/>
                <a:gd name="T3" fmla="*/ 32 h 328"/>
                <a:gd name="T4" fmla="*/ 54 w 225"/>
                <a:gd name="T5" fmla="*/ 0 h 328"/>
                <a:gd name="T6" fmla="*/ 225 w 225"/>
                <a:gd name="T7" fmla="*/ 296 h 328"/>
                <a:gd name="T8" fmla="*/ 170 w 225"/>
                <a:gd name="T9" fmla="*/ 328 h 328"/>
              </a:gdLst>
              <a:ahLst/>
              <a:cxnLst>
                <a:cxn ang="0">
                  <a:pos x="T0" y="T1"/>
                </a:cxn>
                <a:cxn ang="0">
                  <a:pos x="T2" y="T3"/>
                </a:cxn>
                <a:cxn ang="0">
                  <a:pos x="T4" y="T5"/>
                </a:cxn>
                <a:cxn ang="0">
                  <a:pos x="T6" y="T7"/>
                </a:cxn>
                <a:cxn ang="0">
                  <a:pos x="T8" y="T9"/>
                </a:cxn>
              </a:cxnLst>
              <a:rect l="0" t="0" r="r" b="b"/>
              <a:pathLst>
                <a:path w="225" h="328">
                  <a:moveTo>
                    <a:pt x="170" y="328"/>
                  </a:moveTo>
                  <a:lnTo>
                    <a:pt x="0" y="32"/>
                  </a:lnTo>
                  <a:lnTo>
                    <a:pt x="54" y="0"/>
                  </a:lnTo>
                  <a:lnTo>
                    <a:pt x="225" y="296"/>
                  </a:lnTo>
                  <a:lnTo>
                    <a:pt x="170"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13"/>
            <p:cNvSpPr>
              <a:spLocks/>
            </p:cNvSpPr>
            <p:nvPr/>
          </p:nvSpPr>
          <p:spPr bwMode="auto">
            <a:xfrm>
              <a:off x="4675" y="2962"/>
              <a:ext cx="666" cy="274"/>
            </a:xfrm>
            <a:custGeom>
              <a:avLst/>
              <a:gdLst>
                <a:gd name="T0" fmla="*/ 876 w 1859"/>
                <a:gd name="T1" fmla="*/ 627 h 745"/>
                <a:gd name="T2" fmla="*/ 875 w 1859"/>
                <a:gd name="T3" fmla="*/ 616 h 745"/>
                <a:gd name="T4" fmla="*/ 1859 w 1859"/>
                <a:gd name="T5" fmla="*/ 54 h 745"/>
                <a:gd name="T6" fmla="*/ 1828 w 1859"/>
                <a:gd name="T7" fmla="*/ 0 h 745"/>
                <a:gd name="T8" fmla="*/ 843 w 1859"/>
                <a:gd name="T9" fmla="*/ 563 h 745"/>
                <a:gd name="T10" fmla="*/ 797 w 1859"/>
                <a:gd name="T11" fmla="*/ 548 h 745"/>
                <a:gd name="T12" fmla="*/ 748 w 1859"/>
                <a:gd name="T13" fmla="*/ 565 h 745"/>
                <a:gd name="T14" fmla="*/ 31 w 1859"/>
                <a:gd name="T15" fmla="*/ 156 h 745"/>
                <a:gd name="T16" fmla="*/ 0 w 1859"/>
                <a:gd name="T17" fmla="*/ 211 h 745"/>
                <a:gd name="T18" fmla="*/ 718 w 1859"/>
                <a:gd name="T19" fmla="*/ 620 h 745"/>
                <a:gd name="T20" fmla="*/ 718 w 1859"/>
                <a:gd name="T21" fmla="*/ 627 h 745"/>
                <a:gd name="T22" fmla="*/ 718 w 1859"/>
                <a:gd name="T23" fmla="*/ 634 h 745"/>
                <a:gd name="T24" fmla="*/ 619 w 1859"/>
                <a:gd name="T25" fmla="*/ 690 h 745"/>
                <a:gd name="T26" fmla="*/ 650 w 1859"/>
                <a:gd name="T27" fmla="*/ 745 h 745"/>
                <a:gd name="T28" fmla="*/ 748 w 1859"/>
                <a:gd name="T29" fmla="*/ 689 h 745"/>
                <a:gd name="T30" fmla="*/ 797 w 1859"/>
                <a:gd name="T31" fmla="*/ 706 h 745"/>
                <a:gd name="T32" fmla="*/ 843 w 1859"/>
                <a:gd name="T33" fmla="*/ 692 h 745"/>
                <a:gd name="T34" fmla="*/ 936 w 1859"/>
                <a:gd name="T35" fmla="*/ 745 h 745"/>
                <a:gd name="T36" fmla="*/ 967 w 1859"/>
                <a:gd name="T37" fmla="*/ 690 h 745"/>
                <a:gd name="T38" fmla="*/ 875 w 1859"/>
                <a:gd name="T39" fmla="*/ 638 h 745"/>
                <a:gd name="T40" fmla="*/ 876 w 1859"/>
                <a:gd name="T41" fmla="*/ 62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9" h="745">
                  <a:moveTo>
                    <a:pt x="876" y="627"/>
                  </a:moveTo>
                  <a:cubicBezTo>
                    <a:pt x="876" y="623"/>
                    <a:pt x="876" y="620"/>
                    <a:pt x="875" y="616"/>
                  </a:cubicBezTo>
                  <a:lnTo>
                    <a:pt x="1859" y="54"/>
                  </a:lnTo>
                  <a:lnTo>
                    <a:pt x="1828" y="0"/>
                  </a:lnTo>
                  <a:lnTo>
                    <a:pt x="843" y="563"/>
                  </a:lnTo>
                  <a:cubicBezTo>
                    <a:pt x="830" y="553"/>
                    <a:pt x="814" y="548"/>
                    <a:pt x="797" y="548"/>
                  </a:cubicBezTo>
                  <a:cubicBezTo>
                    <a:pt x="778" y="548"/>
                    <a:pt x="761" y="554"/>
                    <a:pt x="748" y="565"/>
                  </a:cubicBezTo>
                  <a:lnTo>
                    <a:pt x="31" y="156"/>
                  </a:lnTo>
                  <a:lnTo>
                    <a:pt x="0" y="211"/>
                  </a:lnTo>
                  <a:lnTo>
                    <a:pt x="718" y="620"/>
                  </a:lnTo>
                  <a:cubicBezTo>
                    <a:pt x="718" y="623"/>
                    <a:pt x="718" y="625"/>
                    <a:pt x="718" y="627"/>
                  </a:cubicBezTo>
                  <a:cubicBezTo>
                    <a:pt x="718" y="629"/>
                    <a:pt x="718" y="631"/>
                    <a:pt x="718" y="634"/>
                  </a:cubicBezTo>
                  <a:lnTo>
                    <a:pt x="619" y="690"/>
                  </a:lnTo>
                  <a:lnTo>
                    <a:pt x="650" y="745"/>
                  </a:lnTo>
                  <a:lnTo>
                    <a:pt x="748" y="689"/>
                  </a:lnTo>
                  <a:cubicBezTo>
                    <a:pt x="761" y="700"/>
                    <a:pt x="778" y="706"/>
                    <a:pt x="797" y="706"/>
                  </a:cubicBezTo>
                  <a:cubicBezTo>
                    <a:pt x="814" y="706"/>
                    <a:pt x="830" y="701"/>
                    <a:pt x="843" y="692"/>
                  </a:cubicBezTo>
                  <a:lnTo>
                    <a:pt x="936" y="745"/>
                  </a:lnTo>
                  <a:lnTo>
                    <a:pt x="967" y="690"/>
                  </a:lnTo>
                  <a:lnTo>
                    <a:pt x="875" y="638"/>
                  </a:lnTo>
                  <a:cubicBezTo>
                    <a:pt x="876" y="634"/>
                    <a:pt x="876" y="631"/>
                    <a:pt x="876" y="6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7959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1072499"/>
            <a:ext cx="4509654" cy="5422510"/>
            <a:chOff x="609602" y="1329817"/>
            <a:chExt cx="3427863" cy="3996162"/>
          </a:xfrm>
        </p:grpSpPr>
        <p:sp>
          <p:nvSpPr>
            <p:cNvPr id="4" name="Rectangle 3"/>
            <p:cNvSpPr/>
            <p:nvPr/>
          </p:nvSpPr>
          <p:spPr>
            <a:xfrm>
              <a:off x="609602" y="1752899"/>
              <a:ext cx="3427863" cy="3573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tx1"/>
                  </a:solidFill>
                  <a:latin typeface="Times New Roman" panose="02020603050405020304" pitchFamily="18" charset="0"/>
                  <a:cs typeface="Times New Roman" panose="02020603050405020304" pitchFamily="18" charset="0"/>
                </a:rPr>
                <a:t>- </a:t>
              </a:r>
              <a:r>
                <a:rPr lang="en-US" sz="2400" b="1" smtClean="0">
                  <a:solidFill>
                    <a:schemeClr val="tx1"/>
                  </a:solidFill>
                  <a:latin typeface="Times New Roman" panose="02020603050405020304" pitchFamily="18" charset="0"/>
                  <a:cs typeface="Times New Roman" panose="02020603050405020304" pitchFamily="18" charset="0"/>
                </a:rPr>
                <a:t>Thông </a:t>
              </a:r>
              <a:r>
                <a:rPr lang="en-US" sz="2400" b="1">
                  <a:solidFill>
                    <a:schemeClr val="tx1"/>
                  </a:solidFill>
                  <a:latin typeface="Times New Roman" panose="02020603050405020304" pitchFamily="18" charset="0"/>
                  <a:cs typeface="Times New Roman" panose="02020603050405020304" pitchFamily="18" charset="0"/>
                </a:rPr>
                <a:t>báo</a:t>
              </a:r>
              <a:r>
                <a:rPr lang="en-US" sz="2400">
                  <a:solidFill>
                    <a:schemeClr val="tx1"/>
                  </a:solidFill>
                  <a:latin typeface="Times New Roman" panose="02020603050405020304" pitchFamily="18" charset="0"/>
                  <a:cs typeface="Times New Roman" panose="02020603050405020304" pitchFamily="18" charset="0"/>
                </a:rPr>
                <a:t>: các văn bản như hóa đơn bán hàng, lịch sử giao dịch khách </a:t>
              </a:r>
              <a:r>
                <a:rPr lang="en-US" sz="2400" smtClean="0">
                  <a:solidFill>
                    <a:schemeClr val="tx1"/>
                  </a:solidFill>
                  <a:latin typeface="Times New Roman" panose="02020603050405020304" pitchFamily="18" charset="0"/>
                  <a:cs typeface="Times New Roman" panose="02020603050405020304" pitchFamily="18" charset="0"/>
                </a:rPr>
                <a:t>hàng,doanh </a:t>
              </a:r>
              <a:r>
                <a:rPr lang="en-US" sz="2400">
                  <a:solidFill>
                    <a:schemeClr val="tx1"/>
                  </a:solidFill>
                  <a:latin typeface="Times New Roman" panose="02020603050405020304" pitchFamily="18" charset="0"/>
                  <a:cs typeface="Times New Roman" panose="02020603050405020304" pitchFamily="18" charset="0"/>
                </a:rPr>
                <a:t>số bán hàng</a:t>
              </a:r>
              <a:r>
                <a:rPr lang="en-US" sz="2400" smtClean="0">
                  <a:solidFill>
                    <a:schemeClr val="tx1"/>
                  </a:solidFill>
                  <a:latin typeface="Times New Roman" panose="02020603050405020304" pitchFamily="18" charset="0"/>
                  <a:cs typeface="Times New Roman" panose="02020603050405020304" pitchFamily="18" charset="0"/>
                </a:rPr>
                <a:t>,… </a:t>
              </a:r>
              <a:endParaRPr lang="en-US" sz="2400">
                <a:solidFill>
                  <a:schemeClr val="tx1"/>
                </a:solidFill>
                <a:latin typeface="Times New Roman" panose="02020603050405020304" pitchFamily="18" charset="0"/>
                <a:cs typeface="Times New Roman" panose="02020603050405020304" pitchFamily="18" charset="0"/>
              </a:endParaRPr>
            </a:p>
            <a:p>
              <a:r>
                <a:rPr lang="en-US" sz="2400" smtClean="0">
                  <a:solidFill>
                    <a:schemeClr val="tx1"/>
                  </a:solidFill>
                  <a:latin typeface="Times New Roman" panose="02020603050405020304" pitchFamily="18" charset="0"/>
                  <a:cs typeface="Times New Roman" panose="02020603050405020304" pitchFamily="18" charset="0"/>
                </a:rPr>
                <a:t>- </a:t>
              </a:r>
              <a:r>
                <a:rPr lang="en-US" sz="2400" b="1" smtClean="0">
                  <a:solidFill>
                    <a:schemeClr val="tx1"/>
                  </a:solidFill>
                  <a:latin typeface="Times New Roman" panose="02020603050405020304" pitchFamily="18" charset="0"/>
                  <a:cs typeface="Times New Roman" panose="02020603050405020304" pitchFamily="18" charset="0"/>
                </a:rPr>
                <a:t>Tìm </a:t>
              </a:r>
              <a:r>
                <a:rPr lang="en-US" sz="2400" b="1">
                  <a:solidFill>
                    <a:schemeClr val="tx1"/>
                  </a:solidFill>
                  <a:latin typeface="Times New Roman" panose="02020603050405020304" pitchFamily="18" charset="0"/>
                  <a:cs typeface="Times New Roman" panose="02020603050405020304" pitchFamily="18" charset="0"/>
                </a:rPr>
                <a:t>kiếm</a:t>
              </a:r>
              <a:r>
                <a:rPr lang="en-US" sz="2400">
                  <a:solidFill>
                    <a:schemeClr val="tx1"/>
                  </a:solidFill>
                  <a:latin typeface="Times New Roman" panose="02020603050405020304" pitchFamily="18" charset="0"/>
                  <a:cs typeface="Times New Roman" panose="02020603050405020304" pitchFamily="18" charset="0"/>
                </a:rPr>
                <a:t>: thông tin về sản phẩm theo tên, </a:t>
              </a:r>
              <a:r>
                <a:rPr lang="en-US" sz="2400" smtClean="0">
                  <a:solidFill>
                    <a:schemeClr val="tx1"/>
                  </a:solidFill>
                  <a:latin typeface="Times New Roman" panose="02020603050405020304" pitchFamily="18" charset="0"/>
                  <a:cs typeface="Times New Roman" panose="02020603050405020304" pitchFamily="18" charset="0"/>
                </a:rPr>
                <a:t>giá, tìm </a:t>
              </a:r>
              <a:r>
                <a:rPr lang="en-US" sz="2400">
                  <a:solidFill>
                    <a:schemeClr val="tx1"/>
                  </a:solidFill>
                  <a:latin typeface="Times New Roman" panose="02020603050405020304" pitchFamily="18" charset="0"/>
                  <a:cs typeface="Times New Roman" panose="02020603050405020304" pitchFamily="18" charset="0"/>
                </a:rPr>
                <a:t>kiếm thông tin </a:t>
              </a:r>
              <a:r>
                <a:rPr lang="en-US" sz="2400" smtClean="0">
                  <a:solidFill>
                    <a:schemeClr val="tx1"/>
                  </a:solidFill>
                  <a:latin typeface="Times New Roman" panose="02020603050405020304" pitchFamily="18" charset="0"/>
                  <a:cs typeface="Times New Roman" panose="02020603050405020304" pitchFamily="18" charset="0"/>
                </a:rPr>
                <a:t>khách </a:t>
              </a:r>
              <a:r>
                <a:rPr lang="en-US" sz="2400">
                  <a:solidFill>
                    <a:schemeClr val="tx1"/>
                  </a:solidFill>
                  <a:latin typeface="Times New Roman" panose="02020603050405020304" pitchFamily="18" charset="0"/>
                  <a:cs typeface="Times New Roman" panose="02020603050405020304" pitchFamily="18" charset="0"/>
                </a:rPr>
                <a:t>hàng, </a:t>
              </a:r>
              <a:r>
                <a:rPr lang="en-US" sz="2400" smtClean="0">
                  <a:solidFill>
                    <a:schemeClr val="tx1"/>
                  </a:solidFill>
                  <a:latin typeface="Times New Roman" panose="02020603050405020304" pitchFamily="18" charset="0"/>
                  <a:cs typeface="Times New Roman" panose="02020603050405020304" pitchFamily="18" charset="0"/>
                </a:rPr>
                <a:t>đơn </a:t>
              </a:r>
              <a:r>
                <a:rPr lang="en-US" sz="2400">
                  <a:solidFill>
                    <a:schemeClr val="tx1"/>
                  </a:solidFill>
                  <a:latin typeface="Times New Roman" panose="02020603050405020304" pitchFamily="18" charset="0"/>
                  <a:cs typeface="Times New Roman" panose="02020603050405020304" pitchFamily="18" charset="0"/>
                </a:rPr>
                <a:t>giao </a:t>
              </a:r>
              <a:r>
                <a:rPr lang="en-US" sz="2400" smtClean="0">
                  <a:solidFill>
                    <a:schemeClr val="tx1"/>
                  </a:solidFill>
                  <a:latin typeface="Times New Roman" panose="02020603050405020304" pitchFamily="18" charset="0"/>
                  <a:cs typeface="Times New Roman" panose="02020603050405020304" pitchFamily="18" charset="0"/>
                </a:rPr>
                <a:t>dịch,thông </a:t>
              </a:r>
              <a:r>
                <a:rPr lang="en-US" sz="2400">
                  <a:solidFill>
                    <a:schemeClr val="tx1"/>
                  </a:solidFill>
                  <a:latin typeface="Times New Roman" panose="02020603050405020304" pitchFamily="18" charset="0"/>
                  <a:cs typeface="Times New Roman" panose="02020603050405020304" pitchFamily="18" charset="0"/>
                </a:rPr>
                <a:t>tin chi tiết về người quản lý</a:t>
              </a:r>
              <a:r>
                <a:rPr lang="en-US" sz="2400" smtClean="0">
                  <a:solidFill>
                    <a:schemeClr val="tx1"/>
                  </a:solidFill>
                  <a:latin typeface="Times New Roman" panose="02020603050405020304" pitchFamily="18" charset="0"/>
                  <a:cs typeface="Times New Roman" panose="02020603050405020304" pitchFamily="18" charset="0"/>
                </a:rPr>
                <a:t>,…</a:t>
              </a:r>
              <a:endParaRPr lang="en-US" sz="2400">
                <a:solidFill>
                  <a:schemeClr val="tx1"/>
                </a:solidFill>
                <a:latin typeface="Times New Roman" panose="02020603050405020304" pitchFamily="18" charset="0"/>
                <a:cs typeface="Times New Roman" panose="02020603050405020304" pitchFamily="18" charset="0"/>
              </a:endParaRPr>
            </a:p>
            <a:p>
              <a:r>
                <a:rPr lang="en-US" sz="2400">
                  <a:solidFill>
                    <a:schemeClr val="tx1"/>
                  </a:solidFill>
                  <a:latin typeface="Times New Roman" panose="02020603050405020304" pitchFamily="18" charset="0"/>
                  <a:cs typeface="Times New Roman" panose="02020603050405020304" pitchFamily="18" charset="0"/>
                </a:rPr>
                <a:t>- </a:t>
              </a:r>
              <a:r>
                <a:rPr lang="en-US" sz="2400" b="1" smtClean="0">
                  <a:solidFill>
                    <a:schemeClr val="tx1"/>
                  </a:solidFill>
                  <a:latin typeface="Times New Roman" panose="02020603050405020304" pitchFamily="18" charset="0"/>
                  <a:cs typeface="Times New Roman" panose="02020603050405020304" pitchFamily="18" charset="0"/>
                </a:rPr>
                <a:t>TT người </a:t>
              </a:r>
              <a:r>
                <a:rPr lang="en-US" sz="2400" b="1">
                  <a:solidFill>
                    <a:schemeClr val="tx1"/>
                  </a:solidFill>
                  <a:latin typeface="Times New Roman" panose="02020603050405020304" pitchFamily="18" charset="0"/>
                  <a:cs typeface="Times New Roman" panose="02020603050405020304" pitchFamily="18" charset="0"/>
                </a:rPr>
                <a:t>sử dụng</a:t>
              </a:r>
              <a:r>
                <a:rPr lang="en-US" sz="2400">
                  <a:solidFill>
                    <a:schemeClr val="tx1"/>
                  </a:solidFill>
                  <a:latin typeface="Times New Roman" panose="02020603050405020304" pitchFamily="18" charset="0"/>
                  <a:cs typeface="Times New Roman" panose="02020603050405020304" pitchFamily="18" charset="0"/>
                </a:rPr>
                <a:t>: cho phép mỗi cá nhân cập nhật </a:t>
              </a:r>
              <a:r>
                <a:rPr lang="en-US" sz="2400" smtClean="0">
                  <a:solidFill>
                    <a:schemeClr val="tx1"/>
                  </a:solidFill>
                  <a:latin typeface="Times New Roman" panose="02020603050405020304" pitchFamily="18" charset="0"/>
                  <a:cs typeface="Times New Roman" panose="02020603050405020304" pitchFamily="18" charset="0"/>
                </a:rPr>
                <a:t>tt </a:t>
              </a:r>
              <a:r>
                <a:rPr lang="en-US" sz="2400">
                  <a:solidFill>
                    <a:schemeClr val="tx1"/>
                  </a:solidFill>
                  <a:latin typeface="Times New Roman" panose="02020603050405020304" pitchFamily="18" charset="0"/>
                  <a:cs typeface="Times New Roman" panose="02020603050405020304" pitchFamily="18" charset="0"/>
                </a:rPr>
                <a:t>của </a:t>
              </a:r>
              <a:r>
                <a:rPr lang="en-US" sz="2400" smtClean="0">
                  <a:solidFill>
                    <a:schemeClr val="tx1"/>
                  </a:solidFill>
                  <a:latin typeface="Times New Roman" panose="02020603050405020304" pitchFamily="18" charset="0"/>
                  <a:cs typeface="Times New Roman" panose="02020603050405020304" pitchFamily="18" charset="0"/>
                </a:rPr>
                <a:t>mình</a:t>
              </a:r>
              <a:endParaRPr lang="en-US" sz="2400">
                <a:solidFill>
                  <a:schemeClr val="tx1"/>
                </a:solidFill>
                <a:latin typeface="Times New Roman" panose="02020603050405020304" pitchFamily="18" charset="0"/>
                <a:cs typeface="Times New Roman" panose="02020603050405020304" pitchFamily="18" charset="0"/>
              </a:endParaRPr>
            </a:p>
            <a:p>
              <a:r>
                <a:rPr lang="en-US" sz="2400" b="1">
                  <a:solidFill>
                    <a:schemeClr val="tx1"/>
                  </a:solidFill>
                  <a:latin typeface="Times New Roman" panose="02020603050405020304" pitchFamily="18" charset="0"/>
                  <a:cs typeface="Times New Roman" panose="02020603050405020304" pitchFamily="18" charset="0"/>
                </a:rPr>
                <a:t>- Đóng góp ý </a:t>
              </a:r>
              <a:r>
                <a:rPr lang="en-US" sz="2400" b="1" smtClean="0">
                  <a:solidFill>
                    <a:schemeClr val="tx1"/>
                  </a:solidFill>
                  <a:latin typeface="Times New Roman" panose="02020603050405020304" pitchFamily="18" charset="0"/>
                  <a:cs typeface="Times New Roman" panose="02020603050405020304" pitchFamily="18" charset="0"/>
                </a:rPr>
                <a:t>kiến:</a:t>
              </a:r>
              <a:r>
                <a:rPr lang="en-US" sz="2400" smtClean="0">
                  <a:solidFill>
                    <a:schemeClr val="tx1"/>
                  </a:solidFill>
                  <a:latin typeface="Times New Roman" panose="02020603050405020304" pitchFamily="18" charset="0"/>
                  <a:cs typeface="Times New Roman" panose="02020603050405020304" pitchFamily="18" charset="0"/>
                </a:rPr>
                <a:t>mọi</a:t>
              </a:r>
              <a:r>
                <a:rPr lang="en-US" sz="2400" b="1" smtClean="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người có thể đóng góp ý kiến </a:t>
              </a:r>
              <a:r>
                <a:rPr lang="en-US" sz="2400" smtClean="0">
                  <a:solidFill>
                    <a:schemeClr val="tx1"/>
                  </a:solidFill>
                  <a:latin typeface="Times New Roman" panose="02020603050405020304" pitchFamily="18" charset="0"/>
                  <a:cs typeface="Times New Roman" panose="02020603050405020304" pitchFamily="18" charset="0"/>
                </a:rPr>
                <a:t>đến </a:t>
              </a:r>
              <a:r>
                <a:rPr lang="en-US" sz="2400">
                  <a:solidFill>
                    <a:schemeClr val="tx1"/>
                  </a:solidFill>
                  <a:latin typeface="Times New Roman" panose="02020603050405020304" pitchFamily="18" charset="0"/>
                  <a:cs typeface="Times New Roman" panose="02020603050405020304" pitchFamily="18" charset="0"/>
                </a:rPr>
                <a:t>ban quản lý , góp phần xây dựng hệ thống</a:t>
              </a:r>
              <a:r>
                <a:rPr lang="en-US" sz="2400" smtClean="0">
                  <a:solidFill>
                    <a:schemeClr val="tx1"/>
                  </a:solidFill>
                  <a:latin typeface="Times New Roman" panose="02020603050405020304" pitchFamily="18" charset="0"/>
                  <a:cs typeface="Times New Roman" panose="02020603050405020304" pitchFamily="18" charset="0"/>
                </a:rPr>
                <a:t>.</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609602" y="1329817"/>
              <a:ext cx="3427863" cy="423081"/>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YÊU</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CẦU CHỨC NĂNG</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6788728" y="1048430"/>
            <a:ext cx="4876800" cy="5463288"/>
            <a:chOff x="4216520" y="1272953"/>
            <a:chExt cx="3427863" cy="4012385"/>
          </a:xfrm>
        </p:grpSpPr>
        <p:sp>
          <p:nvSpPr>
            <p:cNvPr id="5" name="Rectangle 4"/>
            <p:cNvSpPr/>
            <p:nvPr/>
          </p:nvSpPr>
          <p:spPr>
            <a:xfrm>
              <a:off x="4216520" y="1712258"/>
              <a:ext cx="3427863" cy="3573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spcAft>
                  <a:spcPts val="800"/>
                </a:spcAft>
              </a:pPr>
              <a:r>
                <a:rPr lang="en-US" sz="2400" b="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Tính hiệu quả </a:t>
              </a:r>
              <a:r>
                <a:rPr lang="en-US" sz="240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cấu </a:t>
              </a:r>
              <a:r>
                <a:rPr lang="en-US"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hình hệ thống thấp, nhưng vẫn đảm bảo hiệu quả, hiệu năng và ứng dụng cao</a:t>
              </a:r>
              <a:r>
                <a:rPr lang="en-US" sz="240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800"/>
                </a:spcAft>
                <a:buFontTx/>
                <a:buChar char="-"/>
              </a:pPr>
              <a:r>
                <a:rPr lang="en-US" sz="2400" b="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Độ </a:t>
              </a:r>
              <a:r>
                <a:rPr lang="en-US" sz="2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tin cậy</a:t>
              </a:r>
              <a:r>
                <a:rPr lang="en-US"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bảo đảm tính bảo mật thông tin cá nhân người sử </a:t>
              </a:r>
              <a:r>
                <a:rPr lang="en-US" sz="240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dụng.</a:t>
              </a:r>
            </a:p>
            <a:p>
              <a:pPr algn="just">
                <a:spcAft>
                  <a:spcPts val="800"/>
                </a:spcAft>
              </a:pPr>
              <a:r>
                <a:rPr lang="en-US" sz="2400" b="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Tính </a:t>
              </a:r>
              <a:r>
                <a:rPr lang="en-US" sz="2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khả dụng</a:t>
              </a:r>
              <a:r>
                <a:rPr lang="en-US"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 giao diện trực quan, đơn giản, thân thiện người dùng, có khả năng truy cập, sử dụng chung cơ sở dữ liệu với nhiều máy khác nhau trong mạng nội bộ.</a:t>
              </a:r>
            </a:p>
          </p:txBody>
        </p:sp>
        <p:sp>
          <p:nvSpPr>
            <p:cNvPr id="7" name="Rectangle 6"/>
            <p:cNvSpPr/>
            <p:nvPr/>
          </p:nvSpPr>
          <p:spPr>
            <a:xfrm>
              <a:off x="4216520" y="1272953"/>
              <a:ext cx="3427863" cy="423081"/>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YÊU</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CẦU PHI CHỨC NĂNG</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13" name="Isosceles Triangle 12"/>
          <p:cNvSpPr/>
          <p:nvPr/>
        </p:nvSpPr>
        <p:spPr>
          <a:xfrm flipV="1">
            <a:off x="1409384" y="714863"/>
            <a:ext cx="9068431" cy="41099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5" name="Rectangle: Rounded Corners 18">
            <a:extLst>
              <a:ext uri="{FF2B5EF4-FFF2-40B4-BE49-F238E27FC236}">
                <a16:creationId xmlns:a16="http://schemas.microsoft.com/office/drawing/2014/main" id="{86051D9B-1137-438D-A466-460D44ED3361}"/>
              </a:ext>
              <a:ext uri="{C183D7F6-B498-43B3-948B-1728B52AA6E4}">
                <adec:decorative xmlns:adec="http://schemas.microsoft.com/office/drawing/2017/decorative" xmlns="" val="1"/>
              </a:ext>
            </a:extLst>
          </p:cNvPr>
          <p:cNvSpPr/>
          <p:nvPr/>
        </p:nvSpPr>
        <p:spPr>
          <a:xfrm>
            <a:off x="138545" y="100283"/>
            <a:ext cx="11914910" cy="602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06582" y="109142"/>
            <a:ext cx="6982691" cy="461665"/>
          </a:xfrm>
          <a:prstGeom prst="rect">
            <a:avLst/>
          </a:prstGeom>
          <a:noFill/>
        </p:spPr>
        <p:txBody>
          <a:bodyPr wrap="square" rtlCol="0">
            <a:spAutoFit/>
          </a:bodyPr>
          <a:lstStyle/>
          <a:p>
            <a:pPr algn="ctr"/>
            <a:r>
              <a:rPr lang="en-US" sz="2400" smtClean="0">
                <a:solidFill>
                  <a:schemeClr val="bg1"/>
                </a:solidFill>
                <a:latin typeface="Times New Roman" panose="02020603050405020304" pitchFamily="18" charset="0"/>
                <a:cs typeface="Times New Roman" panose="02020603050405020304" pitchFamily="18" charset="0"/>
              </a:rPr>
              <a:t>III. TÌM </a:t>
            </a:r>
            <a:r>
              <a:rPr lang="en-US" sz="2400">
                <a:solidFill>
                  <a:schemeClr val="bg1"/>
                </a:solidFill>
                <a:latin typeface="Times New Roman" panose="02020603050405020304" pitchFamily="18" charset="0"/>
                <a:cs typeface="Times New Roman" panose="02020603050405020304" pitchFamily="18" charset="0"/>
              </a:rPr>
              <a:t>HIỂU YÊU CẦU</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8" name="Date Placeholder 17"/>
          <p:cNvSpPr>
            <a:spLocks noGrp="1"/>
          </p:cNvSpPr>
          <p:nvPr>
            <p:ph type="dt" sz="half" idx="10"/>
          </p:nvPr>
        </p:nvSpPr>
        <p:spPr/>
        <p:txBody>
          <a:bodyPr/>
          <a:lstStyle/>
          <a:p>
            <a:fld id="{A16EADAE-66E8-440C-BA6B-EA3D2BB2DC1F}" type="datetime1">
              <a:rPr lang="en-US" smtClean="0"/>
              <a:t>1/22/2019</a:t>
            </a:fld>
            <a:endParaRPr lang="en-US" dirty="0"/>
          </a:p>
        </p:txBody>
      </p:sp>
      <p:sp>
        <p:nvSpPr>
          <p:cNvPr id="19" name="Slide Number Placeholder 18"/>
          <p:cNvSpPr>
            <a:spLocks noGrp="1"/>
          </p:cNvSpPr>
          <p:nvPr>
            <p:ph type="sldNum" sz="quarter" idx="12"/>
          </p:nvPr>
        </p:nvSpPr>
        <p:spPr/>
        <p:txBody>
          <a:bodyPr/>
          <a:lstStyle/>
          <a:p>
            <a:fld id="{ACEC5C30-0B3A-4B13-ADDD-7C63C8AA921B}" type="slidenum">
              <a:rPr lang="en-US" smtClean="0"/>
              <a:t>11</a:t>
            </a:fld>
            <a:endParaRPr lang="en-US" dirty="0"/>
          </a:p>
        </p:txBody>
      </p:sp>
    </p:spTree>
    <p:custDataLst>
      <p:tags r:id="rId1"/>
    </p:custDataLst>
    <p:extLst>
      <p:ext uri="{BB962C8B-B14F-4D97-AF65-F5344CB8AC3E}">
        <p14:creationId xmlns:p14="http://schemas.microsoft.com/office/powerpoint/2010/main" val="166564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227520" y="944672"/>
            <a:ext cx="3727547" cy="2820551"/>
            <a:chOff x="601033" y="2855912"/>
            <a:chExt cx="2041126" cy="2041126"/>
          </a:xfrm>
        </p:grpSpPr>
        <p:sp>
          <p:nvSpPr>
            <p:cNvPr id="152" name="Circle: Hollow 151"/>
            <p:cNvSpPr>
              <a:spLocks noChangeAspect="1"/>
            </p:cNvSpPr>
            <p:nvPr/>
          </p:nvSpPr>
          <p:spPr>
            <a:xfrm>
              <a:off x="763241" y="3018120"/>
              <a:ext cx="1716710" cy="1716710"/>
            </a:xfrm>
            <a:prstGeom prst="donut">
              <a:avLst>
                <a:gd name="adj" fmla="val 713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grpSp>
          <p:nvGrpSpPr>
            <p:cNvPr id="153" name="Group 152"/>
            <p:cNvGrpSpPr/>
            <p:nvPr/>
          </p:nvGrpSpPr>
          <p:grpSpPr>
            <a:xfrm>
              <a:off x="1534076" y="2855912"/>
              <a:ext cx="175040" cy="2041126"/>
              <a:chOff x="8229799" y="2768458"/>
              <a:chExt cx="175040" cy="2041126"/>
            </a:xfrm>
            <a:solidFill>
              <a:schemeClr val="tx2"/>
            </a:solidFill>
          </p:grpSpPr>
          <p:sp>
            <p:nvSpPr>
              <p:cNvPr id="169" name="Trapezoid 16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70" name="Trapezoid 16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54" name="Group 153"/>
            <p:cNvGrpSpPr/>
            <p:nvPr/>
          </p:nvGrpSpPr>
          <p:grpSpPr>
            <a:xfrm rot="5400000">
              <a:off x="1534076" y="2855912"/>
              <a:ext cx="175040" cy="2041126"/>
              <a:chOff x="8229799" y="2768458"/>
              <a:chExt cx="175040" cy="2041126"/>
            </a:xfrm>
            <a:solidFill>
              <a:schemeClr val="tx2"/>
            </a:solidFill>
          </p:grpSpPr>
          <p:sp>
            <p:nvSpPr>
              <p:cNvPr id="167" name="Trapezoid 16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68" name="Trapezoid 16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55" name="Group 154"/>
            <p:cNvGrpSpPr/>
            <p:nvPr/>
          </p:nvGrpSpPr>
          <p:grpSpPr>
            <a:xfrm rot="1800000">
              <a:off x="1534076" y="2855912"/>
              <a:ext cx="175040" cy="2041126"/>
              <a:chOff x="8229799" y="2768458"/>
              <a:chExt cx="175040" cy="2041126"/>
            </a:xfrm>
            <a:solidFill>
              <a:schemeClr val="tx2"/>
            </a:solidFill>
          </p:grpSpPr>
          <p:sp>
            <p:nvSpPr>
              <p:cNvPr id="165" name="Trapezoid 16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66" name="Trapezoid 16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56" name="Group 155"/>
            <p:cNvGrpSpPr/>
            <p:nvPr/>
          </p:nvGrpSpPr>
          <p:grpSpPr>
            <a:xfrm rot="3600000">
              <a:off x="1534076" y="2855912"/>
              <a:ext cx="175040" cy="2041126"/>
              <a:chOff x="8229799" y="2768458"/>
              <a:chExt cx="175040" cy="2041126"/>
            </a:xfrm>
            <a:solidFill>
              <a:schemeClr val="tx2"/>
            </a:solidFill>
          </p:grpSpPr>
          <p:sp>
            <p:nvSpPr>
              <p:cNvPr id="163" name="Trapezoid 162"/>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64" name="Trapezoid 163"/>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57" name="Group 156"/>
            <p:cNvGrpSpPr/>
            <p:nvPr/>
          </p:nvGrpSpPr>
          <p:grpSpPr>
            <a:xfrm rot="7200000">
              <a:off x="1534076" y="2855912"/>
              <a:ext cx="175040" cy="2041126"/>
              <a:chOff x="8229799" y="2768458"/>
              <a:chExt cx="175040" cy="2041126"/>
            </a:xfrm>
            <a:solidFill>
              <a:schemeClr val="tx2"/>
            </a:solidFill>
          </p:grpSpPr>
          <p:sp>
            <p:nvSpPr>
              <p:cNvPr id="161" name="Trapezoid 16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62" name="Trapezoid 16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58" name="Group 157"/>
            <p:cNvGrpSpPr/>
            <p:nvPr/>
          </p:nvGrpSpPr>
          <p:grpSpPr>
            <a:xfrm rot="9000000">
              <a:off x="1534076" y="2855912"/>
              <a:ext cx="175040" cy="2041126"/>
              <a:chOff x="8229799" y="2768458"/>
              <a:chExt cx="175040" cy="2041126"/>
            </a:xfrm>
            <a:solidFill>
              <a:schemeClr val="tx2"/>
            </a:solidFill>
          </p:grpSpPr>
          <p:sp>
            <p:nvSpPr>
              <p:cNvPr id="159" name="Trapezoid 15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60" name="Trapezoid 15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11" name="Oval 10"/>
            <p:cNvSpPr>
              <a:spLocks noChangeAspect="1"/>
            </p:cNvSpPr>
            <p:nvPr/>
          </p:nvSpPr>
          <p:spPr>
            <a:xfrm>
              <a:off x="915182" y="3175845"/>
              <a:ext cx="1408186" cy="1408186"/>
            </a:xfrm>
            <a:prstGeom prst="ellipse">
              <a:avLst/>
            </a:prstGeom>
            <a:solidFill>
              <a:schemeClr val="bg1"/>
            </a:solidFill>
            <a:ln w="762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2711402" y="3459548"/>
            <a:ext cx="3623824" cy="2836257"/>
            <a:chOff x="2955023" y="2855911"/>
            <a:chExt cx="2041126" cy="2041126"/>
          </a:xfrm>
        </p:grpSpPr>
        <p:sp>
          <p:nvSpPr>
            <p:cNvPr id="323" name="Circle: Hollow 322"/>
            <p:cNvSpPr>
              <a:spLocks noChangeAspect="1"/>
            </p:cNvSpPr>
            <p:nvPr/>
          </p:nvSpPr>
          <p:spPr>
            <a:xfrm>
              <a:off x="3117231" y="3018119"/>
              <a:ext cx="1716710" cy="1716710"/>
            </a:xfrm>
            <a:prstGeom prst="donut">
              <a:avLst>
                <a:gd name="adj" fmla="val 71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grpSp>
          <p:nvGrpSpPr>
            <p:cNvPr id="324" name="Group 323"/>
            <p:cNvGrpSpPr/>
            <p:nvPr/>
          </p:nvGrpSpPr>
          <p:grpSpPr>
            <a:xfrm>
              <a:off x="3888066" y="2855911"/>
              <a:ext cx="175040" cy="2041126"/>
              <a:chOff x="8229799" y="2768458"/>
              <a:chExt cx="175040" cy="2041126"/>
            </a:xfrm>
            <a:solidFill>
              <a:schemeClr val="accent1"/>
            </a:solidFill>
          </p:grpSpPr>
          <p:sp>
            <p:nvSpPr>
              <p:cNvPr id="341" name="Trapezoid 34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42" name="Trapezoid 34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25" name="Group 324"/>
            <p:cNvGrpSpPr/>
            <p:nvPr/>
          </p:nvGrpSpPr>
          <p:grpSpPr>
            <a:xfrm rot="5400000">
              <a:off x="3888066" y="2855911"/>
              <a:ext cx="175040" cy="2041126"/>
              <a:chOff x="8229799" y="2768458"/>
              <a:chExt cx="175040" cy="2041126"/>
            </a:xfrm>
            <a:solidFill>
              <a:schemeClr val="accent1"/>
            </a:solidFill>
          </p:grpSpPr>
          <p:sp>
            <p:nvSpPr>
              <p:cNvPr id="339" name="Trapezoid 33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40" name="Trapezoid 33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26" name="Group 325"/>
            <p:cNvGrpSpPr/>
            <p:nvPr/>
          </p:nvGrpSpPr>
          <p:grpSpPr>
            <a:xfrm rot="1800000">
              <a:off x="3888066" y="2855911"/>
              <a:ext cx="175040" cy="2041126"/>
              <a:chOff x="8229799" y="2768458"/>
              <a:chExt cx="175040" cy="2041126"/>
            </a:xfrm>
            <a:solidFill>
              <a:schemeClr val="accent1"/>
            </a:solidFill>
          </p:grpSpPr>
          <p:sp>
            <p:nvSpPr>
              <p:cNvPr id="337" name="Trapezoid 33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8" name="Trapezoid 33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27" name="Group 326"/>
            <p:cNvGrpSpPr/>
            <p:nvPr/>
          </p:nvGrpSpPr>
          <p:grpSpPr>
            <a:xfrm rot="3600000">
              <a:off x="3888066" y="2855911"/>
              <a:ext cx="175040" cy="2041126"/>
              <a:chOff x="8229799" y="2768458"/>
              <a:chExt cx="175040" cy="2041126"/>
            </a:xfrm>
            <a:solidFill>
              <a:schemeClr val="accent1"/>
            </a:solidFill>
          </p:grpSpPr>
          <p:sp>
            <p:nvSpPr>
              <p:cNvPr id="335" name="Trapezoid 33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6" name="Trapezoid 33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28" name="Group 327"/>
            <p:cNvGrpSpPr/>
            <p:nvPr/>
          </p:nvGrpSpPr>
          <p:grpSpPr>
            <a:xfrm rot="7200000">
              <a:off x="3888066" y="2855911"/>
              <a:ext cx="175040" cy="2041126"/>
              <a:chOff x="8229799" y="2768458"/>
              <a:chExt cx="175040" cy="2041126"/>
            </a:xfrm>
            <a:solidFill>
              <a:schemeClr val="accent1"/>
            </a:solidFill>
          </p:grpSpPr>
          <p:sp>
            <p:nvSpPr>
              <p:cNvPr id="333" name="Trapezoid 332"/>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4" name="Trapezoid 333"/>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29" name="Group 328"/>
            <p:cNvGrpSpPr/>
            <p:nvPr/>
          </p:nvGrpSpPr>
          <p:grpSpPr>
            <a:xfrm rot="9000000">
              <a:off x="3888066" y="2855911"/>
              <a:ext cx="175040" cy="2041126"/>
              <a:chOff x="8229799" y="2768458"/>
              <a:chExt cx="175040" cy="2041126"/>
            </a:xfrm>
            <a:solidFill>
              <a:schemeClr val="accent1"/>
            </a:solidFill>
          </p:grpSpPr>
          <p:sp>
            <p:nvSpPr>
              <p:cNvPr id="331" name="Trapezoid 33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2" name="Trapezoid 33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330" name="Oval 329"/>
            <p:cNvSpPr>
              <a:spLocks noChangeAspect="1"/>
            </p:cNvSpPr>
            <p:nvPr/>
          </p:nvSpPr>
          <p:spPr>
            <a:xfrm>
              <a:off x="3269172" y="3175844"/>
              <a:ext cx="1408186" cy="1408186"/>
            </a:xfrm>
            <a:prstGeom prst="ellipse">
              <a:avLst/>
            </a:prstGeom>
            <a:solidFill>
              <a:schemeClr val="bg1"/>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7882294" y="3527753"/>
            <a:ext cx="3511900" cy="2958747"/>
            <a:chOff x="5517577" y="2855912"/>
            <a:chExt cx="2041126" cy="2041126"/>
          </a:xfrm>
        </p:grpSpPr>
        <p:sp>
          <p:nvSpPr>
            <p:cNvPr id="343" name="Circle: Hollow 342"/>
            <p:cNvSpPr>
              <a:spLocks noChangeAspect="1"/>
            </p:cNvSpPr>
            <p:nvPr/>
          </p:nvSpPr>
          <p:spPr>
            <a:xfrm>
              <a:off x="5679785" y="3018120"/>
              <a:ext cx="1716710" cy="1716710"/>
            </a:xfrm>
            <a:prstGeom prst="donut">
              <a:avLst>
                <a:gd name="adj" fmla="val 71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grpSp>
          <p:nvGrpSpPr>
            <p:cNvPr id="344" name="Group 343"/>
            <p:cNvGrpSpPr/>
            <p:nvPr/>
          </p:nvGrpSpPr>
          <p:grpSpPr>
            <a:xfrm>
              <a:off x="6450620" y="2855912"/>
              <a:ext cx="175040" cy="2041126"/>
              <a:chOff x="8229799" y="2768458"/>
              <a:chExt cx="175040" cy="2041126"/>
            </a:xfrm>
            <a:solidFill>
              <a:schemeClr val="accent2"/>
            </a:solidFill>
          </p:grpSpPr>
          <p:sp>
            <p:nvSpPr>
              <p:cNvPr id="345" name="Trapezoid 34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46" name="Trapezoid 34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47" name="Group 346"/>
            <p:cNvGrpSpPr/>
            <p:nvPr/>
          </p:nvGrpSpPr>
          <p:grpSpPr>
            <a:xfrm rot="5400000">
              <a:off x="6450620" y="2855912"/>
              <a:ext cx="175040" cy="2041126"/>
              <a:chOff x="8229799" y="2768458"/>
              <a:chExt cx="175040" cy="2041126"/>
            </a:xfrm>
            <a:solidFill>
              <a:schemeClr val="accent2"/>
            </a:solidFill>
          </p:grpSpPr>
          <p:sp>
            <p:nvSpPr>
              <p:cNvPr id="348" name="Trapezoid 347"/>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49" name="Trapezoid 348"/>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50" name="Group 349"/>
            <p:cNvGrpSpPr/>
            <p:nvPr/>
          </p:nvGrpSpPr>
          <p:grpSpPr>
            <a:xfrm rot="1800000">
              <a:off x="6450620" y="2855912"/>
              <a:ext cx="175040" cy="2041126"/>
              <a:chOff x="8229799" y="2768458"/>
              <a:chExt cx="175040" cy="2041126"/>
            </a:xfrm>
            <a:solidFill>
              <a:schemeClr val="accent2"/>
            </a:solidFill>
          </p:grpSpPr>
          <p:sp>
            <p:nvSpPr>
              <p:cNvPr id="351" name="Trapezoid 35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52" name="Trapezoid 35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53" name="Group 352"/>
            <p:cNvGrpSpPr/>
            <p:nvPr/>
          </p:nvGrpSpPr>
          <p:grpSpPr>
            <a:xfrm rot="3600000">
              <a:off x="6450620" y="2855912"/>
              <a:ext cx="175040" cy="2041126"/>
              <a:chOff x="8229799" y="2768458"/>
              <a:chExt cx="175040" cy="2041126"/>
            </a:xfrm>
            <a:solidFill>
              <a:schemeClr val="accent2"/>
            </a:solidFill>
          </p:grpSpPr>
          <p:sp>
            <p:nvSpPr>
              <p:cNvPr id="354" name="Trapezoid 353"/>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55" name="Trapezoid 354"/>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56" name="Group 355"/>
            <p:cNvGrpSpPr/>
            <p:nvPr/>
          </p:nvGrpSpPr>
          <p:grpSpPr>
            <a:xfrm rot="7200000">
              <a:off x="6450620" y="2855912"/>
              <a:ext cx="175040" cy="2041126"/>
              <a:chOff x="8229799" y="2768458"/>
              <a:chExt cx="175040" cy="2041126"/>
            </a:xfrm>
            <a:solidFill>
              <a:schemeClr val="accent2"/>
            </a:solidFill>
          </p:grpSpPr>
          <p:sp>
            <p:nvSpPr>
              <p:cNvPr id="357" name="Trapezoid 35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58" name="Trapezoid 35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59" name="Group 358"/>
            <p:cNvGrpSpPr/>
            <p:nvPr/>
          </p:nvGrpSpPr>
          <p:grpSpPr>
            <a:xfrm rot="9000000">
              <a:off x="6450620" y="2855912"/>
              <a:ext cx="175040" cy="2041126"/>
              <a:chOff x="8229799" y="2768458"/>
              <a:chExt cx="175040" cy="2041126"/>
            </a:xfrm>
            <a:solidFill>
              <a:schemeClr val="accent2"/>
            </a:solidFill>
          </p:grpSpPr>
          <p:sp>
            <p:nvSpPr>
              <p:cNvPr id="360" name="Trapezoid 359"/>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61" name="Trapezoid 360"/>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362" name="Oval 361"/>
            <p:cNvSpPr>
              <a:spLocks noChangeAspect="1"/>
            </p:cNvSpPr>
            <p:nvPr/>
          </p:nvSpPr>
          <p:spPr>
            <a:xfrm>
              <a:off x="5831726" y="3175845"/>
              <a:ext cx="1408186" cy="1408186"/>
            </a:xfrm>
            <a:prstGeom prst="ellipse">
              <a:avLst/>
            </a:prstGeom>
            <a:solidFill>
              <a:schemeClr val="bg1"/>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5961941" y="576009"/>
            <a:ext cx="3525719" cy="2918902"/>
            <a:chOff x="10100130" y="2614418"/>
            <a:chExt cx="2041126" cy="2041126"/>
          </a:xfrm>
        </p:grpSpPr>
        <p:sp>
          <p:nvSpPr>
            <p:cNvPr id="383" name="Circle: Hollow 382"/>
            <p:cNvSpPr>
              <a:spLocks noChangeAspect="1"/>
            </p:cNvSpPr>
            <p:nvPr/>
          </p:nvSpPr>
          <p:spPr>
            <a:xfrm>
              <a:off x="10262338" y="2776626"/>
              <a:ext cx="1716710" cy="1716710"/>
            </a:xfrm>
            <a:prstGeom prst="donut">
              <a:avLst>
                <a:gd name="adj" fmla="val 71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grpSp>
          <p:nvGrpSpPr>
            <p:cNvPr id="384" name="Group 383"/>
            <p:cNvGrpSpPr/>
            <p:nvPr/>
          </p:nvGrpSpPr>
          <p:grpSpPr>
            <a:xfrm>
              <a:off x="11033173" y="2614418"/>
              <a:ext cx="175040" cy="2041126"/>
              <a:chOff x="8229799" y="2768458"/>
              <a:chExt cx="175040" cy="2041126"/>
            </a:xfrm>
            <a:solidFill>
              <a:schemeClr val="accent4"/>
            </a:solidFill>
          </p:grpSpPr>
          <p:sp>
            <p:nvSpPr>
              <p:cNvPr id="385" name="Trapezoid 38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86" name="Trapezoid 38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87" name="Group 386"/>
            <p:cNvGrpSpPr/>
            <p:nvPr/>
          </p:nvGrpSpPr>
          <p:grpSpPr>
            <a:xfrm rot="5400000">
              <a:off x="11033173" y="2614418"/>
              <a:ext cx="175040" cy="2041126"/>
              <a:chOff x="8229799" y="2768458"/>
              <a:chExt cx="175040" cy="2041126"/>
            </a:xfrm>
            <a:solidFill>
              <a:schemeClr val="accent4"/>
            </a:solidFill>
          </p:grpSpPr>
          <p:sp>
            <p:nvSpPr>
              <p:cNvPr id="388" name="Trapezoid 387"/>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89" name="Trapezoid 388"/>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90" name="Group 389"/>
            <p:cNvGrpSpPr/>
            <p:nvPr/>
          </p:nvGrpSpPr>
          <p:grpSpPr>
            <a:xfrm rot="1800000">
              <a:off x="11033173" y="2614418"/>
              <a:ext cx="175040" cy="2041126"/>
              <a:chOff x="8229799" y="2768458"/>
              <a:chExt cx="175040" cy="2041126"/>
            </a:xfrm>
            <a:solidFill>
              <a:schemeClr val="accent4"/>
            </a:solidFill>
          </p:grpSpPr>
          <p:sp>
            <p:nvSpPr>
              <p:cNvPr id="391" name="Trapezoid 39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92" name="Trapezoid 39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93" name="Group 392"/>
            <p:cNvGrpSpPr/>
            <p:nvPr/>
          </p:nvGrpSpPr>
          <p:grpSpPr>
            <a:xfrm rot="3600000">
              <a:off x="11033173" y="2614418"/>
              <a:ext cx="175040" cy="2041126"/>
              <a:chOff x="8229799" y="2768458"/>
              <a:chExt cx="175040" cy="2041126"/>
            </a:xfrm>
            <a:solidFill>
              <a:schemeClr val="accent4"/>
            </a:solidFill>
          </p:grpSpPr>
          <p:sp>
            <p:nvSpPr>
              <p:cNvPr id="394" name="Trapezoid 393"/>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95" name="Trapezoid 394"/>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96" name="Group 395"/>
            <p:cNvGrpSpPr/>
            <p:nvPr/>
          </p:nvGrpSpPr>
          <p:grpSpPr>
            <a:xfrm rot="7200000">
              <a:off x="11033173" y="2614418"/>
              <a:ext cx="175040" cy="2041126"/>
              <a:chOff x="8229799" y="2768458"/>
              <a:chExt cx="175040" cy="2041126"/>
            </a:xfrm>
            <a:solidFill>
              <a:schemeClr val="accent4"/>
            </a:solidFill>
          </p:grpSpPr>
          <p:sp>
            <p:nvSpPr>
              <p:cNvPr id="397" name="Trapezoid 39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98" name="Trapezoid 39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399" name="Group 398"/>
            <p:cNvGrpSpPr/>
            <p:nvPr/>
          </p:nvGrpSpPr>
          <p:grpSpPr>
            <a:xfrm rot="9000000">
              <a:off x="11033173" y="2614418"/>
              <a:ext cx="175040" cy="2041126"/>
              <a:chOff x="8229799" y="2768458"/>
              <a:chExt cx="175040" cy="2041126"/>
            </a:xfrm>
            <a:solidFill>
              <a:schemeClr val="accent4"/>
            </a:solidFill>
          </p:grpSpPr>
          <p:sp>
            <p:nvSpPr>
              <p:cNvPr id="400" name="Trapezoid 399"/>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401" name="Trapezoid 400"/>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402" name="Oval 401"/>
            <p:cNvSpPr>
              <a:spLocks noChangeAspect="1"/>
            </p:cNvSpPr>
            <p:nvPr/>
          </p:nvSpPr>
          <p:spPr>
            <a:xfrm>
              <a:off x="10414279" y="2934351"/>
              <a:ext cx="1408186" cy="1408186"/>
            </a:xfrm>
            <a:prstGeom prst="ellipse">
              <a:avLst/>
            </a:prstGeom>
            <a:solidFill>
              <a:schemeClr val="bg1"/>
            </a:solid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129" name="Rectangle: Rounded Corners 17">
            <a:extLst>
              <a:ext uri="{FF2B5EF4-FFF2-40B4-BE49-F238E27FC236}">
                <a16:creationId xmlns:a16="http://schemas.microsoft.com/office/drawing/2014/main" id="{1EE42B7D-A1DC-4708-8147-D9D746BA73E8}"/>
              </a:ext>
              <a:ext uri="{C183D7F6-B498-43B3-948B-1728B52AA6E4}">
                <adec:decorative xmlns:adec="http://schemas.microsoft.com/office/drawing/2017/decorative" xmlns="" val="1"/>
              </a:ext>
            </a:extLst>
          </p:cNvPr>
          <p:cNvSpPr/>
          <p:nvPr/>
        </p:nvSpPr>
        <p:spPr>
          <a:xfrm>
            <a:off x="-30148" y="62287"/>
            <a:ext cx="11921875" cy="65566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130" name="TextBox 129"/>
          <p:cNvSpPr txBox="1"/>
          <p:nvPr/>
        </p:nvSpPr>
        <p:spPr>
          <a:xfrm>
            <a:off x="136243" y="141652"/>
            <a:ext cx="12346702" cy="523220"/>
          </a:xfrm>
          <a:prstGeom prst="rect">
            <a:avLst/>
          </a:prstGeom>
          <a:no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IV. GIẢI PHÁP VÀ CÔNG CỤ</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68282" y="2052442"/>
            <a:ext cx="1614626"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HTML</a:t>
            </a:r>
            <a:endParaRPr lang="en-US" sz="2800">
              <a:latin typeface="Times New Roman" panose="02020603050405020304" pitchFamily="18" charset="0"/>
              <a:cs typeface="Times New Roman" panose="02020603050405020304" pitchFamily="18" charset="0"/>
            </a:endParaRPr>
          </a:p>
        </p:txBody>
      </p:sp>
      <p:sp>
        <p:nvSpPr>
          <p:cNvPr id="133" name="TextBox 132"/>
          <p:cNvSpPr txBox="1"/>
          <p:nvPr/>
        </p:nvSpPr>
        <p:spPr>
          <a:xfrm>
            <a:off x="8307813" y="4789611"/>
            <a:ext cx="2710031"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CODEIGNITER</a:t>
            </a:r>
            <a:endParaRPr lang="en-US" sz="2800">
              <a:latin typeface="Times New Roman" panose="02020603050405020304" pitchFamily="18" charset="0"/>
              <a:cs typeface="Times New Roman" panose="02020603050405020304" pitchFamily="18" charset="0"/>
            </a:endParaRPr>
          </a:p>
        </p:txBody>
      </p:sp>
      <p:sp>
        <p:nvSpPr>
          <p:cNvPr id="134" name="TextBox 133"/>
          <p:cNvSpPr txBox="1"/>
          <p:nvPr/>
        </p:nvSpPr>
        <p:spPr>
          <a:xfrm>
            <a:off x="7038476" y="1710787"/>
            <a:ext cx="1567425"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MYSQL</a:t>
            </a:r>
            <a:endParaRPr lang="en-US" sz="2800">
              <a:latin typeface="Times New Roman" panose="02020603050405020304" pitchFamily="18" charset="0"/>
              <a:cs typeface="Times New Roman" panose="02020603050405020304" pitchFamily="18" charset="0"/>
            </a:endParaRPr>
          </a:p>
        </p:txBody>
      </p:sp>
      <p:sp>
        <p:nvSpPr>
          <p:cNvPr id="135" name="TextBox 134"/>
          <p:cNvSpPr txBox="1"/>
          <p:nvPr/>
        </p:nvSpPr>
        <p:spPr>
          <a:xfrm>
            <a:off x="4094732" y="4565209"/>
            <a:ext cx="925912"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PHP</a:t>
            </a:r>
            <a:endParaRPr lang="en-US" sz="28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74FC428-46EF-4CD9-BF43-A6C20775F08F}" type="datetime1">
              <a:rPr lang="en-US" smtClean="0"/>
              <a:t>1/22/2019</a:t>
            </a:fld>
            <a:endParaRPr lang="en-US" dirty="0"/>
          </a:p>
        </p:txBody>
      </p:sp>
      <p:sp>
        <p:nvSpPr>
          <p:cNvPr id="6" name="Slide Number Placeholder 5"/>
          <p:cNvSpPr>
            <a:spLocks noGrp="1"/>
          </p:cNvSpPr>
          <p:nvPr>
            <p:ph type="sldNum" sz="quarter" idx="12"/>
          </p:nvPr>
        </p:nvSpPr>
        <p:spPr/>
        <p:txBody>
          <a:bodyPr/>
          <a:lstStyle/>
          <a:p>
            <a:fld id="{ACEC5C30-0B3A-4B13-ADDD-7C63C8AA921B}" type="slidenum">
              <a:rPr lang="en-US" smtClean="0"/>
              <a:t>12</a:t>
            </a:fld>
            <a:endParaRPr lang="en-US" dirty="0"/>
          </a:p>
        </p:txBody>
      </p:sp>
    </p:spTree>
    <p:custDataLst>
      <p:tags r:id="rId1"/>
    </p:custDataLst>
    <p:extLst>
      <p:ext uri="{BB962C8B-B14F-4D97-AF65-F5344CB8AC3E}">
        <p14:creationId xmlns:p14="http://schemas.microsoft.com/office/powerpoint/2010/main" val="2850103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13</a:t>
            </a:fld>
            <a:endParaRPr lang="en-US" dirty="0"/>
          </a:p>
        </p:txBody>
      </p:sp>
      <p:sp>
        <p:nvSpPr>
          <p:cNvPr id="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125329" y="211794"/>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8366" y="236107"/>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3" y="748178"/>
            <a:ext cx="10058400" cy="5973297"/>
          </a:xfrm>
          <a:prstGeom prst="rect">
            <a:avLst/>
          </a:prstGeom>
        </p:spPr>
      </p:pic>
      <p:sp>
        <p:nvSpPr>
          <p:cNvPr id="11" name="Nom4"/>
          <p:cNvSpPr/>
          <p:nvPr/>
        </p:nvSpPr>
        <p:spPr>
          <a:xfrm>
            <a:off x="-31902" y="869509"/>
            <a:ext cx="1625175" cy="587628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1.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SƠ </a:t>
            </a:r>
            <a:endParaRPr lang="en-US" sz="2400" b="1" kern="0" smtClean="0">
              <a:solidFill>
                <a:schemeClr val="bg1"/>
              </a:solidFill>
              <a:latin typeface="Times New Roman" panose="02020603050405020304" pitchFamily="18" charset="0"/>
              <a:cs typeface="Times New Roman" panose="02020603050405020304" pitchFamily="18" charset="0"/>
            </a:endParaRPr>
          </a:p>
          <a:p>
            <a:pPr lvl="0" algn="ctr">
              <a:defRPr/>
            </a:pPr>
            <a:r>
              <a:rPr lang="en-US" sz="2400" b="1" kern="0" smtClean="0">
                <a:solidFill>
                  <a:schemeClr val="bg1"/>
                </a:solidFill>
                <a:latin typeface="Times New Roman" panose="02020603050405020304" pitchFamily="18" charset="0"/>
                <a:cs typeface="Times New Roman" panose="02020603050405020304" pitchFamily="18" charset="0"/>
              </a:rPr>
              <a:t>ĐỒ </a:t>
            </a:r>
            <a:r>
              <a:rPr lang="en-US" sz="2400" b="1" kern="0">
                <a:solidFill>
                  <a:schemeClr val="bg1"/>
                </a:solidFill>
                <a:latin typeface="Times New Roman" panose="02020603050405020304" pitchFamily="18" charset="0"/>
                <a:cs typeface="Times New Roman" panose="02020603050405020304" pitchFamily="18" charset="0"/>
              </a:rPr>
              <a:t>CHỨC NĂNG</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400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14</a:t>
            </a:fld>
            <a:endParaRPr lang="en-US" dirty="0"/>
          </a:p>
        </p:txBody>
      </p:sp>
      <p:sp>
        <p:nvSpPr>
          <p:cNvPr id="6"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7497" y="68"/>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246048"/>
            <a:ext cx="9418320" cy="4875982"/>
          </a:xfrm>
          <a:prstGeom prst="rect">
            <a:avLst/>
          </a:prstGeom>
        </p:spPr>
      </p:pic>
      <p:sp>
        <p:nvSpPr>
          <p:cNvPr id="10" name="TextBox 9"/>
          <p:cNvSpPr txBox="1"/>
          <p:nvPr/>
        </p:nvSpPr>
        <p:spPr>
          <a:xfrm>
            <a:off x="1418838" y="819163"/>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NGỮ CẢNH</a:t>
            </a:r>
            <a:endParaRPr lang="en-US" sz="3200">
              <a:latin typeface="Times New Roman" panose="02020603050405020304" pitchFamily="18" charset="0"/>
              <a:cs typeface="Times New Roman" panose="02020603050405020304" pitchFamily="18" charset="0"/>
            </a:endParaRPr>
          </a:p>
        </p:txBody>
      </p:sp>
      <p:sp>
        <p:nvSpPr>
          <p:cNvPr id="11" name="Nom4"/>
          <p:cNvSpPr/>
          <p:nvPr/>
        </p:nvSpPr>
        <p:spPr>
          <a:xfrm>
            <a:off x="-15587" y="609156"/>
            <a:ext cx="1759527" cy="6209128"/>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65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15</a:t>
            </a:fld>
            <a:endParaRPr lang="en-US" dirty="0"/>
          </a:p>
        </p:txBody>
      </p:sp>
      <p:sp>
        <p:nvSpPr>
          <p:cNvPr id="5"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4678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141198"/>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114039" y="506661"/>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ĐỈNH (MỨC 0)</a:t>
            </a:r>
            <a:endParaRPr lang="en-US" sz="32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82" y="943881"/>
            <a:ext cx="10332720" cy="5904402"/>
          </a:xfrm>
          <a:prstGeom prst="rect">
            <a:avLst/>
          </a:prstGeom>
        </p:spPr>
      </p:pic>
      <p:sp>
        <p:nvSpPr>
          <p:cNvPr id="9" name="Nom4"/>
          <p:cNvSpPr/>
          <p:nvPr/>
        </p:nvSpPr>
        <p:spPr>
          <a:xfrm>
            <a:off x="13855" y="443577"/>
            <a:ext cx="1759527" cy="6404706"/>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683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16</a:t>
            </a:fld>
            <a:endParaRPr lang="en-US" dirty="0"/>
          </a:p>
        </p:txBody>
      </p:sp>
      <p:sp>
        <p:nvSpPr>
          <p:cNvPr id="5"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1015" y="-48558"/>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768" y="688252"/>
            <a:ext cx="10058400" cy="5850660"/>
          </a:xfrm>
          <a:prstGeom prst="rect">
            <a:avLst/>
          </a:prstGeom>
        </p:spPr>
      </p:pic>
      <p:sp>
        <p:nvSpPr>
          <p:cNvPr id="9" name="TextBox 8"/>
          <p:cNvSpPr txBox="1"/>
          <p:nvPr/>
        </p:nvSpPr>
        <p:spPr>
          <a:xfrm>
            <a:off x="1144386" y="633468"/>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1 (CHỨC NĂNG 1)</a:t>
            </a:r>
            <a:endParaRPr lang="en-US" sz="3200">
              <a:latin typeface="Times New Roman" panose="02020603050405020304" pitchFamily="18" charset="0"/>
              <a:cs typeface="Times New Roman" panose="02020603050405020304" pitchFamily="18" charset="0"/>
            </a:endParaRPr>
          </a:p>
        </p:txBody>
      </p:sp>
      <p:sp>
        <p:nvSpPr>
          <p:cNvPr id="10" name="Nom4"/>
          <p:cNvSpPr/>
          <p:nvPr/>
        </p:nvSpPr>
        <p:spPr>
          <a:xfrm>
            <a:off x="-41564" y="633468"/>
            <a:ext cx="1816332" cy="6258393"/>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928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17</a:t>
            </a:fld>
            <a:endParaRPr lang="en-US" dirty="0"/>
          </a:p>
        </p:txBody>
      </p:sp>
      <p:sp>
        <p:nvSpPr>
          <p:cNvPr id="4" name="TextBox 3"/>
          <p:cNvSpPr txBox="1"/>
          <p:nvPr/>
        </p:nvSpPr>
        <p:spPr>
          <a:xfrm>
            <a:off x="1149927" y="796905"/>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1 (CHỨC NĂNG 2)</a:t>
            </a:r>
            <a:endParaRPr lang="en-US" sz="3200">
              <a:latin typeface="Times New Roman" panose="02020603050405020304" pitchFamily="18" charset="0"/>
              <a:cs typeface="Times New Roman" panose="02020603050405020304" pitchFamily="18" charset="0"/>
            </a:endParaRPr>
          </a:p>
        </p:txBody>
      </p:sp>
      <p:sp>
        <p:nvSpPr>
          <p:cNvPr id="5"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7497" y="68"/>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332168"/>
            <a:ext cx="9235440" cy="5629564"/>
          </a:xfrm>
          <a:prstGeom prst="rect">
            <a:avLst/>
          </a:prstGeom>
        </p:spPr>
      </p:pic>
      <p:sp>
        <p:nvSpPr>
          <p:cNvPr id="9" name="Nom4"/>
          <p:cNvSpPr/>
          <p:nvPr/>
        </p:nvSpPr>
        <p:spPr>
          <a:xfrm>
            <a:off x="0" y="609156"/>
            <a:ext cx="1759527" cy="6209128"/>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676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18</a:t>
            </a:fld>
            <a:endParaRPr lang="en-US" dirty="0"/>
          </a:p>
        </p:txBody>
      </p:sp>
      <p:sp>
        <p:nvSpPr>
          <p:cNvPr id="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7497" y="68"/>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94509" y="824614"/>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1 (CHỨC NĂNG 3)</a:t>
            </a:r>
            <a:endParaRPr lang="en-US" sz="32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18" y="1409389"/>
            <a:ext cx="9875520" cy="6131845"/>
          </a:xfrm>
          <a:prstGeom prst="rect">
            <a:avLst/>
          </a:prstGeom>
        </p:spPr>
      </p:pic>
      <p:sp>
        <p:nvSpPr>
          <p:cNvPr id="9" name="Nom4"/>
          <p:cNvSpPr/>
          <p:nvPr/>
        </p:nvSpPr>
        <p:spPr>
          <a:xfrm>
            <a:off x="0" y="609156"/>
            <a:ext cx="1759527" cy="6209128"/>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515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19</a:t>
            </a:fld>
            <a:endParaRPr lang="en-US" dirty="0"/>
          </a:p>
        </p:txBody>
      </p:sp>
      <p:sp>
        <p:nvSpPr>
          <p:cNvPr id="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7497" y="68"/>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94509" y="824614"/>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1 (CHỨC NĂNG 4)</a:t>
            </a:r>
            <a:endParaRPr lang="en-US" sz="32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562" y="1288715"/>
            <a:ext cx="10241280" cy="5913806"/>
          </a:xfrm>
          <a:prstGeom prst="rect">
            <a:avLst/>
          </a:prstGeom>
        </p:spPr>
      </p:pic>
      <p:sp>
        <p:nvSpPr>
          <p:cNvPr id="9" name="Nom4"/>
          <p:cNvSpPr/>
          <p:nvPr/>
        </p:nvSpPr>
        <p:spPr>
          <a:xfrm>
            <a:off x="0" y="609156"/>
            <a:ext cx="1759527" cy="6209128"/>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28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rot="18889495">
            <a:off x="10509330" y="892568"/>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rot="8099152">
            <a:off x="11058577" y="294225"/>
            <a:ext cx="1488402" cy="1488402"/>
          </a:xfrm>
          <a:prstGeom prst="rect">
            <a:avLst/>
          </a:prstGeom>
        </p:spPr>
      </p:pic>
      <p:sp>
        <p:nvSpPr>
          <p:cNvPr id="4" name="TextBox 3"/>
          <p:cNvSpPr txBox="1"/>
          <p:nvPr/>
        </p:nvSpPr>
        <p:spPr>
          <a:xfrm>
            <a:off x="1992866" y="1968641"/>
            <a:ext cx="7606227" cy="553998"/>
          </a:xfrm>
          <a:prstGeom prst="rect">
            <a:avLst/>
          </a:prstGeom>
          <a:noFill/>
        </p:spPr>
        <p:txBody>
          <a:bodyPr wrap="square" rtlCol="0">
            <a:spAutoFit/>
          </a:bodyPr>
          <a:lstStyle/>
          <a:p>
            <a:r>
              <a:rPr lang="en-US" sz="3000" smtClean="0">
                <a:solidFill>
                  <a:schemeClr val="bg1"/>
                </a:solidFill>
                <a:latin typeface="Times New Roman" panose="02020603050405020304" pitchFamily="18" charset="0"/>
                <a:cs typeface="Times New Roman" panose="02020603050405020304" pitchFamily="18" charset="0"/>
              </a:rPr>
              <a:t>Giảng viên hướng dẫn: TS. Phạm Doãn Tĩnh</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41774" y="2671423"/>
            <a:ext cx="6178731" cy="553998"/>
          </a:xfrm>
          <a:prstGeom prst="rect">
            <a:avLst/>
          </a:prstGeom>
          <a:noFill/>
        </p:spPr>
        <p:txBody>
          <a:bodyPr wrap="square" rtlCol="0">
            <a:spAutoFit/>
          </a:bodyPr>
          <a:lstStyle/>
          <a:p>
            <a:r>
              <a:rPr lang="en-US" sz="3000" smtClean="0">
                <a:solidFill>
                  <a:schemeClr val="bg1"/>
                </a:solidFill>
                <a:latin typeface="Times New Roman" panose="02020603050405020304" pitchFamily="18" charset="0"/>
                <a:cs typeface="Times New Roman" panose="02020603050405020304" pitchFamily="18" charset="0"/>
              </a:rPr>
              <a:t>Nhóm sinh viên thực hiện</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92866" y="3224123"/>
            <a:ext cx="9319567" cy="553998"/>
          </a:xfrm>
          <a:prstGeom prst="rect">
            <a:avLst/>
          </a:prstGeom>
          <a:noFill/>
        </p:spPr>
        <p:txBody>
          <a:bodyPr wrap="square" rtlCol="0">
            <a:spAutoFit/>
          </a:bodyPr>
          <a:lstStyle/>
          <a:p>
            <a:r>
              <a:rPr lang="en-US" sz="3000" smtClean="0">
                <a:solidFill>
                  <a:schemeClr val="bg1"/>
                </a:solidFill>
                <a:latin typeface="Times New Roman" panose="02020603050405020304" pitchFamily="18" charset="0"/>
                <a:cs typeface="Times New Roman" panose="02020603050405020304" pitchFamily="18" charset="0"/>
              </a:rPr>
              <a:t>1. Nguyễn Minh Châu            20150333     ĐT 01-K60   </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894573" y="4382362"/>
            <a:ext cx="9516151" cy="553998"/>
          </a:xfrm>
          <a:prstGeom prst="rect">
            <a:avLst/>
          </a:prstGeom>
          <a:noFill/>
        </p:spPr>
        <p:txBody>
          <a:bodyPr wrap="square" rtlCol="0">
            <a:spAutoFit/>
          </a:bodyPr>
          <a:lstStyle/>
          <a:p>
            <a:r>
              <a:rPr lang="en-US" sz="3000" smtClean="0">
                <a:solidFill>
                  <a:schemeClr val="bg1"/>
                </a:solidFill>
                <a:latin typeface="Times New Roman" panose="02020603050405020304" pitchFamily="18" charset="0"/>
                <a:cs typeface="Times New Roman" panose="02020603050405020304" pitchFamily="18" charset="0"/>
              </a:rPr>
              <a:t>3. Đỗ Trọng Hiệp                    20155597     CNĐT 02-K60</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981031" y="3800447"/>
            <a:ext cx="9492512" cy="553998"/>
          </a:xfrm>
          <a:prstGeom prst="rect">
            <a:avLst/>
          </a:prstGeom>
          <a:noFill/>
        </p:spPr>
        <p:txBody>
          <a:bodyPr wrap="square" rtlCol="0">
            <a:spAutoFit/>
          </a:bodyPr>
          <a:lstStyle/>
          <a:p>
            <a:r>
              <a:rPr lang="en-US" sz="3000" smtClean="0">
                <a:solidFill>
                  <a:schemeClr val="bg1"/>
                </a:solidFill>
                <a:latin typeface="Times New Roman" panose="02020603050405020304" pitchFamily="18" charset="0"/>
                <a:cs typeface="Times New Roman" panose="02020603050405020304" pitchFamily="18" charset="0"/>
              </a:rPr>
              <a:t>2. Lê Xuân Giang                   20151091     ĐT 09-K60</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937820" y="5518276"/>
            <a:ext cx="9374612" cy="553998"/>
          </a:xfrm>
          <a:prstGeom prst="rect">
            <a:avLst/>
          </a:prstGeom>
          <a:noFill/>
        </p:spPr>
        <p:txBody>
          <a:bodyPr wrap="square" rtlCol="0">
            <a:spAutoFit/>
          </a:bodyPr>
          <a:lstStyle/>
          <a:p>
            <a:r>
              <a:rPr lang="en-US" sz="3000">
                <a:solidFill>
                  <a:schemeClr val="bg1"/>
                </a:solidFill>
                <a:latin typeface="Times New Roman" panose="02020603050405020304" pitchFamily="18" charset="0"/>
                <a:cs typeface="Times New Roman" panose="02020603050405020304" pitchFamily="18" charset="0"/>
              </a:rPr>
              <a:t>5</a:t>
            </a:r>
            <a:r>
              <a:rPr lang="en-US" sz="3000" smtClean="0">
                <a:solidFill>
                  <a:schemeClr val="bg1"/>
                </a:solidFill>
                <a:latin typeface="Times New Roman" panose="02020603050405020304" pitchFamily="18" charset="0"/>
                <a:cs typeface="Times New Roman" panose="02020603050405020304" pitchFamily="18" charset="0"/>
              </a:rPr>
              <a:t>. Nguyễn Hữu Tùng              20154281    ĐT 10-K60</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917387" y="4901513"/>
            <a:ext cx="9395045" cy="553998"/>
          </a:xfrm>
          <a:prstGeom prst="rect">
            <a:avLst/>
          </a:prstGeom>
          <a:noFill/>
        </p:spPr>
        <p:txBody>
          <a:bodyPr wrap="square" rtlCol="0">
            <a:spAutoFit/>
          </a:bodyPr>
          <a:lstStyle/>
          <a:p>
            <a:r>
              <a:rPr lang="en-US" sz="3000">
                <a:solidFill>
                  <a:schemeClr val="bg1"/>
                </a:solidFill>
                <a:latin typeface="Times New Roman" panose="02020603050405020304" pitchFamily="18" charset="0"/>
                <a:cs typeface="Times New Roman" panose="02020603050405020304" pitchFamily="18" charset="0"/>
              </a:rPr>
              <a:t>4</a:t>
            </a:r>
            <a:r>
              <a:rPr lang="en-US" sz="3000" smtClean="0">
                <a:solidFill>
                  <a:schemeClr val="bg1"/>
                </a:solidFill>
                <a:latin typeface="Times New Roman" panose="02020603050405020304" pitchFamily="18" charset="0"/>
                <a:cs typeface="Times New Roman" panose="02020603050405020304" pitchFamily="18" charset="0"/>
              </a:rPr>
              <a:t>. Nguyễn Thị Oanh               20152807     ĐT 03-K60</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01932" y="6157660"/>
            <a:ext cx="9306000" cy="553998"/>
          </a:xfrm>
          <a:prstGeom prst="rect">
            <a:avLst/>
          </a:prstGeom>
          <a:noFill/>
        </p:spPr>
        <p:txBody>
          <a:bodyPr wrap="square" rtlCol="0">
            <a:spAutoFit/>
          </a:bodyPr>
          <a:lstStyle/>
          <a:p>
            <a:r>
              <a:rPr lang="en-US" sz="3000">
                <a:solidFill>
                  <a:schemeClr val="bg1"/>
                </a:solidFill>
                <a:latin typeface="Times New Roman" panose="02020603050405020304" pitchFamily="18" charset="0"/>
                <a:cs typeface="Times New Roman" panose="02020603050405020304" pitchFamily="18" charset="0"/>
              </a:rPr>
              <a:t>6</a:t>
            </a:r>
            <a:r>
              <a:rPr lang="en-US" sz="3000" smtClean="0">
                <a:solidFill>
                  <a:schemeClr val="bg1"/>
                </a:solidFill>
                <a:latin typeface="Times New Roman" panose="02020603050405020304" pitchFamily="18" charset="0"/>
                <a:cs typeface="Times New Roman" panose="02020603050405020304" pitchFamily="18" charset="0"/>
              </a:rPr>
              <a:t>. Nguyễn Thị Hồng Phượng  20152933    ĐT 10-K60</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23" name="Subtitle 2">
            <a:extLst>
              <a:ext uri="{FF2B5EF4-FFF2-40B4-BE49-F238E27FC236}">
                <a16:creationId xmlns:a16="http://schemas.microsoft.com/office/drawing/2014/main" id="{D05F6415-1E7C-453D-B6B7-DBF76BDA691B}"/>
              </a:ext>
            </a:extLst>
          </p:cNvPr>
          <p:cNvSpPr txBox="1">
            <a:spLocks/>
          </p:cNvSpPr>
          <p:nvPr/>
        </p:nvSpPr>
        <p:spPr>
          <a:xfrm>
            <a:off x="1370649" y="181621"/>
            <a:ext cx="9733951" cy="165576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Đề tài : </a:t>
            </a:r>
          </a:p>
          <a:p>
            <a:r>
              <a:rPr lang="en-US" sz="500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Xây dựng website bán hàng trực tuyến</a:t>
            </a:r>
            <a:endParaRPr lang="en-US" sz="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Date Placeholder 13"/>
          <p:cNvSpPr>
            <a:spLocks noGrp="1"/>
          </p:cNvSpPr>
          <p:nvPr>
            <p:ph type="dt" sz="half" idx="10"/>
          </p:nvPr>
        </p:nvSpPr>
        <p:spPr/>
        <p:txBody>
          <a:bodyPr/>
          <a:lstStyle/>
          <a:p>
            <a:fld id="{4F6FA272-EE0F-45A7-9A5A-46418A79DFF4}" type="datetime1">
              <a:rPr lang="en-US" smtClean="0"/>
              <a:t>1/22/2019</a:t>
            </a:fld>
            <a:endParaRPr lang="en-US" dirty="0"/>
          </a:p>
        </p:txBody>
      </p:sp>
      <p:sp>
        <p:nvSpPr>
          <p:cNvPr id="24" name="Slide Number Placeholder 23"/>
          <p:cNvSpPr>
            <a:spLocks noGrp="1"/>
          </p:cNvSpPr>
          <p:nvPr>
            <p:ph type="sldNum" sz="quarter" idx="12"/>
          </p:nvPr>
        </p:nvSpPr>
        <p:spPr/>
        <p:txBody>
          <a:bodyPr/>
          <a:lstStyle/>
          <a:p>
            <a:fld id="{ACEC5C30-0B3A-4B13-ADDD-7C63C8AA921B}" type="slidenum">
              <a:rPr lang="en-US" smtClean="0"/>
              <a:t>2</a:t>
            </a:fld>
            <a:endParaRPr lang="en-US" dirty="0"/>
          </a:p>
        </p:txBody>
      </p:sp>
    </p:spTree>
    <p:extLst>
      <p:ext uri="{BB962C8B-B14F-4D97-AF65-F5344CB8AC3E}">
        <p14:creationId xmlns:p14="http://schemas.microsoft.com/office/powerpoint/2010/main" val="3377282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20</a:t>
            </a:fld>
            <a:endParaRPr lang="en-US" dirty="0"/>
          </a:p>
        </p:txBody>
      </p:sp>
      <p:sp>
        <p:nvSpPr>
          <p:cNvPr id="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1015" y="-17862"/>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94509" y="824614"/>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1 (CHỨC NĂNG 5)</a:t>
            </a:r>
            <a:endParaRPr lang="en-US" sz="32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220" y="1278419"/>
            <a:ext cx="9966960" cy="5597105"/>
          </a:xfrm>
          <a:prstGeom prst="rect">
            <a:avLst/>
          </a:prstGeom>
        </p:spPr>
      </p:pic>
      <p:sp>
        <p:nvSpPr>
          <p:cNvPr id="9" name="Nom4"/>
          <p:cNvSpPr/>
          <p:nvPr/>
        </p:nvSpPr>
        <p:spPr>
          <a:xfrm>
            <a:off x="0" y="609156"/>
            <a:ext cx="1759527" cy="6209128"/>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863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21</a:t>
            </a:fld>
            <a:endParaRPr lang="en-US" dirty="0"/>
          </a:p>
        </p:txBody>
      </p:sp>
      <p:sp>
        <p:nvSpPr>
          <p:cNvPr id="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7497" y="-13786"/>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149927" y="633470"/>
            <a:ext cx="6975764"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SƠ ĐỒ DFD MỨC 1 (CHỨC NĂNG 6)</a:t>
            </a:r>
            <a:endParaRPr lang="en-US" sz="32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182" y="1530392"/>
            <a:ext cx="10332720" cy="5327608"/>
          </a:xfrm>
          <a:prstGeom prst="rect">
            <a:avLst/>
          </a:prstGeom>
        </p:spPr>
      </p:pic>
      <p:sp>
        <p:nvSpPr>
          <p:cNvPr id="9" name="Nom4"/>
          <p:cNvSpPr/>
          <p:nvPr/>
        </p:nvSpPr>
        <p:spPr>
          <a:xfrm>
            <a:off x="0" y="609156"/>
            <a:ext cx="1759527" cy="6209128"/>
          </a:xfrm>
          <a:prstGeom prst="homePlate">
            <a:avLst>
              <a:gd name="adj" fmla="val 401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a:solidFill>
                  <a:schemeClr val="bg1"/>
                </a:solidFill>
                <a:latin typeface="Times New Roman" panose="02020603050405020304" pitchFamily="18" charset="0"/>
                <a:cs typeface="Times New Roman" panose="02020603050405020304" pitchFamily="18" charset="0"/>
              </a:rPr>
              <a:t>2.</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 SƠ </a:t>
            </a:r>
          </a:p>
          <a:p>
            <a:pPr lvl="0" algn="ctr">
              <a:defRPr/>
            </a:pPr>
            <a:r>
              <a:rPr lang="en-US" sz="2400" b="1" kern="0">
                <a:solidFill>
                  <a:schemeClr val="bg1"/>
                </a:solidFill>
                <a:latin typeface="Times New Roman" panose="02020603050405020304" pitchFamily="18" charset="0"/>
                <a:cs typeface="Times New Roman" panose="02020603050405020304" pitchFamily="18" charset="0"/>
              </a:rPr>
              <a:t>ĐỒ LUỒNG DỮ LIỆU</a:t>
            </a:r>
            <a:endParaRPr lang="en-US" sz="24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621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609599" y="1579371"/>
            <a:ext cx="2931656" cy="986676"/>
            <a:chOff x="609599" y="1600843"/>
            <a:chExt cx="2931656" cy="986676"/>
          </a:xfrm>
        </p:grpSpPr>
        <p:sp>
          <p:nvSpPr>
            <p:cNvPr id="4" name="ShapeNameChangedByPowerUser1"/>
            <p:cNvSpPr>
              <a:spLocks noChangeAspect="1"/>
            </p:cNvSpPr>
            <p:nvPr/>
          </p:nvSpPr>
          <p:spPr>
            <a:xfrm rot="10800000">
              <a:off x="609599" y="1600843"/>
              <a:ext cx="974789" cy="986675"/>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ShapeNameChangedByPowerUser2"/>
            <p:cNvSpPr/>
            <p:nvPr/>
          </p:nvSpPr>
          <p:spPr>
            <a:xfrm>
              <a:off x="1584387" y="1600844"/>
              <a:ext cx="1956868" cy="98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0" smtClean="0">
                  <a:solidFill>
                    <a:schemeClr val="bg1"/>
                  </a:solidFill>
                  <a:latin typeface="Times New Roman" panose="02020603050405020304" pitchFamily="18" charset="0"/>
                  <a:cs typeface="Times New Roman" panose="02020603050405020304" pitchFamily="18" charset="0"/>
                </a:rPr>
                <a:t>Đăng Nhập</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9" name="Oval 18"/>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29" name="Group 28"/>
          <p:cNvGrpSpPr/>
          <p:nvPr/>
        </p:nvGrpSpPr>
        <p:grpSpPr>
          <a:xfrm>
            <a:off x="8875594" y="1579371"/>
            <a:ext cx="2706807" cy="986676"/>
            <a:chOff x="8875594" y="1579371"/>
            <a:chExt cx="2706807" cy="986676"/>
          </a:xfrm>
        </p:grpSpPr>
        <p:sp>
          <p:nvSpPr>
            <p:cNvPr id="23" name="ShapeNameChangedByPowerUser1"/>
            <p:cNvSpPr>
              <a:spLocks noChangeAspect="1"/>
            </p:cNvSpPr>
            <p:nvPr/>
          </p:nvSpPr>
          <p:spPr>
            <a:xfrm>
              <a:off x="10607612" y="1579371"/>
              <a:ext cx="974789" cy="986675"/>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4" name="ShapeNameChangedByPowerUser2"/>
            <p:cNvSpPr/>
            <p:nvPr/>
          </p:nvSpPr>
          <p:spPr>
            <a:xfrm>
              <a:off x="8875594" y="1579372"/>
              <a:ext cx="1732019" cy="98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Lý  dao dịch</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5" name="Oval 24"/>
            <p:cNvSpPr>
              <a:spLocks noChangeAspect="1"/>
            </p:cNvSpPr>
            <p:nvPr/>
          </p:nvSpPr>
          <p:spPr>
            <a:xfrm>
              <a:off x="10717154"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609598" y="2803453"/>
            <a:ext cx="2706807" cy="986676"/>
            <a:chOff x="609599" y="1600843"/>
            <a:chExt cx="2706807" cy="986676"/>
          </a:xfrm>
        </p:grpSpPr>
        <p:sp>
          <p:nvSpPr>
            <p:cNvPr id="31" name="ShapeNameChangedByPowerUser1"/>
            <p:cNvSpPr>
              <a:spLocks noChangeAspect="1"/>
            </p:cNvSpPr>
            <p:nvPr/>
          </p:nvSpPr>
          <p:spPr>
            <a:xfrm rot="10800000">
              <a:off x="609599" y="1600843"/>
              <a:ext cx="974789" cy="986675"/>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2" name="ShapeNameChangedByPowerUser2"/>
            <p:cNvSpPr/>
            <p:nvPr/>
          </p:nvSpPr>
          <p:spPr>
            <a:xfrm>
              <a:off x="1584387" y="1600844"/>
              <a:ext cx="1732019" cy="98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Lý Admin</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3" name="Oval 32"/>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34" name="Group 33"/>
          <p:cNvGrpSpPr/>
          <p:nvPr/>
        </p:nvGrpSpPr>
        <p:grpSpPr>
          <a:xfrm>
            <a:off x="8875593" y="2803453"/>
            <a:ext cx="2706807" cy="986676"/>
            <a:chOff x="8875594" y="1579371"/>
            <a:chExt cx="2706807" cy="986676"/>
          </a:xfrm>
        </p:grpSpPr>
        <p:sp>
          <p:nvSpPr>
            <p:cNvPr id="35" name="ShapeNameChangedByPowerUser1"/>
            <p:cNvSpPr>
              <a:spLocks noChangeAspect="1"/>
            </p:cNvSpPr>
            <p:nvPr/>
          </p:nvSpPr>
          <p:spPr>
            <a:xfrm>
              <a:off x="10607612" y="1579371"/>
              <a:ext cx="974789" cy="986675"/>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6" name="ShapeNameChangedByPowerUser2"/>
            <p:cNvSpPr/>
            <p:nvPr/>
          </p:nvSpPr>
          <p:spPr>
            <a:xfrm>
              <a:off x="8875594" y="1579372"/>
              <a:ext cx="1732019" cy="98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Lý Hóa Đơn</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7" name="Oval 36"/>
            <p:cNvSpPr>
              <a:spLocks noChangeAspect="1"/>
            </p:cNvSpPr>
            <p:nvPr/>
          </p:nvSpPr>
          <p:spPr>
            <a:xfrm>
              <a:off x="10717154"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38" name="Group 37"/>
          <p:cNvGrpSpPr/>
          <p:nvPr/>
        </p:nvGrpSpPr>
        <p:grpSpPr>
          <a:xfrm>
            <a:off x="609597" y="4027533"/>
            <a:ext cx="2753138" cy="986677"/>
            <a:chOff x="609599" y="1600841"/>
            <a:chExt cx="2753138" cy="986677"/>
          </a:xfrm>
        </p:grpSpPr>
        <p:sp>
          <p:nvSpPr>
            <p:cNvPr id="39" name="ShapeNameChangedByPowerUser1"/>
            <p:cNvSpPr>
              <a:spLocks noChangeAspect="1"/>
            </p:cNvSpPr>
            <p:nvPr/>
          </p:nvSpPr>
          <p:spPr>
            <a:xfrm rot="10800000">
              <a:off x="609599" y="1600843"/>
              <a:ext cx="974789" cy="986675"/>
            </a:xfrm>
            <a:prstGeom prst="flowChartDela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0" name="ShapeNameChangedByPowerUser2"/>
            <p:cNvSpPr/>
            <p:nvPr/>
          </p:nvSpPr>
          <p:spPr>
            <a:xfrm>
              <a:off x="1391531" y="1600841"/>
              <a:ext cx="1971206" cy="9866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Lý Danh Mục Sản Phẩm</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1" name="Oval 40"/>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42" name="Group 41"/>
          <p:cNvGrpSpPr/>
          <p:nvPr/>
        </p:nvGrpSpPr>
        <p:grpSpPr>
          <a:xfrm>
            <a:off x="8875592" y="4027535"/>
            <a:ext cx="2706807" cy="986676"/>
            <a:chOff x="8875594" y="1579371"/>
            <a:chExt cx="2706807" cy="986676"/>
          </a:xfrm>
        </p:grpSpPr>
        <p:sp>
          <p:nvSpPr>
            <p:cNvPr id="43" name="ShapeNameChangedByPowerUser1"/>
            <p:cNvSpPr>
              <a:spLocks noChangeAspect="1"/>
            </p:cNvSpPr>
            <p:nvPr/>
          </p:nvSpPr>
          <p:spPr>
            <a:xfrm>
              <a:off x="10607612" y="1579371"/>
              <a:ext cx="974789" cy="986675"/>
            </a:xfrm>
            <a:prstGeom prst="flowChartDela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4" name="ShapeNameChangedByPowerUser2"/>
            <p:cNvSpPr/>
            <p:nvPr/>
          </p:nvSpPr>
          <p:spPr>
            <a:xfrm>
              <a:off x="8875594" y="1579372"/>
              <a:ext cx="2067473" cy="9866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Lý Nội Dung</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5" name="Oval 44"/>
            <p:cNvSpPr>
              <a:spLocks noChangeAspect="1"/>
            </p:cNvSpPr>
            <p:nvPr/>
          </p:nvSpPr>
          <p:spPr>
            <a:xfrm>
              <a:off x="10717154"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609596" y="5251618"/>
            <a:ext cx="2706807" cy="986676"/>
            <a:chOff x="609599" y="1600843"/>
            <a:chExt cx="2706807" cy="986676"/>
          </a:xfrm>
        </p:grpSpPr>
        <p:sp>
          <p:nvSpPr>
            <p:cNvPr id="47" name="ShapeNameChangedByPowerUser1"/>
            <p:cNvSpPr>
              <a:spLocks noChangeAspect="1"/>
            </p:cNvSpPr>
            <p:nvPr/>
          </p:nvSpPr>
          <p:spPr>
            <a:xfrm rot="10800000">
              <a:off x="609599" y="1600843"/>
              <a:ext cx="974789" cy="986675"/>
            </a:xfrm>
            <a:prstGeom prst="flowChartDe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8" name="ShapeNameChangedByPowerUser2"/>
            <p:cNvSpPr/>
            <p:nvPr/>
          </p:nvSpPr>
          <p:spPr>
            <a:xfrm>
              <a:off x="1584387" y="1600844"/>
              <a:ext cx="1732019" cy="986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Lý Sản Phẩm</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9" name="Oval 48"/>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8875591" y="5251618"/>
            <a:ext cx="2706807" cy="986676"/>
            <a:chOff x="8875594" y="1579371"/>
            <a:chExt cx="2706807" cy="986676"/>
          </a:xfrm>
        </p:grpSpPr>
        <p:sp>
          <p:nvSpPr>
            <p:cNvPr id="51" name="ShapeNameChangedByPowerUser1"/>
            <p:cNvSpPr>
              <a:spLocks noChangeAspect="1"/>
            </p:cNvSpPr>
            <p:nvPr/>
          </p:nvSpPr>
          <p:spPr>
            <a:xfrm>
              <a:off x="10607612" y="1579371"/>
              <a:ext cx="974789" cy="986675"/>
            </a:xfrm>
            <a:prstGeom prst="flowChartDe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2" name="ShapeNameChangedByPowerUser2"/>
            <p:cNvSpPr/>
            <p:nvPr/>
          </p:nvSpPr>
          <p:spPr>
            <a:xfrm>
              <a:off x="8875594" y="1579372"/>
              <a:ext cx="1732019" cy="986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Hỗ</a:t>
              </a:r>
              <a:r>
                <a:rPr kumimoji="0" lang="en-US" sz="24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Trợ và Liên Hệ</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3" name="Oval 52"/>
            <p:cNvSpPr>
              <a:spLocks noChangeAspect="1"/>
            </p:cNvSpPr>
            <p:nvPr/>
          </p:nvSpPr>
          <p:spPr>
            <a:xfrm>
              <a:off x="10717154"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54" name="ShapeNameChangedByPowerUser1"/>
          <p:cNvSpPr>
            <a:spLocks noChangeAspect="1"/>
          </p:cNvSpPr>
          <p:nvPr/>
        </p:nvSpPr>
        <p:spPr>
          <a:xfrm>
            <a:off x="5115951" y="2911781"/>
            <a:ext cx="1960098" cy="1960098"/>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65" name="Picture 6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290842" y="3349169"/>
            <a:ext cx="1578635" cy="973738"/>
          </a:xfrm>
          <a:prstGeom prst="rect">
            <a:avLst/>
          </a:prstGeom>
        </p:spPr>
      </p:pic>
      <p:sp>
        <p:nvSpPr>
          <p:cNvPr id="101" name="Right Brace 100"/>
          <p:cNvSpPr/>
          <p:nvPr/>
        </p:nvSpPr>
        <p:spPr>
          <a:xfrm>
            <a:off x="3316403" y="2072707"/>
            <a:ext cx="1799543" cy="3672249"/>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2" name="Right Brace 101"/>
          <p:cNvSpPr/>
          <p:nvPr/>
        </p:nvSpPr>
        <p:spPr>
          <a:xfrm>
            <a:off x="3313174" y="3296791"/>
            <a:ext cx="1018721" cy="122408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3" name="Right Brace 102"/>
          <p:cNvSpPr/>
          <p:nvPr/>
        </p:nvSpPr>
        <p:spPr>
          <a:xfrm rot="10800000">
            <a:off x="7072818" y="2072707"/>
            <a:ext cx="1799543" cy="3672249"/>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Right Brace 105"/>
          <p:cNvSpPr/>
          <p:nvPr/>
        </p:nvSpPr>
        <p:spPr>
          <a:xfrm rot="10800000">
            <a:off x="7853640" y="3296790"/>
            <a:ext cx="1018721" cy="122408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nvGrpSpPr>
          <p:cNvPr id="61" name="POWER_USER_ID_ICONS_Target"/>
          <p:cNvGrpSpPr>
            <a:grpSpLocks noChangeAspect="1"/>
          </p:cNvGrpSpPr>
          <p:nvPr>
            <p:custDataLst>
              <p:tags r:id="rId2"/>
            </p:custDataLst>
          </p:nvPr>
        </p:nvGrpSpPr>
        <p:grpSpPr bwMode="auto">
          <a:xfrm>
            <a:off x="739439" y="2926391"/>
            <a:ext cx="704850" cy="706438"/>
            <a:chOff x="20" y="21"/>
            <a:chExt cx="444" cy="445"/>
          </a:xfrm>
          <a:solidFill>
            <a:schemeClr val="accent2"/>
          </a:solidFill>
        </p:grpSpPr>
        <p:sp>
          <p:nvSpPr>
            <p:cNvPr id="62" name="POWER_USER_ID_ICONS_Target"/>
            <p:cNvSpPr>
              <a:spLocks/>
            </p:cNvSpPr>
            <p:nvPr>
              <p:custDataLst>
                <p:tags r:id="rId20"/>
              </p:custDataLst>
            </p:nvPr>
          </p:nvSpPr>
          <p:spPr bwMode="auto">
            <a:xfrm>
              <a:off x="124" y="166"/>
              <a:ext cx="159" cy="196"/>
            </a:xfrm>
            <a:custGeom>
              <a:avLst/>
              <a:gdLst>
                <a:gd name="T0" fmla="*/ 159 w 422"/>
                <a:gd name="T1" fmla="*/ 217 h 522"/>
                <a:gd name="T2" fmla="*/ 212 w 422"/>
                <a:gd name="T3" fmla="*/ 223 h 522"/>
                <a:gd name="T4" fmla="*/ 179 w 422"/>
                <a:gd name="T5" fmla="*/ 5 h 522"/>
                <a:gd name="T6" fmla="*/ 167 w 422"/>
                <a:gd name="T7" fmla="*/ 0 h 522"/>
                <a:gd name="T8" fmla="*/ 0 w 422"/>
                <a:gd name="T9" fmla="*/ 179 h 522"/>
                <a:gd name="T10" fmla="*/ 54 w 422"/>
                <a:gd name="T11" fmla="*/ 194 h 522"/>
                <a:gd name="T12" fmla="*/ 411 w 422"/>
                <a:gd name="T13" fmla="*/ 481 h 522"/>
                <a:gd name="T14" fmla="*/ 411 w 422"/>
                <a:gd name="T15" fmla="*/ 464 h 522"/>
                <a:gd name="T16" fmla="*/ 159 w 422"/>
                <a:gd name="T17" fmla="*/ 217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522">
                  <a:moveTo>
                    <a:pt x="159" y="217"/>
                  </a:moveTo>
                  <a:cubicBezTo>
                    <a:pt x="159" y="217"/>
                    <a:pt x="194" y="230"/>
                    <a:pt x="212" y="223"/>
                  </a:cubicBezTo>
                  <a:cubicBezTo>
                    <a:pt x="192" y="126"/>
                    <a:pt x="179" y="5"/>
                    <a:pt x="179" y="5"/>
                  </a:cubicBezTo>
                  <a:lnTo>
                    <a:pt x="167" y="0"/>
                  </a:lnTo>
                  <a:cubicBezTo>
                    <a:pt x="167" y="0"/>
                    <a:pt x="23" y="67"/>
                    <a:pt x="0" y="179"/>
                  </a:cubicBezTo>
                  <a:cubicBezTo>
                    <a:pt x="21" y="191"/>
                    <a:pt x="54" y="194"/>
                    <a:pt x="54" y="194"/>
                  </a:cubicBezTo>
                  <a:cubicBezTo>
                    <a:pt x="60" y="349"/>
                    <a:pt x="106" y="522"/>
                    <a:pt x="411" y="481"/>
                  </a:cubicBezTo>
                  <a:cubicBezTo>
                    <a:pt x="422" y="481"/>
                    <a:pt x="411" y="464"/>
                    <a:pt x="411" y="464"/>
                  </a:cubicBezTo>
                  <a:cubicBezTo>
                    <a:pt x="207" y="469"/>
                    <a:pt x="154" y="279"/>
                    <a:pt x="159" y="2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3" name="POWER_USER_ID_ICONS_Target"/>
            <p:cNvSpPr>
              <a:spLocks/>
            </p:cNvSpPr>
            <p:nvPr>
              <p:custDataLst>
                <p:tags r:id="rId21"/>
              </p:custDataLst>
            </p:nvPr>
          </p:nvSpPr>
          <p:spPr bwMode="auto">
            <a:xfrm>
              <a:off x="200" y="125"/>
              <a:ext cx="159" cy="196"/>
            </a:xfrm>
            <a:custGeom>
              <a:avLst/>
              <a:gdLst>
                <a:gd name="T0" fmla="*/ 12 w 423"/>
                <a:gd name="T1" fmla="*/ 41 h 522"/>
                <a:gd name="T2" fmla="*/ 12 w 423"/>
                <a:gd name="T3" fmla="*/ 58 h 522"/>
                <a:gd name="T4" fmla="*/ 263 w 423"/>
                <a:gd name="T5" fmla="*/ 305 h 522"/>
                <a:gd name="T6" fmla="*/ 211 w 423"/>
                <a:gd name="T7" fmla="*/ 299 h 522"/>
                <a:gd name="T8" fmla="*/ 243 w 423"/>
                <a:gd name="T9" fmla="*/ 517 h 522"/>
                <a:gd name="T10" fmla="*/ 256 w 423"/>
                <a:gd name="T11" fmla="*/ 522 h 522"/>
                <a:gd name="T12" fmla="*/ 423 w 423"/>
                <a:gd name="T13" fmla="*/ 343 h 522"/>
                <a:gd name="T14" fmla="*/ 369 w 423"/>
                <a:gd name="T15" fmla="*/ 328 h 522"/>
                <a:gd name="T16" fmla="*/ 12 w 423"/>
                <a:gd name="T17" fmla="*/ 4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22">
                  <a:moveTo>
                    <a:pt x="12" y="41"/>
                  </a:moveTo>
                  <a:cubicBezTo>
                    <a:pt x="0" y="41"/>
                    <a:pt x="12" y="58"/>
                    <a:pt x="12" y="58"/>
                  </a:cubicBezTo>
                  <a:cubicBezTo>
                    <a:pt x="215" y="53"/>
                    <a:pt x="269" y="243"/>
                    <a:pt x="263" y="305"/>
                  </a:cubicBezTo>
                  <a:cubicBezTo>
                    <a:pt x="263" y="305"/>
                    <a:pt x="229" y="292"/>
                    <a:pt x="211" y="299"/>
                  </a:cubicBezTo>
                  <a:cubicBezTo>
                    <a:pt x="231" y="396"/>
                    <a:pt x="243" y="517"/>
                    <a:pt x="243" y="517"/>
                  </a:cubicBezTo>
                  <a:lnTo>
                    <a:pt x="256" y="522"/>
                  </a:lnTo>
                  <a:cubicBezTo>
                    <a:pt x="256" y="522"/>
                    <a:pt x="400" y="455"/>
                    <a:pt x="423" y="343"/>
                  </a:cubicBezTo>
                  <a:cubicBezTo>
                    <a:pt x="402" y="331"/>
                    <a:pt x="369" y="328"/>
                    <a:pt x="369" y="328"/>
                  </a:cubicBezTo>
                  <a:cubicBezTo>
                    <a:pt x="363" y="173"/>
                    <a:pt x="317" y="0"/>
                    <a:pt x="12" y="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6" name="POWER_USER_ID_ICONS_Target"/>
            <p:cNvSpPr>
              <a:spLocks noEditPoints="1"/>
            </p:cNvSpPr>
            <p:nvPr>
              <p:custDataLst>
                <p:tags r:id="rId22"/>
              </p:custDataLst>
            </p:nvPr>
          </p:nvSpPr>
          <p:spPr bwMode="auto">
            <a:xfrm>
              <a:off x="20" y="21"/>
              <a:ext cx="444" cy="445"/>
            </a:xfrm>
            <a:custGeom>
              <a:avLst/>
              <a:gdLst>
                <a:gd name="T0" fmla="*/ 1157 w 1182"/>
                <a:gd name="T1" fmla="*/ 566 h 1181"/>
                <a:gd name="T2" fmla="*/ 1088 w 1182"/>
                <a:gd name="T3" fmla="*/ 566 h 1181"/>
                <a:gd name="T4" fmla="*/ 616 w 1182"/>
                <a:gd name="T5" fmla="*/ 94 h 1181"/>
                <a:gd name="T6" fmla="*/ 616 w 1182"/>
                <a:gd name="T7" fmla="*/ 25 h 1181"/>
                <a:gd name="T8" fmla="*/ 591 w 1182"/>
                <a:gd name="T9" fmla="*/ 0 h 1181"/>
                <a:gd name="T10" fmla="*/ 566 w 1182"/>
                <a:gd name="T11" fmla="*/ 25 h 1181"/>
                <a:gd name="T12" fmla="*/ 566 w 1182"/>
                <a:gd name="T13" fmla="*/ 94 h 1181"/>
                <a:gd name="T14" fmla="*/ 94 w 1182"/>
                <a:gd name="T15" fmla="*/ 566 h 1181"/>
                <a:gd name="T16" fmla="*/ 25 w 1182"/>
                <a:gd name="T17" fmla="*/ 566 h 1181"/>
                <a:gd name="T18" fmla="*/ 0 w 1182"/>
                <a:gd name="T19" fmla="*/ 591 h 1181"/>
                <a:gd name="T20" fmla="*/ 25 w 1182"/>
                <a:gd name="T21" fmla="*/ 616 h 1181"/>
                <a:gd name="T22" fmla="*/ 94 w 1182"/>
                <a:gd name="T23" fmla="*/ 616 h 1181"/>
                <a:gd name="T24" fmla="*/ 566 w 1182"/>
                <a:gd name="T25" fmla="*/ 1088 h 1181"/>
                <a:gd name="T26" fmla="*/ 566 w 1182"/>
                <a:gd name="T27" fmla="*/ 1156 h 1181"/>
                <a:gd name="T28" fmla="*/ 591 w 1182"/>
                <a:gd name="T29" fmla="*/ 1181 h 1181"/>
                <a:gd name="T30" fmla="*/ 616 w 1182"/>
                <a:gd name="T31" fmla="*/ 1156 h 1181"/>
                <a:gd name="T32" fmla="*/ 616 w 1182"/>
                <a:gd name="T33" fmla="*/ 1088 h 1181"/>
                <a:gd name="T34" fmla="*/ 1088 w 1182"/>
                <a:gd name="T35" fmla="*/ 616 h 1181"/>
                <a:gd name="T36" fmla="*/ 1157 w 1182"/>
                <a:gd name="T37" fmla="*/ 616 h 1181"/>
                <a:gd name="T38" fmla="*/ 1182 w 1182"/>
                <a:gd name="T39" fmla="*/ 591 h 1181"/>
                <a:gd name="T40" fmla="*/ 1157 w 1182"/>
                <a:gd name="T41" fmla="*/ 566 h 1181"/>
                <a:gd name="T42" fmla="*/ 616 w 1182"/>
                <a:gd name="T43" fmla="*/ 1037 h 1181"/>
                <a:gd name="T44" fmla="*/ 616 w 1182"/>
                <a:gd name="T45" fmla="*/ 1015 h 1181"/>
                <a:gd name="T46" fmla="*/ 591 w 1182"/>
                <a:gd name="T47" fmla="*/ 990 h 1181"/>
                <a:gd name="T48" fmla="*/ 566 w 1182"/>
                <a:gd name="T49" fmla="*/ 1015 h 1181"/>
                <a:gd name="T50" fmla="*/ 566 w 1182"/>
                <a:gd name="T51" fmla="*/ 1037 h 1181"/>
                <a:gd name="T52" fmla="*/ 144 w 1182"/>
                <a:gd name="T53" fmla="*/ 616 h 1181"/>
                <a:gd name="T54" fmla="*/ 166 w 1182"/>
                <a:gd name="T55" fmla="*/ 616 h 1181"/>
                <a:gd name="T56" fmla="*/ 191 w 1182"/>
                <a:gd name="T57" fmla="*/ 591 h 1181"/>
                <a:gd name="T58" fmla="*/ 166 w 1182"/>
                <a:gd name="T59" fmla="*/ 566 h 1181"/>
                <a:gd name="T60" fmla="*/ 144 w 1182"/>
                <a:gd name="T61" fmla="*/ 566 h 1181"/>
                <a:gd name="T62" fmla="*/ 566 w 1182"/>
                <a:gd name="T63" fmla="*/ 144 h 1181"/>
                <a:gd name="T64" fmla="*/ 566 w 1182"/>
                <a:gd name="T65" fmla="*/ 166 h 1181"/>
                <a:gd name="T66" fmla="*/ 591 w 1182"/>
                <a:gd name="T67" fmla="*/ 191 h 1181"/>
                <a:gd name="T68" fmla="*/ 616 w 1182"/>
                <a:gd name="T69" fmla="*/ 166 h 1181"/>
                <a:gd name="T70" fmla="*/ 616 w 1182"/>
                <a:gd name="T71" fmla="*/ 144 h 1181"/>
                <a:gd name="T72" fmla="*/ 1038 w 1182"/>
                <a:gd name="T73" fmla="*/ 566 h 1181"/>
                <a:gd name="T74" fmla="*/ 1016 w 1182"/>
                <a:gd name="T75" fmla="*/ 566 h 1181"/>
                <a:gd name="T76" fmla="*/ 991 w 1182"/>
                <a:gd name="T77" fmla="*/ 591 h 1181"/>
                <a:gd name="T78" fmla="*/ 1016 w 1182"/>
                <a:gd name="T79" fmla="*/ 616 h 1181"/>
                <a:gd name="T80" fmla="*/ 1038 w 1182"/>
                <a:gd name="T81" fmla="*/ 616 h 1181"/>
                <a:gd name="T82" fmla="*/ 616 w 1182"/>
                <a:gd name="T83" fmla="*/ 1037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2" h="1181">
                  <a:moveTo>
                    <a:pt x="1157" y="566"/>
                  </a:moveTo>
                  <a:lnTo>
                    <a:pt x="1088" y="566"/>
                  </a:lnTo>
                  <a:cubicBezTo>
                    <a:pt x="1075" y="311"/>
                    <a:pt x="870" y="106"/>
                    <a:pt x="616" y="94"/>
                  </a:cubicBezTo>
                  <a:lnTo>
                    <a:pt x="616" y="25"/>
                  </a:lnTo>
                  <a:cubicBezTo>
                    <a:pt x="616" y="11"/>
                    <a:pt x="605" y="0"/>
                    <a:pt x="591" y="0"/>
                  </a:cubicBezTo>
                  <a:cubicBezTo>
                    <a:pt x="577" y="0"/>
                    <a:pt x="566" y="11"/>
                    <a:pt x="566" y="25"/>
                  </a:cubicBezTo>
                  <a:lnTo>
                    <a:pt x="566" y="94"/>
                  </a:lnTo>
                  <a:cubicBezTo>
                    <a:pt x="311" y="106"/>
                    <a:pt x="107" y="311"/>
                    <a:pt x="94" y="566"/>
                  </a:cubicBezTo>
                  <a:lnTo>
                    <a:pt x="25" y="566"/>
                  </a:lnTo>
                  <a:cubicBezTo>
                    <a:pt x="11" y="566"/>
                    <a:pt x="0" y="577"/>
                    <a:pt x="0" y="591"/>
                  </a:cubicBezTo>
                  <a:cubicBezTo>
                    <a:pt x="0" y="604"/>
                    <a:pt x="11" y="616"/>
                    <a:pt x="25" y="616"/>
                  </a:cubicBezTo>
                  <a:lnTo>
                    <a:pt x="94" y="616"/>
                  </a:lnTo>
                  <a:cubicBezTo>
                    <a:pt x="107" y="870"/>
                    <a:pt x="311" y="1075"/>
                    <a:pt x="566" y="1088"/>
                  </a:cubicBezTo>
                  <a:lnTo>
                    <a:pt x="566" y="1156"/>
                  </a:lnTo>
                  <a:cubicBezTo>
                    <a:pt x="566" y="1170"/>
                    <a:pt x="577" y="1181"/>
                    <a:pt x="591" y="1181"/>
                  </a:cubicBezTo>
                  <a:cubicBezTo>
                    <a:pt x="605" y="1181"/>
                    <a:pt x="616" y="1170"/>
                    <a:pt x="616" y="1156"/>
                  </a:cubicBezTo>
                  <a:lnTo>
                    <a:pt x="616" y="1088"/>
                  </a:lnTo>
                  <a:cubicBezTo>
                    <a:pt x="870" y="1075"/>
                    <a:pt x="1075" y="870"/>
                    <a:pt x="1088" y="616"/>
                  </a:cubicBezTo>
                  <a:lnTo>
                    <a:pt x="1157" y="616"/>
                  </a:lnTo>
                  <a:cubicBezTo>
                    <a:pt x="1170" y="616"/>
                    <a:pt x="1182" y="604"/>
                    <a:pt x="1182" y="591"/>
                  </a:cubicBezTo>
                  <a:cubicBezTo>
                    <a:pt x="1182" y="577"/>
                    <a:pt x="1170" y="566"/>
                    <a:pt x="1157" y="566"/>
                  </a:cubicBezTo>
                  <a:close/>
                  <a:moveTo>
                    <a:pt x="616" y="1037"/>
                  </a:moveTo>
                  <a:lnTo>
                    <a:pt x="616" y="1015"/>
                  </a:lnTo>
                  <a:cubicBezTo>
                    <a:pt x="616" y="1002"/>
                    <a:pt x="605" y="990"/>
                    <a:pt x="591" y="990"/>
                  </a:cubicBezTo>
                  <a:cubicBezTo>
                    <a:pt x="577" y="990"/>
                    <a:pt x="566" y="1002"/>
                    <a:pt x="566" y="1015"/>
                  </a:cubicBezTo>
                  <a:lnTo>
                    <a:pt x="566" y="1037"/>
                  </a:lnTo>
                  <a:cubicBezTo>
                    <a:pt x="339" y="1025"/>
                    <a:pt x="157" y="843"/>
                    <a:pt x="144" y="616"/>
                  </a:cubicBezTo>
                  <a:lnTo>
                    <a:pt x="166" y="616"/>
                  </a:lnTo>
                  <a:cubicBezTo>
                    <a:pt x="180" y="616"/>
                    <a:pt x="191" y="604"/>
                    <a:pt x="191" y="591"/>
                  </a:cubicBezTo>
                  <a:cubicBezTo>
                    <a:pt x="191" y="577"/>
                    <a:pt x="180" y="566"/>
                    <a:pt x="166" y="566"/>
                  </a:cubicBezTo>
                  <a:lnTo>
                    <a:pt x="144" y="566"/>
                  </a:lnTo>
                  <a:cubicBezTo>
                    <a:pt x="157" y="339"/>
                    <a:pt x="339" y="156"/>
                    <a:pt x="566" y="144"/>
                  </a:cubicBezTo>
                  <a:lnTo>
                    <a:pt x="566" y="166"/>
                  </a:lnTo>
                  <a:cubicBezTo>
                    <a:pt x="566" y="180"/>
                    <a:pt x="577" y="191"/>
                    <a:pt x="591" y="191"/>
                  </a:cubicBezTo>
                  <a:cubicBezTo>
                    <a:pt x="605" y="191"/>
                    <a:pt x="616" y="180"/>
                    <a:pt x="616" y="166"/>
                  </a:cubicBezTo>
                  <a:lnTo>
                    <a:pt x="616" y="144"/>
                  </a:lnTo>
                  <a:cubicBezTo>
                    <a:pt x="843" y="156"/>
                    <a:pt x="1025" y="339"/>
                    <a:pt x="1038" y="566"/>
                  </a:cubicBezTo>
                  <a:lnTo>
                    <a:pt x="1016" y="566"/>
                  </a:lnTo>
                  <a:cubicBezTo>
                    <a:pt x="1002" y="566"/>
                    <a:pt x="991" y="577"/>
                    <a:pt x="991" y="591"/>
                  </a:cubicBezTo>
                  <a:cubicBezTo>
                    <a:pt x="991" y="604"/>
                    <a:pt x="1002" y="616"/>
                    <a:pt x="1016" y="616"/>
                  </a:cubicBezTo>
                  <a:lnTo>
                    <a:pt x="1038" y="616"/>
                  </a:lnTo>
                  <a:cubicBezTo>
                    <a:pt x="1025" y="843"/>
                    <a:pt x="843" y="1025"/>
                    <a:pt x="616" y="103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67" name="POWER_USER_ID_ICONS_Man"/>
          <p:cNvGrpSpPr>
            <a:grpSpLocks noChangeAspect="1"/>
          </p:cNvGrpSpPr>
          <p:nvPr>
            <p:custDataLst>
              <p:tags r:id="rId3"/>
            </p:custDataLst>
          </p:nvPr>
        </p:nvGrpSpPr>
        <p:grpSpPr bwMode="auto">
          <a:xfrm>
            <a:off x="10849409" y="4186382"/>
            <a:ext cx="515938" cy="673100"/>
            <a:chOff x="78" y="29"/>
            <a:chExt cx="325" cy="424"/>
          </a:xfrm>
          <a:solidFill>
            <a:schemeClr val="accent3"/>
          </a:solidFill>
        </p:grpSpPr>
        <p:sp>
          <p:nvSpPr>
            <p:cNvPr id="68" name="POWER_USER_ID_ICONS_Man"/>
            <p:cNvSpPr>
              <a:spLocks noChangeArrowheads="1"/>
            </p:cNvSpPr>
            <p:nvPr>
              <p:custDataLst>
                <p:tags r:id="rId18"/>
              </p:custDataLst>
            </p:nvPr>
          </p:nvSpPr>
          <p:spPr bwMode="auto">
            <a:xfrm>
              <a:off x="206" y="29"/>
              <a:ext cx="69" cy="7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9" name="POWER_USER_ID_ICONS_Man"/>
            <p:cNvSpPr>
              <a:spLocks/>
            </p:cNvSpPr>
            <p:nvPr>
              <p:custDataLst>
                <p:tags r:id="rId19"/>
              </p:custDataLst>
            </p:nvPr>
          </p:nvSpPr>
          <p:spPr bwMode="auto">
            <a:xfrm>
              <a:off x="78" y="115"/>
              <a:ext cx="325" cy="338"/>
            </a:xfrm>
            <a:custGeom>
              <a:avLst/>
              <a:gdLst>
                <a:gd name="T0" fmla="*/ 831 w 866"/>
                <a:gd name="T1" fmla="*/ 126 h 899"/>
                <a:gd name="T2" fmla="*/ 533 w 866"/>
                <a:gd name="T3" fmla="*/ 19 h 899"/>
                <a:gd name="T4" fmla="*/ 434 w 866"/>
                <a:gd name="T5" fmla="*/ 0 h 899"/>
                <a:gd name="T6" fmla="*/ 334 w 866"/>
                <a:gd name="T7" fmla="*/ 19 h 899"/>
                <a:gd name="T8" fmla="*/ 35 w 866"/>
                <a:gd name="T9" fmla="*/ 126 h 899"/>
                <a:gd name="T10" fmla="*/ 7 w 866"/>
                <a:gd name="T11" fmla="*/ 179 h 899"/>
                <a:gd name="T12" fmla="*/ 61 w 866"/>
                <a:gd name="T13" fmla="*/ 207 h 899"/>
                <a:gd name="T14" fmla="*/ 297 w 866"/>
                <a:gd name="T15" fmla="*/ 120 h 899"/>
                <a:gd name="T16" fmla="*/ 297 w 866"/>
                <a:gd name="T17" fmla="*/ 846 h 899"/>
                <a:gd name="T18" fmla="*/ 351 w 866"/>
                <a:gd name="T19" fmla="*/ 899 h 899"/>
                <a:gd name="T20" fmla="*/ 404 w 866"/>
                <a:gd name="T21" fmla="*/ 846 h 899"/>
                <a:gd name="T22" fmla="*/ 404 w 866"/>
                <a:gd name="T23" fmla="*/ 455 h 899"/>
                <a:gd name="T24" fmla="*/ 404 w 866"/>
                <a:gd name="T25" fmla="*/ 453 h 899"/>
                <a:gd name="T26" fmla="*/ 433 w 866"/>
                <a:gd name="T27" fmla="*/ 424 h 899"/>
                <a:gd name="T28" fmla="*/ 463 w 866"/>
                <a:gd name="T29" fmla="*/ 453 h 899"/>
                <a:gd name="T30" fmla="*/ 463 w 866"/>
                <a:gd name="T31" fmla="*/ 455 h 899"/>
                <a:gd name="T32" fmla="*/ 463 w 866"/>
                <a:gd name="T33" fmla="*/ 846 h 899"/>
                <a:gd name="T34" fmla="*/ 516 w 866"/>
                <a:gd name="T35" fmla="*/ 899 h 899"/>
                <a:gd name="T36" fmla="*/ 570 w 866"/>
                <a:gd name="T37" fmla="*/ 846 h 899"/>
                <a:gd name="T38" fmla="*/ 570 w 866"/>
                <a:gd name="T39" fmla="*/ 120 h 899"/>
                <a:gd name="T40" fmla="*/ 806 w 866"/>
                <a:gd name="T41" fmla="*/ 207 h 899"/>
                <a:gd name="T42" fmla="*/ 819 w 866"/>
                <a:gd name="T43" fmla="*/ 209 h 899"/>
                <a:gd name="T44" fmla="*/ 859 w 866"/>
                <a:gd name="T45" fmla="*/ 179 h 899"/>
                <a:gd name="T46" fmla="*/ 831 w 866"/>
                <a:gd name="T47" fmla="*/ 126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6" h="899">
                  <a:moveTo>
                    <a:pt x="831" y="126"/>
                  </a:moveTo>
                  <a:lnTo>
                    <a:pt x="533" y="19"/>
                  </a:lnTo>
                  <a:cubicBezTo>
                    <a:pt x="533" y="19"/>
                    <a:pt x="473" y="0"/>
                    <a:pt x="434" y="0"/>
                  </a:cubicBezTo>
                  <a:cubicBezTo>
                    <a:pt x="383" y="0"/>
                    <a:pt x="334" y="19"/>
                    <a:pt x="334" y="19"/>
                  </a:cubicBezTo>
                  <a:lnTo>
                    <a:pt x="35" y="126"/>
                  </a:lnTo>
                  <a:cubicBezTo>
                    <a:pt x="13" y="133"/>
                    <a:pt x="0" y="157"/>
                    <a:pt x="7" y="179"/>
                  </a:cubicBezTo>
                  <a:cubicBezTo>
                    <a:pt x="14" y="202"/>
                    <a:pt x="38" y="214"/>
                    <a:pt x="61" y="207"/>
                  </a:cubicBezTo>
                  <a:lnTo>
                    <a:pt x="297" y="120"/>
                  </a:lnTo>
                  <a:lnTo>
                    <a:pt x="297" y="846"/>
                  </a:lnTo>
                  <a:cubicBezTo>
                    <a:pt x="297" y="875"/>
                    <a:pt x="321" y="899"/>
                    <a:pt x="351" y="899"/>
                  </a:cubicBezTo>
                  <a:cubicBezTo>
                    <a:pt x="380" y="899"/>
                    <a:pt x="404" y="875"/>
                    <a:pt x="404" y="846"/>
                  </a:cubicBezTo>
                  <a:lnTo>
                    <a:pt x="404" y="455"/>
                  </a:lnTo>
                  <a:cubicBezTo>
                    <a:pt x="404" y="455"/>
                    <a:pt x="404" y="454"/>
                    <a:pt x="404" y="453"/>
                  </a:cubicBezTo>
                  <a:cubicBezTo>
                    <a:pt x="404" y="437"/>
                    <a:pt x="417" y="424"/>
                    <a:pt x="433" y="424"/>
                  </a:cubicBezTo>
                  <a:cubicBezTo>
                    <a:pt x="450" y="424"/>
                    <a:pt x="463" y="437"/>
                    <a:pt x="463" y="453"/>
                  </a:cubicBezTo>
                  <a:cubicBezTo>
                    <a:pt x="463" y="454"/>
                    <a:pt x="463" y="455"/>
                    <a:pt x="463" y="455"/>
                  </a:cubicBezTo>
                  <a:lnTo>
                    <a:pt x="463" y="846"/>
                  </a:lnTo>
                  <a:cubicBezTo>
                    <a:pt x="463" y="875"/>
                    <a:pt x="487" y="899"/>
                    <a:pt x="516" y="899"/>
                  </a:cubicBezTo>
                  <a:cubicBezTo>
                    <a:pt x="546" y="899"/>
                    <a:pt x="570" y="875"/>
                    <a:pt x="570" y="846"/>
                  </a:cubicBezTo>
                  <a:lnTo>
                    <a:pt x="570" y="120"/>
                  </a:lnTo>
                  <a:lnTo>
                    <a:pt x="806" y="207"/>
                  </a:lnTo>
                  <a:cubicBezTo>
                    <a:pt x="810" y="208"/>
                    <a:pt x="814" y="209"/>
                    <a:pt x="819" y="209"/>
                  </a:cubicBezTo>
                  <a:cubicBezTo>
                    <a:pt x="837" y="209"/>
                    <a:pt x="854" y="197"/>
                    <a:pt x="859" y="179"/>
                  </a:cubicBezTo>
                  <a:cubicBezTo>
                    <a:pt x="866" y="157"/>
                    <a:pt x="854" y="133"/>
                    <a:pt x="831"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70" name="POWER_USER_ID_ICONS_Microscope"/>
          <p:cNvGrpSpPr>
            <a:grpSpLocks noChangeAspect="1"/>
          </p:cNvGrpSpPr>
          <p:nvPr>
            <p:custDataLst>
              <p:tags r:id="rId4"/>
            </p:custDataLst>
          </p:nvPr>
        </p:nvGrpSpPr>
        <p:grpSpPr bwMode="auto">
          <a:xfrm>
            <a:off x="806839" y="1694467"/>
            <a:ext cx="568579" cy="679990"/>
            <a:chOff x="95" y="66"/>
            <a:chExt cx="296" cy="354"/>
          </a:xfrm>
          <a:solidFill>
            <a:schemeClr val="accent1"/>
          </a:solidFill>
        </p:grpSpPr>
        <p:sp>
          <p:nvSpPr>
            <p:cNvPr id="71" name="POWER_USER_ID_ICONS_Microscope"/>
            <p:cNvSpPr>
              <a:spLocks/>
            </p:cNvSpPr>
            <p:nvPr>
              <p:custDataLst>
                <p:tags r:id="rId10"/>
              </p:custDataLst>
            </p:nvPr>
          </p:nvSpPr>
          <p:spPr bwMode="auto">
            <a:xfrm>
              <a:off x="260" y="208"/>
              <a:ext cx="40" cy="28"/>
            </a:xfrm>
            <a:custGeom>
              <a:avLst/>
              <a:gdLst>
                <a:gd name="T0" fmla="*/ 0 w 107"/>
                <a:gd name="T1" fmla="*/ 52 h 74"/>
                <a:gd name="T2" fmla="*/ 95 w 107"/>
                <a:gd name="T3" fmla="*/ 0 h 74"/>
                <a:gd name="T4" fmla="*/ 107 w 107"/>
                <a:gd name="T5" fmla="*/ 23 h 74"/>
                <a:gd name="T6" fmla="*/ 12 w 107"/>
                <a:gd name="T7" fmla="*/ 74 h 74"/>
                <a:gd name="T8" fmla="*/ 0 w 107"/>
                <a:gd name="T9" fmla="*/ 52 h 74"/>
              </a:gdLst>
              <a:ahLst/>
              <a:cxnLst>
                <a:cxn ang="0">
                  <a:pos x="T0" y="T1"/>
                </a:cxn>
                <a:cxn ang="0">
                  <a:pos x="T2" y="T3"/>
                </a:cxn>
                <a:cxn ang="0">
                  <a:pos x="T4" y="T5"/>
                </a:cxn>
                <a:cxn ang="0">
                  <a:pos x="T6" y="T7"/>
                </a:cxn>
                <a:cxn ang="0">
                  <a:pos x="T8" y="T9"/>
                </a:cxn>
              </a:cxnLst>
              <a:rect l="0" t="0" r="r" b="b"/>
              <a:pathLst>
                <a:path w="107" h="74">
                  <a:moveTo>
                    <a:pt x="0" y="52"/>
                  </a:moveTo>
                  <a:lnTo>
                    <a:pt x="95" y="0"/>
                  </a:lnTo>
                  <a:lnTo>
                    <a:pt x="107" y="23"/>
                  </a:lnTo>
                  <a:lnTo>
                    <a:pt x="12" y="74"/>
                  </a:lnTo>
                  <a:lnTo>
                    <a:pt x="0" y="5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2" name="POWER_USER_ID_ICONS_Microscope"/>
            <p:cNvSpPr>
              <a:spLocks/>
            </p:cNvSpPr>
            <p:nvPr>
              <p:custDataLst>
                <p:tags r:id="rId11"/>
              </p:custDataLst>
            </p:nvPr>
          </p:nvSpPr>
          <p:spPr bwMode="auto">
            <a:xfrm>
              <a:off x="183" y="66"/>
              <a:ext cx="41" cy="28"/>
            </a:xfrm>
            <a:custGeom>
              <a:avLst/>
              <a:gdLst>
                <a:gd name="T0" fmla="*/ 96 w 108"/>
                <a:gd name="T1" fmla="*/ 0 h 73"/>
                <a:gd name="T2" fmla="*/ 108 w 108"/>
                <a:gd name="T3" fmla="*/ 22 h 73"/>
                <a:gd name="T4" fmla="*/ 12 w 108"/>
                <a:gd name="T5" fmla="*/ 73 h 73"/>
                <a:gd name="T6" fmla="*/ 0 w 108"/>
                <a:gd name="T7" fmla="*/ 51 h 73"/>
                <a:gd name="T8" fmla="*/ 96 w 108"/>
                <a:gd name="T9" fmla="*/ 0 h 73"/>
              </a:gdLst>
              <a:ahLst/>
              <a:cxnLst>
                <a:cxn ang="0">
                  <a:pos x="T0" y="T1"/>
                </a:cxn>
                <a:cxn ang="0">
                  <a:pos x="T2" y="T3"/>
                </a:cxn>
                <a:cxn ang="0">
                  <a:pos x="T4" y="T5"/>
                </a:cxn>
                <a:cxn ang="0">
                  <a:pos x="T6" y="T7"/>
                </a:cxn>
                <a:cxn ang="0">
                  <a:pos x="T8" y="T9"/>
                </a:cxn>
              </a:cxnLst>
              <a:rect l="0" t="0" r="r" b="b"/>
              <a:pathLst>
                <a:path w="108" h="73">
                  <a:moveTo>
                    <a:pt x="96" y="0"/>
                  </a:moveTo>
                  <a:lnTo>
                    <a:pt x="108" y="22"/>
                  </a:lnTo>
                  <a:lnTo>
                    <a:pt x="12" y="73"/>
                  </a:lnTo>
                  <a:lnTo>
                    <a:pt x="0" y="51"/>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3" name="POWER_USER_ID_ICONS_Microscope"/>
            <p:cNvSpPr>
              <a:spLocks/>
            </p:cNvSpPr>
            <p:nvPr>
              <p:custDataLst>
                <p:tags r:id="rId12"/>
              </p:custDataLst>
            </p:nvPr>
          </p:nvSpPr>
          <p:spPr bwMode="auto">
            <a:xfrm>
              <a:off x="260" y="208"/>
              <a:ext cx="40" cy="28"/>
            </a:xfrm>
            <a:custGeom>
              <a:avLst/>
              <a:gdLst>
                <a:gd name="T0" fmla="*/ 0 w 107"/>
                <a:gd name="T1" fmla="*/ 52 h 74"/>
                <a:gd name="T2" fmla="*/ 95 w 107"/>
                <a:gd name="T3" fmla="*/ 0 h 74"/>
                <a:gd name="T4" fmla="*/ 107 w 107"/>
                <a:gd name="T5" fmla="*/ 23 h 74"/>
                <a:gd name="T6" fmla="*/ 12 w 107"/>
                <a:gd name="T7" fmla="*/ 74 h 74"/>
                <a:gd name="T8" fmla="*/ 0 w 107"/>
                <a:gd name="T9" fmla="*/ 52 h 74"/>
              </a:gdLst>
              <a:ahLst/>
              <a:cxnLst>
                <a:cxn ang="0">
                  <a:pos x="T0" y="T1"/>
                </a:cxn>
                <a:cxn ang="0">
                  <a:pos x="T2" y="T3"/>
                </a:cxn>
                <a:cxn ang="0">
                  <a:pos x="T4" y="T5"/>
                </a:cxn>
                <a:cxn ang="0">
                  <a:pos x="T6" y="T7"/>
                </a:cxn>
                <a:cxn ang="0">
                  <a:pos x="T8" y="T9"/>
                </a:cxn>
              </a:cxnLst>
              <a:rect l="0" t="0" r="r" b="b"/>
              <a:pathLst>
                <a:path w="107" h="74">
                  <a:moveTo>
                    <a:pt x="0" y="52"/>
                  </a:moveTo>
                  <a:lnTo>
                    <a:pt x="95" y="0"/>
                  </a:lnTo>
                  <a:lnTo>
                    <a:pt x="107" y="23"/>
                  </a:lnTo>
                  <a:lnTo>
                    <a:pt x="12" y="74"/>
                  </a:lnTo>
                  <a:lnTo>
                    <a:pt x="0" y="5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4" name="POWER_USER_ID_ICONS_Microscope"/>
            <p:cNvSpPr>
              <a:spLocks noChangeArrowheads="1"/>
            </p:cNvSpPr>
            <p:nvPr>
              <p:custDataLst>
                <p:tags r:id="rId13"/>
              </p:custDataLst>
            </p:nvPr>
          </p:nvSpPr>
          <p:spPr bwMode="auto">
            <a:xfrm>
              <a:off x="205" y="270"/>
              <a:ext cx="186" cy="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5" name="POWER_USER_ID_ICONS_Microscope"/>
            <p:cNvSpPr>
              <a:spLocks/>
            </p:cNvSpPr>
            <p:nvPr>
              <p:custDataLst>
                <p:tags r:id="rId14"/>
              </p:custDataLst>
            </p:nvPr>
          </p:nvSpPr>
          <p:spPr bwMode="auto">
            <a:xfrm>
              <a:off x="204" y="403"/>
              <a:ext cx="139" cy="17"/>
            </a:xfrm>
            <a:custGeom>
              <a:avLst/>
              <a:gdLst>
                <a:gd name="T0" fmla="*/ 146 w 371"/>
                <a:gd name="T1" fmla="*/ 0 h 46"/>
                <a:gd name="T2" fmla="*/ 0 w 371"/>
                <a:gd name="T3" fmla="*/ 46 h 46"/>
                <a:gd name="T4" fmla="*/ 371 w 371"/>
                <a:gd name="T5" fmla="*/ 46 h 46"/>
                <a:gd name="T6" fmla="*/ 226 w 371"/>
                <a:gd name="T7" fmla="*/ 0 h 46"/>
                <a:gd name="T8" fmla="*/ 186 w 371"/>
                <a:gd name="T9" fmla="*/ 9 h 46"/>
                <a:gd name="T10" fmla="*/ 146 w 371"/>
                <a:gd name="T11" fmla="*/ 0 h 46"/>
              </a:gdLst>
              <a:ahLst/>
              <a:cxnLst>
                <a:cxn ang="0">
                  <a:pos x="T0" y="T1"/>
                </a:cxn>
                <a:cxn ang="0">
                  <a:pos x="T2" y="T3"/>
                </a:cxn>
                <a:cxn ang="0">
                  <a:pos x="T4" y="T5"/>
                </a:cxn>
                <a:cxn ang="0">
                  <a:pos x="T6" y="T7"/>
                </a:cxn>
                <a:cxn ang="0">
                  <a:pos x="T8" y="T9"/>
                </a:cxn>
                <a:cxn ang="0">
                  <a:pos x="T10" y="T11"/>
                </a:cxn>
              </a:cxnLst>
              <a:rect l="0" t="0" r="r" b="b"/>
              <a:pathLst>
                <a:path w="371" h="46">
                  <a:moveTo>
                    <a:pt x="146" y="0"/>
                  </a:moveTo>
                  <a:lnTo>
                    <a:pt x="0" y="46"/>
                  </a:lnTo>
                  <a:lnTo>
                    <a:pt x="371" y="46"/>
                  </a:lnTo>
                  <a:lnTo>
                    <a:pt x="226" y="0"/>
                  </a:lnTo>
                  <a:cubicBezTo>
                    <a:pt x="214" y="6"/>
                    <a:pt x="200" y="9"/>
                    <a:pt x="186" y="9"/>
                  </a:cubicBezTo>
                  <a:cubicBezTo>
                    <a:pt x="171" y="9"/>
                    <a:pt x="158" y="6"/>
                    <a:pt x="1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6" name="POWER_USER_ID_ICONS_Microscope"/>
            <p:cNvSpPr>
              <a:spLocks/>
            </p:cNvSpPr>
            <p:nvPr>
              <p:custDataLst>
                <p:tags r:id="rId15"/>
              </p:custDataLst>
            </p:nvPr>
          </p:nvSpPr>
          <p:spPr bwMode="auto">
            <a:xfrm>
              <a:off x="264" y="340"/>
              <a:ext cx="14" cy="26"/>
            </a:xfrm>
            <a:custGeom>
              <a:avLst/>
              <a:gdLst>
                <a:gd name="T0" fmla="*/ 0 w 38"/>
                <a:gd name="T1" fmla="*/ 0 h 67"/>
                <a:gd name="T2" fmla="*/ 38 w 38"/>
                <a:gd name="T3" fmla="*/ 67 h 67"/>
                <a:gd name="T4" fmla="*/ 9 w 38"/>
                <a:gd name="T5" fmla="*/ 16 h 67"/>
                <a:gd name="T6" fmla="*/ 0 w 38"/>
                <a:gd name="T7" fmla="*/ 0 h 67"/>
              </a:gdLst>
              <a:ahLst/>
              <a:cxnLst>
                <a:cxn ang="0">
                  <a:pos x="T0" y="T1"/>
                </a:cxn>
                <a:cxn ang="0">
                  <a:pos x="T2" y="T3"/>
                </a:cxn>
                <a:cxn ang="0">
                  <a:pos x="T4" y="T5"/>
                </a:cxn>
                <a:cxn ang="0">
                  <a:pos x="T6" y="T7"/>
                </a:cxn>
              </a:cxnLst>
              <a:rect l="0" t="0" r="r" b="b"/>
              <a:pathLst>
                <a:path w="38" h="67">
                  <a:moveTo>
                    <a:pt x="0" y="0"/>
                  </a:moveTo>
                  <a:lnTo>
                    <a:pt x="38" y="67"/>
                  </a:lnTo>
                  <a:lnTo>
                    <a:pt x="9"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7" name="POWER_USER_ID_ICONS_Microscope"/>
            <p:cNvSpPr>
              <a:spLocks/>
            </p:cNvSpPr>
            <p:nvPr>
              <p:custDataLst>
                <p:tags r:id="rId16"/>
              </p:custDataLst>
            </p:nvPr>
          </p:nvSpPr>
          <p:spPr bwMode="auto">
            <a:xfrm>
              <a:off x="95" y="76"/>
              <a:ext cx="271" cy="295"/>
            </a:xfrm>
            <a:custGeom>
              <a:avLst/>
              <a:gdLst>
                <a:gd name="T0" fmla="*/ 582 w 723"/>
                <a:gd name="T1" fmla="*/ 566 h 784"/>
                <a:gd name="T2" fmla="*/ 547 w 723"/>
                <a:gd name="T3" fmla="*/ 566 h 784"/>
                <a:gd name="T4" fmla="*/ 517 w 723"/>
                <a:gd name="T5" fmla="*/ 566 h 784"/>
                <a:gd name="T6" fmla="*/ 415 w 723"/>
                <a:gd name="T7" fmla="*/ 642 h 784"/>
                <a:gd name="T8" fmla="*/ 315 w 723"/>
                <a:gd name="T9" fmla="*/ 662 h 784"/>
                <a:gd name="T10" fmla="*/ 54 w 723"/>
                <a:gd name="T11" fmla="*/ 401 h 784"/>
                <a:gd name="T12" fmla="*/ 285 w 723"/>
                <a:gd name="T13" fmla="*/ 141 h 784"/>
                <a:gd name="T14" fmla="*/ 424 w 723"/>
                <a:gd name="T15" fmla="*/ 401 h 784"/>
                <a:gd name="T16" fmla="*/ 541 w 723"/>
                <a:gd name="T17" fmla="*/ 338 h 784"/>
                <a:gd name="T18" fmla="*/ 457 w 723"/>
                <a:gd name="T19" fmla="*/ 182 h 784"/>
                <a:gd name="T20" fmla="*/ 414 w 723"/>
                <a:gd name="T21" fmla="*/ 102 h 784"/>
                <a:gd name="T22" fmla="*/ 359 w 723"/>
                <a:gd name="T23" fmla="*/ 0 h 784"/>
                <a:gd name="T24" fmla="*/ 243 w 723"/>
                <a:gd name="T25" fmla="*/ 62 h 784"/>
                <a:gd name="T26" fmla="*/ 258 w 723"/>
                <a:gd name="T27" fmla="*/ 91 h 784"/>
                <a:gd name="T28" fmla="*/ 0 w 723"/>
                <a:gd name="T29" fmla="*/ 401 h 784"/>
                <a:gd name="T30" fmla="*/ 311 w 723"/>
                <a:gd name="T31" fmla="*/ 778 h 784"/>
                <a:gd name="T32" fmla="*/ 377 w 723"/>
                <a:gd name="T33" fmla="*/ 784 h 784"/>
                <a:gd name="T34" fmla="*/ 377 w 723"/>
                <a:gd name="T35" fmla="*/ 779 h 784"/>
                <a:gd name="T36" fmla="*/ 441 w 723"/>
                <a:gd name="T37" fmla="*/ 687 h 784"/>
                <a:gd name="T38" fmla="*/ 476 w 723"/>
                <a:gd name="T39" fmla="*/ 680 h 784"/>
                <a:gd name="T40" fmla="*/ 555 w 723"/>
                <a:gd name="T41" fmla="*/ 721 h 784"/>
                <a:gd name="T42" fmla="*/ 636 w 723"/>
                <a:gd name="T43" fmla="*/ 662 h 784"/>
                <a:gd name="T44" fmla="*/ 723 w 723"/>
                <a:gd name="T45" fmla="*/ 566 h 784"/>
                <a:gd name="T46" fmla="*/ 582 w 723"/>
                <a:gd name="T47" fmla="*/ 566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3" h="784">
                  <a:moveTo>
                    <a:pt x="582" y="566"/>
                  </a:moveTo>
                  <a:lnTo>
                    <a:pt x="547" y="566"/>
                  </a:lnTo>
                  <a:lnTo>
                    <a:pt x="517" y="566"/>
                  </a:lnTo>
                  <a:cubicBezTo>
                    <a:pt x="489" y="599"/>
                    <a:pt x="454" y="625"/>
                    <a:pt x="415" y="642"/>
                  </a:cubicBezTo>
                  <a:cubicBezTo>
                    <a:pt x="384" y="655"/>
                    <a:pt x="350" y="662"/>
                    <a:pt x="315" y="662"/>
                  </a:cubicBezTo>
                  <a:cubicBezTo>
                    <a:pt x="171" y="662"/>
                    <a:pt x="54" y="545"/>
                    <a:pt x="54" y="401"/>
                  </a:cubicBezTo>
                  <a:cubicBezTo>
                    <a:pt x="54" y="267"/>
                    <a:pt x="155" y="156"/>
                    <a:pt x="285" y="141"/>
                  </a:cubicBezTo>
                  <a:lnTo>
                    <a:pt x="424" y="401"/>
                  </a:lnTo>
                  <a:lnTo>
                    <a:pt x="541" y="338"/>
                  </a:lnTo>
                  <a:lnTo>
                    <a:pt x="457" y="182"/>
                  </a:lnTo>
                  <a:lnTo>
                    <a:pt x="414" y="102"/>
                  </a:lnTo>
                  <a:lnTo>
                    <a:pt x="359" y="0"/>
                  </a:lnTo>
                  <a:lnTo>
                    <a:pt x="243" y="62"/>
                  </a:lnTo>
                  <a:lnTo>
                    <a:pt x="258" y="91"/>
                  </a:lnTo>
                  <a:cubicBezTo>
                    <a:pt x="111" y="118"/>
                    <a:pt x="0" y="246"/>
                    <a:pt x="0" y="401"/>
                  </a:cubicBezTo>
                  <a:cubicBezTo>
                    <a:pt x="0" y="574"/>
                    <a:pt x="140" y="744"/>
                    <a:pt x="311" y="778"/>
                  </a:cubicBezTo>
                  <a:cubicBezTo>
                    <a:pt x="329" y="782"/>
                    <a:pt x="353" y="784"/>
                    <a:pt x="377" y="784"/>
                  </a:cubicBezTo>
                  <a:cubicBezTo>
                    <a:pt x="377" y="783"/>
                    <a:pt x="377" y="781"/>
                    <a:pt x="377" y="779"/>
                  </a:cubicBezTo>
                  <a:cubicBezTo>
                    <a:pt x="377" y="737"/>
                    <a:pt x="404" y="701"/>
                    <a:pt x="441" y="687"/>
                  </a:cubicBezTo>
                  <a:cubicBezTo>
                    <a:pt x="452" y="683"/>
                    <a:pt x="463" y="680"/>
                    <a:pt x="476" y="680"/>
                  </a:cubicBezTo>
                  <a:cubicBezTo>
                    <a:pt x="508" y="680"/>
                    <a:pt x="537" y="696"/>
                    <a:pt x="555" y="721"/>
                  </a:cubicBezTo>
                  <a:lnTo>
                    <a:pt x="636" y="662"/>
                  </a:lnTo>
                  <a:lnTo>
                    <a:pt x="723" y="566"/>
                  </a:lnTo>
                  <a:lnTo>
                    <a:pt x="582" y="56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8" name="POWER_USER_ID_ICONS_Microscope"/>
            <p:cNvSpPr>
              <a:spLocks/>
            </p:cNvSpPr>
            <p:nvPr>
              <p:custDataLst>
                <p:tags r:id="rId17"/>
              </p:custDataLst>
            </p:nvPr>
          </p:nvSpPr>
          <p:spPr bwMode="auto">
            <a:xfrm>
              <a:off x="240" y="336"/>
              <a:ext cx="67" cy="67"/>
            </a:xfrm>
            <a:custGeom>
              <a:avLst/>
              <a:gdLst>
                <a:gd name="T0" fmla="*/ 162 w 179"/>
                <a:gd name="T1" fmla="*/ 36 h 179"/>
                <a:gd name="T2" fmla="*/ 162 w 179"/>
                <a:gd name="T3" fmla="*/ 36 h 179"/>
                <a:gd name="T4" fmla="*/ 155 w 179"/>
                <a:gd name="T5" fmla="*/ 28 h 179"/>
                <a:gd name="T6" fmla="*/ 150 w 179"/>
                <a:gd name="T7" fmla="*/ 23 h 179"/>
                <a:gd name="T8" fmla="*/ 144 w 179"/>
                <a:gd name="T9" fmla="*/ 18 h 179"/>
                <a:gd name="T10" fmla="*/ 136 w 179"/>
                <a:gd name="T11" fmla="*/ 13 h 179"/>
                <a:gd name="T12" fmla="*/ 127 w 179"/>
                <a:gd name="T13" fmla="*/ 8 h 179"/>
                <a:gd name="T14" fmla="*/ 123 w 179"/>
                <a:gd name="T15" fmla="*/ 6 h 179"/>
                <a:gd name="T16" fmla="*/ 109 w 179"/>
                <a:gd name="T17" fmla="*/ 2 h 179"/>
                <a:gd name="T18" fmla="*/ 106 w 179"/>
                <a:gd name="T19" fmla="*/ 1 h 179"/>
                <a:gd name="T20" fmla="*/ 90 w 179"/>
                <a:gd name="T21" fmla="*/ 0 h 179"/>
                <a:gd name="T22" fmla="*/ 0 w 179"/>
                <a:gd name="T23" fmla="*/ 89 h 179"/>
                <a:gd name="T24" fmla="*/ 1 w 179"/>
                <a:gd name="T25" fmla="*/ 94 h 179"/>
                <a:gd name="T26" fmla="*/ 1 w 179"/>
                <a:gd name="T27" fmla="*/ 94 h 179"/>
                <a:gd name="T28" fmla="*/ 50 w 179"/>
                <a:gd name="T29" fmla="*/ 169 h 179"/>
                <a:gd name="T30" fmla="*/ 56 w 179"/>
                <a:gd name="T31" fmla="*/ 172 h 179"/>
                <a:gd name="T32" fmla="*/ 64 w 179"/>
                <a:gd name="T33" fmla="*/ 175 h 179"/>
                <a:gd name="T34" fmla="*/ 90 w 179"/>
                <a:gd name="T35" fmla="*/ 179 h 179"/>
                <a:gd name="T36" fmla="*/ 116 w 179"/>
                <a:gd name="T37" fmla="*/ 175 h 179"/>
                <a:gd name="T38" fmla="*/ 123 w 179"/>
                <a:gd name="T39" fmla="*/ 172 h 179"/>
                <a:gd name="T40" fmla="*/ 129 w 179"/>
                <a:gd name="T41" fmla="*/ 169 h 179"/>
                <a:gd name="T42" fmla="*/ 179 w 179"/>
                <a:gd name="T43" fmla="*/ 89 h 179"/>
                <a:gd name="T44" fmla="*/ 162 w 179"/>
                <a:gd name="T45"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79">
                  <a:moveTo>
                    <a:pt x="162" y="36"/>
                  </a:moveTo>
                  <a:lnTo>
                    <a:pt x="162" y="36"/>
                  </a:lnTo>
                  <a:cubicBezTo>
                    <a:pt x="160" y="34"/>
                    <a:pt x="158" y="31"/>
                    <a:pt x="155" y="28"/>
                  </a:cubicBezTo>
                  <a:cubicBezTo>
                    <a:pt x="153" y="26"/>
                    <a:pt x="152" y="25"/>
                    <a:pt x="150" y="23"/>
                  </a:cubicBezTo>
                  <a:cubicBezTo>
                    <a:pt x="148" y="21"/>
                    <a:pt x="146" y="20"/>
                    <a:pt x="144" y="18"/>
                  </a:cubicBezTo>
                  <a:cubicBezTo>
                    <a:pt x="141" y="16"/>
                    <a:pt x="139" y="15"/>
                    <a:pt x="136" y="13"/>
                  </a:cubicBezTo>
                  <a:cubicBezTo>
                    <a:pt x="134" y="11"/>
                    <a:pt x="131" y="9"/>
                    <a:pt x="127" y="8"/>
                  </a:cubicBezTo>
                  <a:cubicBezTo>
                    <a:pt x="126" y="7"/>
                    <a:pt x="124" y="7"/>
                    <a:pt x="123" y="6"/>
                  </a:cubicBezTo>
                  <a:cubicBezTo>
                    <a:pt x="119" y="4"/>
                    <a:pt x="114" y="3"/>
                    <a:pt x="109" y="2"/>
                  </a:cubicBezTo>
                  <a:cubicBezTo>
                    <a:pt x="108" y="2"/>
                    <a:pt x="107" y="1"/>
                    <a:pt x="106" y="1"/>
                  </a:cubicBezTo>
                  <a:cubicBezTo>
                    <a:pt x="101" y="0"/>
                    <a:pt x="95" y="0"/>
                    <a:pt x="90" y="0"/>
                  </a:cubicBezTo>
                  <a:cubicBezTo>
                    <a:pt x="40" y="0"/>
                    <a:pt x="0" y="40"/>
                    <a:pt x="0" y="89"/>
                  </a:cubicBezTo>
                  <a:cubicBezTo>
                    <a:pt x="0" y="91"/>
                    <a:pt x="0" y="93"/>
                    <a:pt x="1" y="94"/>
                  </a:cubicBezTo>
                  <a:lnTo>
                    <a:pt x="1" y="94"/>
                  </a:lnTo>
                  <a:cubicBezTo>
                    <a:pt x="2" y="127"/>
                    <a:pt x="22" y="155"/>
                    <a:pt x="50" y="169"/>
                  </a:cubicBezTo>
                  <a:cubicBezTo>
                    <a:pt x="52" y="170"/>
                    <a:pt x="54" y="171"/>
                    <a:pt x="56" y="172"/>
                  </a:cubicBezTo>
                  <a:cubicBezTo>
                    <a:pt x="59" y="173"/>
                    <a:pt x="61" y="174"/>
                    <a:pt x="64" y="175"/>
                  </a:cubicBezTo>
                  <a:cubicBezTo>
                    <a:pt x="72" y="177"/>
                    <a:pt x="81" y="179"/>
                    <a:pt x="90" y="179"/>
                  </a:cubicBezTo>
                  <a:cubicBezTo>
                    <a:pt x="99" y="179"/>
                    <a:pt x="108" y="177"/>
                    <a:pt x="116" y="175"/>
                  </a:cubicBezTo>
                  <a:cubicBezTo>
                    <a:pt x="118" y="174"/>
                    <a:pt x="121" y="173"/>
                    <a:pt x="123" y="172"/>
                  </a:cubicBezTo>
                  <a:cubicBezTo>
                    <a:pt x="125" y="171"/>
                    <a:pt x="127" y="170"/>
                    <a:pt x="129" y="169"/>
                  </a:cubicBezTo>
                  <a:cubicBezTo>
                    <a:pt x="159" y="155"/>
                    <a:pt x="179" y="124"/>
                    <a:pt x="179" y="89"/>
                  </a:cubicBezTo>
                  <a:cubicBezTo>
                    <a:pt x="179" y="69"/>
                    <a:pt x="173" y="51"/>
                    <a:pt x="162" y="3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79" name="POWER_USER_ID_ICONS_Protest2"/>
          <p:cNvSpPr>
            <a:spLocks noChangeAspect="1" noEditPoints="1"/>
          </p:cNvSpPr>
          <p:nvPr>
            <p:custDataLst>
              <p:tags r:id="rId5"/>
            </p:custDataLst>
          </p:nvPr>
        </p:nvSpPr>
        <p:spPr bwMode="auto">
          <a:xfrm>
            <a:off x="809223" y="4303174"/>
            <a:ext cx="573505" cy="386954"/>
          </a:xfrm>
          <a:custGeom>
            <a:avLst/>
            <a:gdLst>
              <a:gd name="T0" fmla="*/ 1214 w 1249"/>
              <a:gd name="T1" fmla="*/ 643 h 840"/>
              <a:gd name="T2" fmla="*/ 1215 w 1249"/>
              <a:gd name="T3" fmla="*/ 558 h 840"/>
              <a:gd name="T4" fmla="*/ 1152 w 1249"/>
              <a:gd name="T5" fmla="*/ 348 h 840"/>
              <a:gd name="T6" fmla="*/ 965 w 1249"/>
              <a:gd name="T7" fmla="*/ 348 h 840"/>
              <a:gd name="T8" fmla="*/ 996 w 1249"/>
              <a:gd name="T9" fmla="*/ 432 h 840"/>
              <a:gd name="T10" fmla="*/ 835 w 1249"/>
              <a:gd name="T11" fmla="*/ 236 h 840"/>
              <a:gd name="T12" fmla="*/ 792 w 1249"/>
              <a:gd name="T13" fmla="*/ 169 h 840"/>
              <a:gd name="T14" fmla="*/ 944 w 1249"/>
              <a:gd name="T15" fmla="*/ 25 h 840"/>
              <a:gd name="T16" fmla="*/ 792 w 1249"/>
              <a:gd name="T17" fmla="*/ 0 h 840"/>
              <a:gd name="T18" fmla="*/ 772 w 1249"/>
              <a:gd name="T19" fmla="*/ 25 h 840"/>
              <a:gd name="T20" fmla="*/ 618 w 1249"/>
              <a:gd name="T21" fmla="*/ 169 h 840"/>
              <a:gd name="T22" fmla="*/ 772 w 1249"/>
              <a:gd name="T23" fmla="*/ 221 h 840"/>
              <a:gd name="T24" fmla="*/ 747 w 1249"/>
              <a:gd name="T25" fmla="*/ 323 h 840"/>
              <a:gd name="T26" fmla="*/ 772 w 1249"/>
              <a:gd name="T27" fmla="*/ 583 h 840"/>
              <a:gd name="T28" fmla="*/ 749 w 1249"/>
              <a:gd name="T29" fmla="*/ 525 h 840"/>
              <a:gd name="T30" fmla="*/ 623 w 1249"/>
              <a:gd name="T31" fmla="*/ 489 h 840"/>
              <a:gd name="T32" fmla="*/ 558 w 1249"/>
              <a:gd name="T33" fmla="*/ 407 h 840"/>
              <a:gd name="T34" fmla="*/ 537 w 1249"/>
              <a:gd name="T35" fmla="*/ 343 h 840"/>
              <a:gd name="T36" fmla="*/ 618 w 1249"/>
              <a:gd name="T37" fmla="*/ 241 h 840"/>
              <a:gd name="T38" fmla="*/ 537 w 1249"/>
              <a:gd name="T39" fmla="*/ 213 h 840"/>
              <a:gd name="T40" fmla="*/ 531 w 1249"/>
              <a:gd name="T41" fmla="*/ 241 h 840"/>
              <a:gd name="T42" fmla="*/ 450 w 1249"/>
              <a:gd name="T43" fmla="*/ 343 h 840"/>
              <a:gd name="T44" fmla="*/ 531 w 1249"/>
              <a:gd name="T45" fmla="*/ 400 h 840"/>
              <a:gd name="T46" fmla="*/ 516 w 1249"/>
              <a:gd name="T47" fmla="*/ 449 h 840"/>
              <a:gd name="T48" fmla="*/ 531 w 1249"/>
              <a:gd name="T49" fmla="*/ 631 h 840"/>
              <a:gd name="T50" fmla="*/ 470 w 1249"/>
              <a:gd name="T51" fmla="*/ 505 h 840"/>
              <a:gd name="T52" fmla="*/ 294 w 1249"/>
              <a:gd name="T53" fmla="*/ 432 h 840"/>
              <a:gd name="T54" fmla="*/ 195 w 1249"/>
              <a:gd name="T55" fmla="*/ 305 h 840"/>
              <a:gd name="T56" fmla="*/ 159 w 1249"/>
              <a:gd name="T57" fmla="*/ 230 h 840"/>
              <a:gd name="T58" fmla="*/ 306 w 1249"/>
              <a:gd name="T59" fmla="*/ 94 h 840"/>
              <a:gd name="T60" fmla="*/ 159 w 1249"/>
              <a:gd name="T61" fmla="*/ 68 h 840"/>
              <a:gd name="T62" fmla="*/ 138 w 1249"/>
              <a:gd name="T63" fmla="*/ 94 h 840"/>
              <a:gd name="T64" fmla="*/ 0 w 1249"/>
              <a:gd name="T65" fmla="*/ 230 h 840"/>
              <a:gd name="T66" fmla="*/ 138 w 1249"/>
              <a:gd name="T67" fmla="*/ 296 h 840"/>
              <a:gd name="T68" fmla="*/ 126 w 1249"/>
              <a:gd name="T69" fmla="*/ 374 h 840"/>
              <a:gd name="T70" fmla="*/ 138 w 1249"/>
              <a:gd name="T71" fmla="*/ 643 h 840"/>
              <a:gd name="T72" fmla="*/ 1 w 1249"/>
              <a:gd name="T73" fmla="*/ 662 h 840"/>
              <a:gd name="T74" fmla="*/ 16 w 1249"/>
              <a:gd name="T75" fmla="*/ 840 h 840"/>
              <a:gd name="T76" fmla="*/ 1249 w 1249"/>
              <a:gd name="T77" fmla="*/ 821 h 840"/>
              <a:gd name="T78" fmla="*/ 1234 w 1249"/>
              <a:gd name="T79" fmla="*/ 643 h 840"/>
              <a:gd name="T80" fmla="*/ 944 w 1249"/>
              <a:gd name="T81" fmla="*/ 484 h 840"/>
              <a:gd name="T82" fmla="*/ 923 w 1249"/>
              <a:gd name="T83" fmla="*/ 558 h 840"/>
              <a:gd name="T84" fmla="*/ 811 w 1249"/>
              <a:gd name="T85" fmla="*/ 643 h 840"/>
              <a:gd name="T86" fmla="*/ 792 w 1249"/>
              <a:gd name="T87" fmla="*/ 342 h 840"/>
              <a:gd name="T88" fmla="*/ 541 w 1249"/>
              <a:gd name="T89" fmla="*/ 457 h 840"/>
              <a:gd name="T90" fmla="*/ 637 w 1249"/>
              <a:gd name="T91" fmla="*/ 576 h 840"/>
              <a:gd name="T92" fmla="*/ 537 w 1249"/>
              <a:gd name="T93" fmla="*/ 643 h 840"/>
              <a:gd name="T94" fmla="*/ 541 w 1249"/>
              <a:gd name="T95" fmla="*/ 457 h 840"/>
              <a:gd name="T96" fmla="*/ 168 w 1249"/>
              <a:gd name="T97" fmla="*/ 387 h 840"/>
              <a:gd name="T98" fmla="*/ 264 w 1249"/>
              <a:gd name="T99" fmla="*/ 505 h 840"/>
              <a:gd name="T100" fmla="*/ 259 w 1249"/>
              <a:gd name="T101" fmla="*/ 643 h 840"/>
              <a:gd name="T102" fmla="*/ 159 w 1249"/>
              <a:gd name="T103" fmla="*/ 38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49" h="840">
                <a:moveTo>
                  <a:pt x="1234" y="643"/>
                </a:moveTo>
                <a:lnTo>
                  <a:pt x="1214" y="643"/>
                </a:lnTo>
                <a:lnTo>
                  <a:pt x="1214" y="574"/>
                </a:lnTo>
                <a:cubicBezTo>
                  <a:pt x="1214" y="568"/>
                  <a:pt x="1215" y="563"/>
                  <a:pt x="1215" y="558"/>
                </a:cubicBezTo>
                <a:cubicBezTo>
                  <a:pt x="1215" y="494"/>
                  <a:pt x="1174" y="441"/>
                  <a:pt x="1118" y="421"/>
                </a:cubicBezTo>
                <a:cubicBezTo>
                  <a:pt x="1139" y="403"/>
                  <a:pt x="1152" y="377"/>
                  <a:pt x="1152" y="348"/>
                </a:cubicBezTo>
                <a:cubicBezTo>
                  <a:pt x="1152" y="296"/>
                  <a:pt x="1110" y="254"/>
                  <a:pt x="1058" y="254"/>
                </a:cubicBezTo>
                <a:cubicBezTo>
                  <a:pt x="1007" y="254"/>
                  <a:pt x="965" y="296"/>
                  <a:pt x="965" y="348"/>
                </a:cubicBezTo>
                <a:cubicBezTo>
                  <a:pt x="965" y="381"/>
                  <a:pt x="981" y="409"/>
                  <a:pt x="1007" y="426"/>
                </a:cubicBezTo>
                <a:cubicBezTo>
                  <a:pt x="1003" y="428"/>
                  <a:pt x="999" y="430"/>
                  <a:pt x="996" y="432"/>
                </a:cubicBezTo>
                <a:lnTo>
                  <a:pt x="852" y="289"/>
                </a:lnTo>
                <a:cubicBezTo>
                  <a:pt x="855" y="270"/>
                  <a:pt x="849" y="250"/>
                  <a:pt x="835" y="236"/>
                </a:cubicBezTo>
                <a:cubicBezTo>
                  <a:pt x="823" y="224"/>
                  <a:pt x="808" y="218"/>
                  <a:pt x="792" y="218"/>
                </a:cubicBezTo>
                <a:lnTo>
                  <a:pt x="792" y="169"/>
                </a:lnTo>
                <a:lnTo>
                  <a:pt x="944" y="169"/>
                </a:lnTo>
                <a:lnTo>
                  <a:pt x="944" y="25"/>
                </a:lnTo>
                <a:lnTo>
                  <a:pt x="792" y="25"/>
                </a:lnTo>
                <a:lnTo>
                  <a:pt x="792" y="0"/>
                </a:lnTo>
                <a:lnTo>
                  <a:pt x="772" y="0"/>
                </a:lnTo>
                <a:lnTo>
                  <a:pt x="772" y="25"/>
                </a:lnTo>
                <a:lnTo>
                  <a:pt x="618" y="25"/>
                </a:lnTo>
                <a:lnTo>
                  <a:pt x="618" y="169"/>
                </a:lnTo>
                <a:lnTo>
                  <a:pt x="772" y="169"/>
                </a:lnTo>
                <a:lnTo>
                  <a:pt x="772" y="221"/>
                </a:lnTo>
                <a:cubicBezTo>
                  <a:pt x="763" y="224"/>
                  <a:pt x="754" y="229"/>
                  <a:pt x="747" y="236"/>
                </a:cubicBezTo>
                <a:cubicBezTo>
                  <a:pt x="723" y="260"/>
                  <a:pt x="723" y="299"/>
                  <a:pt x="747" y="323"/>
                </a:cubicBezTo>
                <a:cubicBezTo>
                  <a:pt x="754" y="330"/>
                  <a:pt x="763" y="335"/>
                  <a:pt x="772" y="338"/>
                </a:cubicBezTo>
                <a:lnTo>
                  <a:pt x="772" y="583"/>
                </a:lnTo>
                <a:cubicBezTo>
                  <a:pt x="761" y="575"/>
                  <a:pt x="749" y="568"/>
                  <a:pt x="736" y="564"/>
                </a:cubicBezTo>
                <a:cubicBezTo>
                  <a:pt x="744" y="553"/>
                  <a:pt x="749" y="539"/>
                  <a:pt x="749" y="525"/>
                </a:cubicBezTo>
                <a:cubicBezTo>
                  <a:pt x="749" y="487"/>
                  <a:pt x="718" y="457"/>
                  <a:pt x="681" y="457"/>
                </a:cubicBezTo>
                <a:cubicBezTo>
                  <a:pt x="656" y="457"/>
                  <a:pt x="635" y="470"/>
                  <a:pt x="623" y="489"/>
                </a:cubicBezTo>
                <a:lnTo>
                  <a:pt x="566" y="432"/>
                </a:lnTo>
                <a:cubicBezTo>
                  <a:pt x="567" y="424"/>
                  <a:pt x="564" y="414"/>
                  <a:pt x="558" y="407"/>
                </a:cubicBezTo>
                <a:cubicBezTo>
                  <a:pt x="552" y="402"/>
                  <a:pt x="544" y="399"/>
                  <a:pt x="537" y="399"/>
                </a:cubicBezTo>
                <a:lnTo>
                  <a:pt x="537" y="343"/>
                </a:lnTo>
                <a:lnTo>
                  <a:pt x="618" y="343"/>
                </a:lnTo>
                <a:lnTo>
                  <a:pt x="618" y="241"/>
                </a:lnTo>
                <a:lnTo>
                  <a:pt x="537" y="241"/>
                </a:lnTo>
                <a:lnTo>
                  <a:pt x="537" y="213"/>
                </a:lnTo>
                <a:lnTo>
                  <a:pt x="531" y="213"/>
                </a:lnTo>
                <a:lnTo>
                  <a:pt x="531" y="241"/>
                </a:lnTo>
                <a:lnTo>
                  <a:pt x="450" y="241"/>
                </a:lnTo>
                <a:lnTo>
                  <a:pt x="450" y="343"/>
                </a:lnTo>
                <a:lnTo>
                  <a:pt x="531" y="343"/>
                </a:lnTo>
                <a:lnTo>
                  <a:pt x="531" y="400"/>
                </a:lnTo>
                <a:cubicBezTo>
                  <a:pt x="526" y="401"/>
                  <a:pt x="521" y="403"/>
                  <a:pt x="516" y="407"/>
                </a:cubicBezTo>
                <a:cubicBezTo>
                  <a:pt x="505" y="419"/>
                  <a:pt x="505" y="437"/>
                  <a:pt x="516" y="449"/>
                </a:cubicBezTo>
                <a:cubicBezTo>
                  <a:pt x="521" y="453"/>
                  <a:pt x="526" y="455"/>
                  <a:pt x="531" y="457"/>
                </a:cubicBezTo>
                <a:lnTo>
                  <a:pt x="531" y="631"/>
                </a:lnTo>
                <a:cubicBezTo>
                  <a:pt x="517" y="598"/>
                  <a:pt x="490" y="571"/>
                  <a:pt x="456" y="556"/>
                </a:cubicBezTo>
                <a:cubicBezTo>
                  <a:pt x="465" y="541"/>
                  <a:pt x="470" y="523"/>
                  <a:pt x="470" y="505"/>
                </a:cubicBezTo>
                <a:cubicBezTo>
                  <a:pt x="470" y="448"/>
                  <a:pt x="423" y="402"/>
                  <a:pt x="367" y="402"/>
                </a:cubicBezTo>
                <a:cubicBezTo>
                  <a:pt x="338" y="402"/>
                  <a:pt x="312" y="413"/>
                  <a:pt x="294" y="432"/>
                </a:cubicBezTo>
                <a:lnTo>
                  <a:pt x="208" y="347"/>
                </a:lnTo>
                <a:cubicBezTo>
                  <a:pt x="211" y="332"/>
                  <a:pt x="206" y="316"/>
                  <a:pt x="195" y="305"/>
                </a:cubicBezTo>
                <a:cubicBezTo>
                  <a:pt x="185" y="295"/>
                  <a:pt x="172" y="290"/>
                  <a:pt x="159" y="291"/>
                </a:cubicBezTo>
                <a:lnTo>
                  <a:pt x="159" y="230"/>
                </a:lnTo>
                <a:lnTo>
                  <a:pt x="306" y="230"/>
                </a:lnTo>
                <a:lnTo>
                  <a:pt x="306" y="94"/>
                </a:lnTo>
                <a:lnTo>
                  <a:pt x="159" y="94"/>
                </a:lnTo>
                <a:lnTo>
                  <a:pt x="159" y="68"/>
                </a:lnTo>
                <a:lnTo>
                  <a:pt x="138" y="68"/>
                </a:lnTo>
                <a:lnTo>
                  <a:pt x="138" y="94"/>
                </a:lnTo>
                <a:lnTo>
                  <a:pt x="0" y="94"/>
                </a:lnTo>
                <a:lnTo>
                  <a:pt x="0" y="230"/>
                </a:lnTo>
                <a:lnTo>
                  <a:pt x="138" y="230"/>
                </a:lnTo>
                <a:lnTo>
                  <a:pt x="138" y="296"/>
                </a:lnTo>
                <a:cubicBezTo>
                  <a:pt x="133" y="298"/>
                  <a:pt x="129" y="301"/>
                  <a:pt x="126" y="305"/>
                </a:cubicBezTo>
                <a:cubicBezTo>
                  <a:pt x="107" y="324"/>
                  <a:pt x="107" y="355"/>
                  <a:pt x="126" y="374"/>
                </a:cubicBezTo>
                <a:cubicBezTo>
                  <a:pt x="129" y="377"/>
                  <a:pt x="133" y="380"/>
                  <a:pt x="138" y="383"/>
                </a:cubicBezTo>
                <a:lnTo>
                  <a:pt x="138" y="643"/>
                </a:lnTo>
                <a:lnTo>
                  <a:pt x="16" y="643"/>
                </a:lnTo>
                <a:cubicBezTo>
                  <a:pt x="8" y="643"/>
                  <a:pt x="1" y="651"/>
                  <a:pt x="1" y="662"/>
                </a:cubicBezTo>
                <a:lnTo>
                  <a:pt x="1" y="821"/>
                </a:lnTo>
                <a:cubicBezTo>
                  <a:pt x="1" y="831"/>
                  <a:pt x="8" y="840"/>
                  <a:pt x="16" y="840"/>
                </a:cubicBezTo>
                <a:lnTo>
                  <a:pt x="1234" y="840"/>
                </a:lnTo>
                <a:cubicBezTo>
                  <a:pt x="1242" y="840"/>
                  <a:pt x="1249" y="832"/>
                  <a:pt x="1249" y="821"/>
                </a:cubicBezTo>
                <a:lnTo>
                  <a:pt x="1249" y="662"/>
                </a:lnTo>
                <a:cubicBezTo>
                  <a:pt x="1249" y="651"/>
                  <a:pt x="1242" y="643"/>
                  <a:pt x="1234" y="643"/>
                </a:cubicBezTo>
                <a:close/>
                <a:moveTo>
                  <a:pt x="801" y="341"/>
                </a:moveTo>
                <a:lnTo>
                  <a:pt x="944" y="484"/>
                </a:lnTo>
                <a:cubicBezTo>
                  <a:pt x="931" y="506"/>
                  <a:pt x="924" y="531"/>
                  <a:pt x="924" y="558"/>
                </a:cubicBezTo>
                <a:lnTo>
                  <a:pt x="923" y="558"/>
                </a:lnTo>
                <a:lnTo>
                  <a:pt x="923" y="643"/>
                </a:lnTo>
                <a:lnTo>
                  <a:pt x="811" y="643"/>
                </a:lnTo>
                <a:cubicBezTo>
                  <a:pt x="807" y="629"/>
                  <a:pt x="801" y="616"/>
                  <a:pt x="792" y="605"/>
                </a:cubicBezTo>
                <a:lnTo>
                  <a:pt x="792" y="342"/>
                </a:lnTo>
                <a:cubicBezTo>
                  <a:pt x="795" y="341"/>
                  <a:pt x="798" y="341"/>
                  <a:pt x="801" y="341"/>
                </a:cubicBezTo>
                <a:close/>
                <a:moveTo>
                  <a:pt x="541" y="457"/>
                </a:moveTo>
                <a:lnTo>
                  <a:pt x="613" y="528"/>
                </a:lnTo>
                <a:cubicBezTo>
                  <a:pt x="614" y="547"/>
                  <a:pt x="623" y="564"/>
                  <a:pt x="637" y="576"/>
                </a:cubicBezTo>
                <a:cubicBezTo>
                  <a:pt x="613" y="591"/>
                  <a:pt x="596" y="615"/>
                  <a:pt x="588" y="643"/>
                </a:cubicBezTo>
                <a:lnTo>
                  <a:pt x="537" y="643"/>
                </a:lnTo>
                <a:lnTo>
                  <a:pt x="537" y="457"/>
                </a:lnTo>
                <a:cubicBezTo>
                  <a:pt x="538" y="457"/>
                  <a:pt x="540" y="457"/>
                  <a:pt x="541" y="457"/>
                </a:cubicBezTo>
                <a:close/>
                <a:moveTo>
                  <a:pt x="159" y="388"/>
                </a:moveTo>
                <a:cubicBezTo>
                  <a:pt x="162" y="388"/>
                  <a:pt x="165" y="388"/>
                  <a:pt x="168" y="387"/>
                </a:cubicBezTo>
                <a:lnTo>
                  <a:pt x="265" y="485"/>
                </a:lnTo>
                <a:cubicBezTo>
                  <a:pt x="264" y="492"/>
                  <a:pt x="264" y="498"/>
                  <a:pt x="264" y="505"/>
                </a:cubicBezTo>
                <a:cubicBezTo>
                  <a:pt x="264" y="536"/>
                  <a:pt x="277" y="563"/>
                  <a:pt x="298" y="582"/>
                </a:cubicBezTo>
                <a:cubicBezTo>
                  <a:pt x="281" y="599"/>
                  <a:pt x="267" y="619"/>
                  <a:pt x="259" y="643"/>
                </a:cubicBezTo>
                <a:lnTo>
                  <a:pt x="159" y="643"/>
                </a:lnTo>
                <a:lnTo>
                  <a:pt x="159" y="388"/>
                </a:lnTo>
                <a:close/>
              </a:path>
            </a:pathLst>
          </a:custGeom>
          <a:solidFill>
            <a:schemeClr val="accent3"/>
          </a:solidFill>
          <a:ln w="11113"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0" name="POWER_USER_ID_ICONS_Radio_Tower"/>
          <p:cNvSpPr>
            <a:spLocks noChangeAspect="1" noEditPoints="1"/>
          </p:cNvSpPr>
          <p:nvPr>
            <p:custDataLst>
              <p:tags r:id="rId6"/>
            </p:custDataLst>
          </p:nvPr>
        </p:nvSpPr>
        <p:spPr bwMode="auto">
          <a:xfrm>
            <a:off x="10741686" y="1815009"/>
            <a:ext cx="755650" cy="595313"/>
          </a:xfrm>
          <a:custGeom>
            <a:avLst/>
            <a:gdLst>
              <a:gd name="T0" fmla="*/ 866 w 1125"/>
              <a:gd name="T1" fmla="*/ 137 h 885"/>
              <a:gd name="T2" fmla="*/ 894 w 1125"/>
              <a:gd name="T3" fmla="*/ 258 h 885"/>
              <a:gd name="T4" fmla="*/ 848 w 1125"/>
              <a:gd name="T5" fmla="*/ 372 h 885"/>
              <a:gd name="T6" fmla="*/ 782 w 1125"/>
              <a:gd name="T7" fmla="*/ 477 h 885"/>
              <a:gd name="T8" fmla="*/ 848 w 1125"/>
              <a:gd name="T9" fmla="*/ 372 h 885"/>
              <a:gd name="T10" fmla="*/ 486 w 1125"/>
              <a:gd name="T11" fmla="*/ 147 h 885"/>
              <a:gd name="T12" fmla="*/ 467 w 1125"/>
              <a:gd name="T13" fmla="*/ 125 h 885"/>
              <a:gd name="T14" fmla="*/ 400 w 1125"/>
              <a:gd name="T15" fmla="*/ 111 h 885"/>
              <a:gd name="T16" fmla="*/ 412 w 1125"/>
              <a:gd name="T17" fmla="*/ 135 h 885"/>
              <a:gd name="T18" fmla="*/ 451 w 1125"/>
              <a:gd name="T19" fmla="*/ 153 h 885"/>
              <a:gd name="T20" fmla="*/ 520 w 1125"/>
              <a:gd name="T21" fmla="*/ 155 h 885"/>
              <a:gd name="T22" fmla="*/ 511 w 1125"/>
              <a:gd name="T23" fmla="*/ 2 h 885"/>
              <a:gd name="T24" fmla="*/ 507 w 1125"/>
              <a:gd name="T25" fmla="*/ 3 h 885"/>
              <a:gd name="T26" fmla="*/ 495 w 1125"/>
              <a:gd name="T27" fmla="*/ 28 h 885"/>
              <a:gd name="T28" fmla="*/ 540 w 1125"/>
              <a:gd name="T29" fmla="*/ 128 h 885"/>
              <a:gd name="T30" fmla="*/ 543 w 1125"/>
              <a:gd name="T31" fmla="*/ 101 h 885"/>
              <a:gd name="T32" fmla="*/ 602 w 1125"/>
              <a:gd name="T33" fmla="*/ 116 h 885"/>
              <a:gd name="T34" fmla="*/ 632 w 1125"/>
              <a:gd name="T35" fmla="*/ 90 h 885"/>
              <a:gd name="T36" fmla="*/ 661 w 1125"/>
              <a:gd name="T37" fmla="*/ 28 h 885"/>
              <a:gd name="T38" fmla="*/ 638 w 1125"/>
              <a:gd name="T39" fmla="*/ 34 h 885"/>
              <a:gd name="T40" fmla="*/ 607 w 1125"/>
              <a:gd name="T41" fmla="*/ 65 h 885"/>
              <a:gd name="T42" fmla="*/ 581 w 1125"/>
              <a:gd name="T43" fmla="*/ 128 h 885"/>
              <a:gd name="T44" fmla="*/ 625 w 1125"/>
              <a:gd name="T45" fmla="*/ 172 h 885"/>
              <a:gd name="T46" fmla="*/ 661 w 1125"/>
              <a:gd name="T47" fmla="*/ 181 h 885"/>
              <a:gd name="T48" fmla="*/ 728 w 1125"/>
              <a:gd name="T49" fmla="*/ 169 h 885"/>
              <a:gd name="T50" fmla="*/ 655 w 1125"/>
              <a:gd name="T51" fmla="*/ 159 h 885"/>
              <a:gd name="T52" fmla="*/ 598 w 1125"/>
              <a:gd name="T53" fmla="*/ 158 h 885"/>
              <a:gd name="T54" fmla="*/ 0 w 1125"/>
              <a:gd name="T55" fmla="*/ 135 h 885"/>
              <a:gd name="T56" fmla="*/ 323 w 1125"/>
              <a:gd name="T57" fmla="*/ 220 h 885"/>
              <a:gd name="T58" fmla="*/ 173 w 1125"/>
              <a:gd name="T59" fmla="*/ 154 h 885"/>
              <a:gd name="T60" fmla="*/ 273 w 1125"/>
              <a:gd name="T61" fmla="*/ 366 h 885"/>
              <a:gd name="T62" fmla="*/ 337 w 1125"/>
              <a:gd name="T63" fmla="*/ 472 h 885"/>
              <a:gd name="T64" fmla="*/ 93 w 1125"/>
              <a:gd name="T65" fmla="*/ 552 h 885"/>
              <a:gd name="T66" fmla="*/ 632 w 1125"/>
              <a:gd name="T67" fmla="*/ 505 h 885"/>
              <a:gd name="T68" fmla="*/ 572 w 1125"/>
              <a:gd name="T69" fmla="*/ 450 h 885"/>
              <a:gd name="T70" fmla="*/ 668 w 1125"/>
              <a:gd name="T71" fmla="*/ 630 h 885"/>
              <a:gd name="T72" fmla="*/ 611 w 1125"/>
              <a:gd name="T73" fmla="*/ 583 h 885"/>
              <a:gd name="T74" fmla="*/ 678 w 1125"/>
              <a:gd name="T75" fmla="*/ 664 h 885"/>
              <a:gd name="T76" fmla="*/ 671 w 1125"/>
              <a:gd name="T77" fmla="*/ 649 h 885"/>
              <a:gd name="T78" fmla="*/ 577 w 1125"/>
              <a:gd name="T79" fmla="*/ 389 h 885"/>
              <a:gd name="T80" fmla="*/ 568 w 1125"/>
              <a:gd name="T81" fmla="*/ 866 h 885"/>
              <a:gd name="T82" fmla="*/ 568 w 1125"/>
              <a:gd name="T83" fmla="*/ 564 h 885"/>
              <a:gd name="T84" fmla="*/ 640 w 1125"/>
              <a:gd name="T85" fmla="*/ 770 h 885"/>
              <a:gd name="T86" fmla="*/ 484 w 1125"/>
              <a:gd name="T87" fmla="*/ 753 h 885"/>
              <a:gd name="T88" fmla="*/ 518 w 1125"/>
              <a:gd name="T89" fmla="*/ 348 h 885"/>
              <a:gd name="T90" fmla="*/ 626 w 1125"/>
              <a:gd name="T91" fmla="*/ 229 h 885"/>
              <a:gd name="T92" fmla="*/ 528 w 1125"/>
              <a:gd name="T93" fmla="*/ 387 h 885"/>
              <a:gd name="T94" fmla="*/ 547 w 1125"/>
              <a:gd name="T95" fmla="*/ 450 h 885"/>
              <a:gd name="T96" fmla="*/ 502 w 1125"/>
              <a:gd name="T97" fmla="*/ 449 h 885"/>
              <a:gd name="T98" fmla="*/ 520 w 1125"/>
              <a:gd name="T99" fmla="*/ 492 h 885"/>
              <a:gd name="T100" fmla="*/ 451 w 1125"/>
              <a:gd name="T101" fmla="*/ 630 h 885"/>
              <a:gd name="T102" fmla="*/ 490 w 1125"/>
              <a:gd name="T103" fmla="*/ 737 h 885"/>
              <a:gd name="T104" fmla="*/ 551 w 1125"/>
              <a:gd name="T105" fmla="*/ 723 h 885"/>
              <a:gd name="T106" fmla="*/ 513 w 1125"/>
              <a:gd name="T107" fmla="*/ 595 h 885"/>
              <a:gd name="T108" fmla="*/ 551 w 1125"/>
              <a:gd name="T109" fmla="*/ 532 h 885"/>
              <a:gd name="T110" fmla="*/ 551 w 1125"/>
              <a:gd name="T111" fmla="*/ 378 h 885"/>
              <a:gd name="T112" fmla="*/ 551 w 1125"/>
              <a:gd name="T113" fmla="*/ 357 h 885"/>
              <a:gd name="T114" fmla="*/ 606 w 1125"/>
              <a:gd name="T115" fmla="*/ 221 h 885"/>
              <a:gd name="T116" fmla="*/ 584 w 1125"/>
              <a:gd name="T117" fmla="*/ 288 h 885"/>
              <a:gd name="T118" fmla="*/ 568 w 1125"/>
              <a:gd name="T119" fmla="*/ 292 h 885"/>
              <a:gd name="T120" fmla="*/ 563 w 1125"/>
              <a:gd name="T121" fmla="*/ 868 h 885"/>
              <a:gd name="T122" fmla="*/ 635 w 1125"/>
              <a:gd name="T123" fmla="*/ 7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 h="885">
                <a:moveTo>
                  <a:pt x="1125" y="146"/>
                </a:moveTo>
                <a:cubicBezTo>
                  <a:pt x="1125" y="147"/>
                  <a:pt x="1125" y="147"/>
                  <a:pt x="1125" y="147"/>
                </a:cubicBezTo>
                <a:lnTo>
                  <a:pt x="1125" y="146"/>
                </a:lnTo>
                <a:close/>
                <a:moveTo>
                  <a:pt x="1125" y="147"/>
                </a:moveTo>
                <a:cubicBezTo>
                  <a:pt x="1109" y="147"/>
                  <a:pt x="866" y="137"/>
                  <a:pt x="866" y="137"/>
                </a:cubicBezTo>
                <a:lnTo>
                  <a:pt x="931" y="176"/>
                </a:lnTo>
                <a:lnTo>
                  <a:pt x="732" y="180"/>
                </a:lnTo>
                <a:lnTo>
                  <a:pt x="800" y="225"/>
                </a:lnTo>
                <a:lnTo>
                  <a:pt x="641" y="232"/>
                </a:lnTo>
                <a:lnTo>
                  <a:pt x="894" y="258"/>
                </a:lnTo>
                <a:lnTo>
                  <a:pt x="823" y="204"/>
                </a:lnTo>
                <a:lnTo>
                  <a:pt x="1059" y="226"/>
                </a:lnTo>
                <a:lnTo>
                  <a:pt x="952" y="162"/>
                </a:lnTo>
                <a:lnTo>
                  <a:pt x="1125" y="147"/>
                </a:lnTo>
                <a:close/>
                <a:moveTo>
                  <a:pt x="848" y="372"/>
                </a:moveTo>
                <a:lnTo>
                  <a:pt x="865" y="445"/>
                </a:lnTo>
                <a:lnTo>
                  <a:pt x="722" y="307"/>
                </a:lnTo>
                <a:lnTo>
                  <a:pt x="739" y="387"/>
                </a:lnTo>
                <a:lnTo>
                  <a:pt x="621" y="280"/>
                </a:lnTo>
                <a:lnTo>
                  <a:pt x="782" y="477"/>
                </a:lnTo>
                <a:lnTo>
                  <a:pt x="770" y="388"/>
                </a:lnTo>
                <a:lnTo>
                  <a:pt x="921" y="572"/>
                </a:lnTo>
                <a:lnTo>
                  <a:pt x="890" y="450"/>
                </a:lnTo>
                <a:lnTo>
                  <a:pt x="1024" y="561"/>
                </a:lnTo>
                <a:cubicBezTo>
                  <a:pt x="1012" y="551"/>
                  <a:pt x="848" y="372"/>
                  <a:pt x="848" y="372"/>
                </a:cubicBezTo>
                <a:close/>
                <a:moveTo>
                  <a:pt x="1024" y="561"/>
                </a:moveTo>
                <a:cubicBezTo>
                  <a:pt x="1024" y="562"/>
                  <a:pt x="1024" y="562"/>
                  <a:pt x="1024" y="562"/>
                </a:cubicBezTo>
                <a:lnTo>
                  <a:pt x="1024" y="561"/>
                </a:lnTo>
                <a:close/>
                <a:moveTo>
                  <a:pt x="520" y="155"/>
                </a:moveTo>
                <a:lnTo>
                  <a:pt x="486" y="147"/>
                </a:lnTo>
                <a:lnTo>
                  <a:pt x="500" y="142"/>
                </a:lnTo>
                <a:cubicBezTo>
                  <a:pt x="500" y="141"/>
                  <a:pt x="501" y="140"/>
                  <a:pt x="501" y="139"/>
                </a:cubicBezTo>
                <a:cubicBezTo>
                  <a:pt x="501" y="138"/>
                  <a:pt x="500" y="138"/>
                  <a:pt x="499" y="138"/>
                </a:cubicBezTo>
                <a:lnTo>
                  <a:pt x="455" y="129"/>
                </a:lnTo>
                <a:lnTo>
                  <a:pt x="467" y="125"/>
                </a:lnTo>
                <a:cubicBezTo>
                  <a:pt x="468" y="124"/>
                  <a:pt x="468" y="123"/>
                  <a:pt x="468" y="122"/>
                </a:cubicBezTo>
                <a:cubicBezTo>
                  <a:pt x="468" y="121"/>
                  <a:pt x="467" y="121"/>
                  <a:pt x="466" y="120"/>
                </a:cubicBezTo>
                <a:cubicBezTo>
                  <a:pt x="445" y="118"/>
                  <a:pt x="403" y="112"/>
                  <a:pt x="400" y="111"/>
                </a:cubicBezTo>
                <a:lnTo>
                  <a:pt x="400" y="111"/>
                </a:lnTo>
                <a:cubicBezTo>
                  <a:pt x="400" y="111"/>
                  <a:pt x="400" y="111"/>
                  <a:pt x="400" y="111"/>
                </a:cubicBezTo>
                <a:cubicBezTo>
                  <a:pt x="399" y="111"/>
                  <a:pt x="397" y="112"/>
                  <a:pt x="397" y="113"/>
                </a:cubicBezTo>
                <a:cubicBezTo>
                  <a:pt x="397" y="114"/>
                  <a:pt x="397" y="115"/>
                  <a:pt x="398" y="115"/>
                </a:cubicBezTo>
                <a:cubicBezTo>
                  <a:pt x="398" y="115"/>
                  <a:pt x="398" y="115"/>
                  <a:pt x="399" y="115"/>
                </a:cubicBezTo>
                <a:lnTo>
                  <a:pt x="436" y="126"/>
                </a:lnTo>
                <a:lnTo>
                  <a:pt x="412" y="135"/>
                </a:lnTo>
                <a:cubicBezTo>
                  <a:pt x="411" y="135"/>
                  <a:pt x="410" y="136"/>
                  <a:pt x="410" y="137"/>
                </a:cubicBezTo>
                <a:cubicBezTo>
                  <a:pt x="411" y="138"/>
                  <a:pt x="411" y="139"/>
                  <a:pt x="412" y="139"/>
                </a:cubicBezTo>
                <a:lnTo>
                  <a:pt x="467" y="143"/>
                </a:lnTo>
                <a:lnTo>
                  <a:pt x="453" y="151"/>
                </a:lnTo>
                <a:cubicBezTo>
                  <a:pt x="452" y="151"/>
                  <a:pt x="451" y="152"/>
                  <a:pt x="451" y="153"/>
                </a:cubicBezTo>
                <a:cubicBezTo>
                  <a:pt x="452" y="154"/>
                  <a:pt x="452" y="155"/>
                  <a:pt x="453" y="155"/>
                </a:cubicBezTo>
                <a:lnTo>
                  <a:pt x="520" y="159"/>
                </a:lnTo>
                <a:lnTo>
                  <a:pt x="520" y="159"/>
                </a:lnTo>
                <a:cubicBezTo>
                  <a:pt x="521" y="159"/>
                  <a:pt x="522" y="159"/>
                  <a:pt x="522" y="158"/>
                </a:cubicBezTo>
                <a:cubicBezTo>
                  <a:pt x="522" y="156"/>
                  <a:pt x="521" y="155"/>
                  <a:pt x="520" y="155"/>
                </a:cubicBezTo>
                <a:close/>
                <a:moveTo>
                  <a:pt x="528" y="58"/>
                </a:moveTo>
                <a:lnTo>
                  <a:pt x="538" y="65"/>
                </a:lnTo>
                <a:cubicBezTo>
                  <a:pt x="539" y="65"/>
                  <a:pt x="540" y="65"/>
                  <a:pt x="541" y="65"/>
                </a:cubicBezTo>
                <a:cubicBezTo>
                  <a:pt x="541" y="64"/>
                  <a:pt x="542" y="63"/>
                  <a:pt x="541" y="62"/>
                </a:cubicBezTo>
                <a:cubicBezTo>
                  <a:pt x="531" y="43"/>
                  <a:pt x="512" y="5"/>
                  <a:pt x="511" y="2"/>
                </a:cubicBezTo>
                <a:lnTo>
                  <a:pt x="511" y="2"/>
                </a:lnTo>
                <a:cubicBezTo>
                  <a:pt x="511" y="2"/>
                  <a:pt x="511" y="2"/>
                  <a:pt x="511" y="2"/>
                </a:cubicBezTo>
                <a:cubicBezTo>
                  <a:pt x="510" y="1"/>
                  <a:pt x="509" y="0"/>
                  <a:pt x="508" y="1"/>
                </a:cubicBezTo>
                <a:cubicBezTo>
                  <a:pt x="507" y="1"/>
                  <a:pt x="506" y="2"/>
                  <a:pt x="507" y="3"/>
                </a:cubicBezTo>
                <a:cubicBezTo>
                  <a:pt x="507" y="3"/>
                  <a:pt x="507" y="3"/>
                  <a:pt x="507" y="3"/>
                </a:cubicBezTo>
                <a:lnTo>
                  <a:pt x="507" y="3"/>
                </a:lnTo>
                <a:lnTo>
                  <a:pt x="520" y="40"/>
                </a:lnTo>
                <a:lnTo>
                  <a:pt x="498" y="25"/>
                </a:lnTo>
                <a:cubicBezTo>
                  <a:pt x="497" y="25"/>
                  <a:pt x="496" y="25"/>
                  <a:pt x="496" y="25"/>
                </a:cubicBezTo>
                <a:cubicBezTo>
                  <a:pt x="495" y="26"/>
                  <a:pt x="495" y="27"/>
                  <a:pt x="495" y="28"/>
                </a:cubicBezTo>
                <a:lnTo>
                  <a:pt x="523" y="75"/>
                </a:lnTo>
                <a:lnTo>
                  <a:pt x="509" y="68"/>
                </a:lnTo>
                <a:cubicBezTo>
                  <a:pt x="508" y="67"/>
                  <a:pt x="507" y="68"/>
                  <a:pt x="506" y="68"/>
                </a:cubicBezTo>
                <a:cubicBezTo>
                  <a:pt x="505" y="69"/>
                  <a:pt x="505" y="70"/>
                  <a:pt x="506" y="71"/>
                </a:cubicBezTo>
                <a:lnTo>
                  <a:pt x="540" y="128"/>
                </a:lnTo>
                <a:cubicBezTo>
                  <a:pt x="540" y="128"/>
                  <a:pt x="541" y="129"/>
                  <a:pt x="541" y="129"/>
                </a:cubicBezTo>
                <a:cubicBezTo>
                  <a:pt x="542" y="129"/>
                  <a:pt x="542" y="129"/>
                  <a:pt x="542" y="129"/>
                </a:cubicBezTo>
                <a:cubicBezTo>
                  <a:pt x="543" y="128"/>
                  <a:pt x="544" y="127"/>
                  <a:pt x="543" y="126"/>
                </a:cubicBezTo>
                <a:lnTo>
                  <a:pt x="530" y="93"/>
                </a:lnTo>
                <a:lnTo>
                  <a:pt x="543" y="101"/>
                </a:lnTo>
                <a:cubicBezTo>
                  <a:pt x="544" y="102"/>
                  <a:pt x="545" y="102"/>
                  <a:pt x="545" y="101"/>
                </a:cubicBezTo>
                <a:cubicBezTo>
                  <a:pt x="546" y="100"/>
                  <a:pt x="546" y="99"/>
                  <a:pt x="546" y="99"/>
                </a:cubicBezTo>
                <a:lnTo>
                  <a:pt x="528" y="58"/>
                </a:lnTo>
                <a:close/>
                <a:moveTo>
                  <a:pt x="601" y="114"/>
                </a:moveTo>
                <a:cubicBezTo>
                  <a:pt x="601" y="115"/>
                  <a:pt x="601" y="115"/>
                  <a:pt x="602" y="116"/>
                </a:cubicBezTo>
                <a:cubicBezTo>
                  <a:pt x="603" y="116"/>
                  <a:pt x="604" y="116"/>
                  <a:pt x="605" y="115"/>
                </a:cubicBezTo>
                <a:lnTo>
                  <a:pt x="628" y="77"/>
                </a:lnTo>
                <a:lnTo>
                  <a:pt x="628" y="89"/>
                </a:lnTo>
                <a:cubicBezTo>
                  <a:pt x="628" y="90"/>
                  <a:pt x="629" y="91"/>
                  <a:pt x="630" y="91"/>
                </a:cubicBezTo>
                <a:cubicBezTo>
                  <a:pt x="631" y="91"/>
                  <a:pt x="632" y="91"/>
                  <a:pt x="632" y="90"/>
                </a:cubicBezTo>
                <a:cubicBezTo>
                  <a:pt x="642" y="71"/>
                  <a:pt x="662" y="33"/>
                  <a:pt x="664" y="31"/>
                </a:cubicBezTo>
                <a:lnTo>
                  <a:pt x="664" y="31"/>
                </a:lnTo>
                <a:cubicBezTo>
                  <a:pt x="664" y="31"/>
                  <a:pt x="664" y="31"/>
                  <a:pt x="664" y="31"/>
                </a:cubicBezTo>
                <a:cubicBezTo>
                  <a:pt x="665" y="30"/>
                  <a:pt x="664" y="29"/>
                  <a:pt x="664" y="28"/>
                </a:cubicBezTo>
                <a:cubicBezTo>
                  <a:pt x="663" y="27"/>
                  <a:pt x="661" y="27"/>
                  <a:pt x="661" y="28"/>
                </a:cubicBezTo>
                <a:cubicBezTo>
                  <a:pt x="661" y="28"/>
                  <a:pt x="661" y="28"/>
                  <a:pt x="661" y="28"/>
                </a:cubicBezTo>
                <a:lnTo>
                  <a:pt x="660" y="28"/>
                </a:lnTo>
                <a:lnTo>
                  <a:pt x="660" y="28"/>
                </a:lnTo>
                <a:lnTo>
                  <a:pt x="638" y="60"/>
                </a:lnTo>
                <a:lnTo>
                  <a:pt x="638" y="34"/>
                </a:lnTo>
                <a:cubicBezTo>
                  <a:pt x="638" y="33"/>
                  <a:pt x="637" y="32"/>
                  <a:pt x="636" y="32"/>
                </a:cubicBezTo>
                <a:cubicBezTo>
                  <a:pt x="635" y="32"/>
                  <a:pt x="634" y="32"/>
                  <a:pt x="634" y="33"/>
                </a:cubicBezTo>
                <a:lnTo>
                  <a:pt x="611" y="83"/>
                </a:lnTo>
                <a:lnTo>
                  <a:pt x="609" y="67"/>
                </a:lnTo>
                <a:cubicBezTo>
                  <a:pt x="608" y="66"/>
                  <a:pt x="608" y="65"/>
                  <a:pt x="607" y="65"/>
                </a:cubicBezTo>
                <a:cubicBezTo>
                  <a:pt x="606" y="65"/>
                  <a:pt x="605" y="65"/>
                  <a:pt x="605" y="66"/>
                </a:cubicBezTo>
                <a:lnTo>
                  <a:pt x="577" y="126"/>
                </a:lnTo>
                <a:cubicBezTo>
                  <a:pt x="577" y="127"/>
                  <a:pt x="577" y="128"/>
                  <a:pt x="578" y="129"/>
                </a:cubicBezTo>
                <a:cubicBezTo>
                  <a:pt x="578" y="129"/>
                  <a:pt x="579" y="129"/>
                  <a:pt x="579" y="129"/>
                </a:cubicBezTo>
                <a:cubicBezTo>
                  <a:pt x="580" y="129"/>
                  <a:pt x="580" y="129"/>
                  <a:pt x="581" y="128"/>
                </a:cubicBezTo>
                <a:lnTo>
                  <a:pt x="600" y="99"/>
                </a:lnTo>
                <a:lnTo>
                  <a:pt x="601" y="114"/>
                </a:lnTo>
                <a:close/>
                <a:moveTo>
                  <a:pt x="623" y="168"/>
                </a:moveTo>
                <a:cubicBezTo>
                  <a:pt x="623" y="169"/>
                  <a:pt x="622" y="170"/>
                  <a:pt x="623" y="171"/>
                </a:cubicBezTo>
                <a:cubicBezTo>
                  <a:pt x="623" y="172"/>
                  <a:pt x="624" y="172"/>
                  <a:pt x="625" y="172"/>
                </a:cubicBezTo>
                <a:lnTo>
                  <a:pt x="669" y="170"/>
                </a:lnTo>
                <a:lnTo>
                  <a:pt x="659" y="177"/>
                </a:lnTo>
                <a:cubicBezTo>
                  <a:pt x="658" y="177"/>
                  <a:pt x="658" y="178"/>
                  <a:pt x="658" y="179"/>
                </a:cubicBezTo>
                <a:cubicBezTo>
                  <a:pt x="659" y="180"/>
                  <a:pt x="660" y="181"/>
                  <a:pt x="660" y="181"/>
                </a:cubicBezTo>
                <a:cubicBezTo>
                  <a:pt x="661" y="181"/>
                  <a:pt x="661" y="181"/>
                  <a:pt x="661" y="181"/>
                </a:cubicBezTo>
                <a:cubicBezTo>
                  <a:pt x="682" y="178"/>
                  <a:pt x="724" y="173"/>
                  <a:pt x="728" y="173"/>
                </a:cubicBezTo>
                <a:lnTo>
                  <a:pt x="728" y="173"/>
                </a:lnTo>
                <a:cubicBezTo>
                  <a:pt x="729" y="173"/>
                  <a:pt x="730" y="172"/>
                  <a:pt x="730" y="171"/>
                </a:cubicBezTo>
                <a:cubicBezTo>
                  <a:pt x="730" y="170"/>
                  <a:pt x="729" y="169"/>
                  <a:pt x="728" y="169"/>
                </a:cubicBezTo>
                <a:cubicBezTo>
                  <a:pt x="728" y="169"/>
                  <a:pt x="728" y="169"/>
                  <a:pt x="728" y="169"/>
                </a:cubicBezTo>
                <a:lnTo>
                  <a:pt x="689" y="168"/>
                </a:lnTo>
                <a:lnTo>
                  <a:pt x="710" y="153"/>
                </a:lnTo>
                <a:cubicBezTo>
                  <a:pt x="711" y="153"/>
                  <a:pt x="711" y="151"/>
                  <a:pt x="711" y="151"/>
                </a:cubicBezTo>
                <a:cubicBezTo>
                  <a:pt x="710" y="150"/>
                  <a:pt x="710" y="149"/>
                  <a:pt x="709" y="149"/>
                </a:cubicBezTo>
                <a:lnTo>
                  <a:pt x="655" y="159"/>
                </a:lnTo>
                <a:lnTo>
                  <a:pt x="667" y="148"/>
                </a:lnTo>
                <a:cubicBezTo>
                  <a:pt x="667" y="147"/>
                  <a:pt x="668" y="146"/>
                  <a:pt x="667" y="145"/>
                </a:cubicBezTo>
                <a:cubicBezTo>
                  <a:pt x="667" y="145"/>
                  <a:pt x="666" y="144"/>
                  <a:pt x="665" y="144"/>
                </a:cubicBezTo>
                <a:lnTo>
                  <a:pt x="600" y="156"/>
                </a:lnTo>
                <a:cubicBezTo>
                  <a:pt x="598" y="156"/>
                  <a:pt x="598" y="157"/>
                  <a:pt x="598" y="158"/>
                </a:cubicBezTo>
                <a:cubicBezTo>
                  <a:pt x="598" y="160"/>
                  <a:pt x="599" y="160"/>
                  <a:pt x="600" y="160"/>
                </a:cubicBezTo>
                <a:lnTo>
                  <a:pt x="635" y="159"/>
                </a:lnTo>
                <a:lnTo>
                  <a:pt x="623" y="168"/>
                </a:lnTo>
                <a:close/>
                <a:moveTo>
                  <a:pt x="0" y="135"/>
                </a:moveTo>
                <a:lnTo>
                  <a:pt x="0" y="135"/>
                </a:lnTo>
                <a:cubicBezTo>
                  <a:pt x="0" y="135"/>
                  <a:pt x="0" y="135"/>
                  <a:pt x="0" y="135"/>
                </a:cubicBezTo>
                <a:close/>
                <a:moveTo>
                  <a:pt x="301" y="198"/>
                </a:moveTo>
                <a:lnTo>
                  <a:pt x="229" y="251"/>
                </a:lnTo>
                <a:lnTo>
                  <a:pt x="482" y="230"/>
                </a:lnTo>
                <a:lnTo>
                  <a:pt x="323" y="220"/>
                </a:lnTo>
                <a:lnTo>
                  <a:pt x="392" y="176"/>
                </a:lnTo>
                <a:lnTo>
                  <a:pt x="194" y="169"/>
                </a:lnTo>
                <a:lnTo>
                  <a:pt x="259" y="131"/>
                </a:lnTo>
                <a:cubicBezTo>
                  <a:pt x="259" y="131"/>
                  <a:pt x="16" y="136"/>
                  <a:pt x="0" y="135"/>
                </a:cubicBezTo>
                <a:lnTo>
                  <a:pt x="173" y="154"/>
                </a:lnTo>
                <a:lnTo>
                  <a:pt x="64" y="216"/>
                </a:lnTo>
                <a:lnTo>
                  <a:pt x="301" y="198"/>
                </a:lnTo>
                <a:close/>
                <a:moveTo>
                  <a:pt x="399" y="304"/>
                </a:moveTo>
                <a:lnTo>
                  <a:pt x="254" y="439"/>
                </a:lnTo>
                <a:lnTo>
                  <a:pt x="273" y="366"/>
                </a:lnTo>
                <a:cubicBezTo>
                  <a:pt x="273" y="366"/>
                  <a:pt x="105" y="542"/>
                  <a:pt x="93" y="552"/>
                </a:cubicBezTo>
                <a:lnTo>
                  <a:pt x="229" y="443"/>
                </a:lnTo>
                <a:lnTo>
                  <a:pt x="196" y="564"/>
                </a:lnTo>
                <a:lnTo>
                  <a:pt x="350" y="384"/>
                </a:lnTo>
                <a:lnTo>
                  <a:pt x="337" y="472"/>
                </a:lnTo>
                <a:lnTo>
                  <a:pt x="501" y="279"/>
                </a:lnTo>
                <a:lnTo>
                  <a:pt x="381" y="383"/>
                </a:lnTo>
                <a:lnTo>
                  <a:pt x="399" y="304"/>
                </a:lnTo>
                <a:close/>
                <a:moveTo>
                  <a:pt x="93" y="552"/>
                </a:moveTo>
                <a:lnTo>
                  <a:pt x="93" y="552"/>
                </a:lnTo>
                <a:cubicBezTo>
                  <a:pt x="93" y="552"/>
                  <a:pt x="93" y="552"/>
                  <a:pt x="93" y="552"/>
                </a:cubicBezTo>
                <a:close/>
                <a:moveTo>
                  <a:pt x="632" y="505"/>
                </a:moveTo>
                <a:cubicBezTo>
                  <a:pt x="627" y="487"/>
                  <a:pt x="622" y="468"/>
                  <a:pt x="616" y="449"/>
                </a:cubicBezTo>
                <a:lnTo>
                  <a:pt x="604" y="479"/>
                </a:lnTo>
                <a:lnTo>
                  <a:pt x="632" y="505"/>
                </a:lnTo>
                <a:close/>
                <a:moveTo>
                  <a:pt x="595" y="373"/>
                </a:moveTo>
                <a:lnTo>
                  <a:pt x="590" y="387"/>
                </a:lnTo>
                <a:lnTo>
                  <a:pt x="604" y="405"/>
                </a:lnTo>
                <a:cubicBezTo>
                  <a:pt x="601" y="394"/>
                  <a:pt x="598" y="383"/>
                  <a:pt x="595" y="373"/>
                </a:cubicBezTo>
                <a:close/>
                <a:moveTo>
                  <a:pt x="572" y="450"/>
                </a:moveTo>
                <a:lnTo>
                  <a:pt x="594" y="470"/>
                </a:lnTo>
                <a:lnTo>
                  <a:pt x="609" y="434"/>
                </a:lnTo>
                <a:lnTo>
                  <a:pt x="586" y="402"/>
                </a:lnTo>
                <a:lnTo>
                  <a:pt x="572" y="450"/>
                </a:lnTo>
                <a:close/>
                <a:moveTo>
                  <a:pt x="668" y="630"/>
                </a:moveTo>
                <a:cubicBezTo>
                  <a:pt x="660" y="602"/>
                  <a:pt x="651" y="572"/>
                  <a:pt x="642" y="540"/>
                </a:cubicBezTo>
                <a:lnTo>
                  <a:pt x="621" y="591"/>
                </a:lnTo>
                <a:lnTo>
                  <a:pt x="668" y="630"/>
                </a:lnTo>
                <a:close/>
                <a:moveTo>
                  <a:pt x="574" y="552"/>
                </a:moveTo>
                <a:lnTo>
                  <a:pt x="611" y="583"/>
                </a:lnTo>
                <a:lnTo>
                  <a:pt x="635" y="524"/>
                </a:lnTo>
                <a:lnTo>
                  <a:pt x="599" y="492"/>
                </a:lnTo>
                <a:lnTo>
                  <a:pt x="574" y="552"/>
                </a:lnTo>
                <a:close/>
                <a:moveTo>
                  <a:pt x="708" y="772"/>
                </a:moveTo>
                <a:cubicBezTo>
                  <a:pt x="703" y="753"/>
                  <a:pt x="692" y="714"/>
                  <a:pt x="678" y="664"/>
                </a:cubicBezTo>
                <a:lnTo>
                  <a:pt x="641" y="742"/>
                </a:lnTo>
                <a:lnTo>
                  <a:pt x="708" y="772"/>
                </a:lnTo>
                <a:close/>
                <a:moveTo>
                  <a:pt x="572" y="711"/>
                </a:moveTo>
                <a:lnTo>
                  <a:pt x="629" y="737"/>
                </a:lnTo>
                <a:lnTo>
                  <a:pt x="671" y="649"/>
                </a:lnTo>
                <a:lnTo>
                  <a:pt x="616" y="604"/>
                </a:lnTo>
                <a:lnTo>
                  <a:pt x="572" y="711"/>
                </a:lnTo>
                <a:close/>
                <a:moveTo>
                  <a:pt x="568" y="378"/>
                </a:moveTo>
                <a:lnTo>
                  <a:pt x="568" y="419"/>
                </a:lnTo>
                <a:lnTo>
                  <a:pt x="577" y="389"/>
                </a:lnTo>
                <a:lnTo>
                  <a:pt x="568" y="378"/>
                </a:lnTo>
                <a:close/>
                <a:moveTo>
                  <a:pt x="568" y="866"/>
                </a:moveTo>
                <a:lnTo>
                  <a:pt x="624" y="748"/>
                </a:lnTo>
                <a:lnTo>
                  <a:pt x="568" y="723"/>
                </a:lnTo>
                <a:lnTo>
                  <a:pt x="568" y="866"/>
                </a:lnTo>
                <a:close/>
                <a:moveTo>
                  <a:pt x="568" y="464"/>
                </a:moveTo>
                <a:lnTo>
                  <a:pt x="568" y="532"/>
                </a:lnTo>
                <a:lnTo>
                  <a:pt x="589" y="483"/>
                </a:lnTo>
                <a:lnTo>
                  <a:pt x="568" y="464"/>
                </a:lnTo>
                <a:close/>
                <a:moveTo>
                  <a:pt x="568" y="564"/>
                </a:moveTo>
                <a:lnTo>
                  <a:pt x="568" y="688"/>
                </a:lnTo>
                <a:lnTo>
                  <a:pt x="606" y="595"/>
                </a:lnTo>
                <a:lnTo>
                  <a:pt x="568" y="564"/>
                </a:lnTo>
                <a:close/>
                <a:moveTo>
                  <a:pt x="713" y="802"/>
                </a:moveTo>
                <a:lnTo>
                  <a:pt x="640" y="770"/>
                </a:lnTo>
                <a:cubicBezTo>
                  <a:pt x="640" y="770"/>
                  <a:pt x="577" y="873"/>
                  <a:pt x="575" y="878"/>
                </a:cubicBezTo>
                <a:cubicBezTo>
                  <a:pt x="571" y="885"/>
                  <a:pt x="557" y="885"/>
                  <a:pt x="554" y="879"/>
                </a:cubicBezTo>
                <a:cubicBezTo>
                  <a:pt x="553" y="878"/>
                  <a:pt x="552" y="876"/>
                  <a:pt x="552" y="874"/>
                </a:cubicBezTo>
                <a:cubicBezTo>
                  <a:pt x="548" y="874"/>
                  <a:pt x="545" y="873"/>
                  <a:pt x="544" y="871"/>
                </a:cubicBezTo>
                <a:lnTo>
                  <a:pt x="484" y="753"/>
                </a:lnTo>
                <a:lnTo>
                  <a:pt x="404" y="789"/>
                </a:lnTo>
                <a:cubicBezTo>
                  <a:pt x="402" y="790"/>
                  <a:pt x="399" y="790"/>
                  <a:pt x="398" y="789"/>
                </a:cubicBezTo>
                <a:cubicBezTo>
                  <a:pt x="396" y="788"/>
                  <a:pt x="395" y="786"/>
                  <a:pt x="395" y="784"/>
                </a:cubicBezTo>
                <a:cubicBezTo>
                  <a:pt x="395" y="782"/>
                  <a:pt x="395" y="780"/>
                  <a:pt x="473" y="506"/>
                </a:cubicBezTo>
                <a:cubicBezTo>
                  <a:pt x="489" y="451"/>
                  <a:pt x="505" y="395"/>
                  <a:pt x="518" y="348"/>
                </a:cubicBezTo>
                <a:cubicBezTo>
                  <a:pt x="518" y="348"/>
                  <a:pt x="518" y="348"/>
                  <a:pt x="518" y="348"/>
                </a:cubicBezTo>
                <a:cubicBezTo>
                  <a:pt x="525" y="324"/>
                  <a:pt x="531" y="303"/>
                  <a:pt x="536" y="286"/>
                </a:cubicBezTo>
                <a:cubicBezTo>
                  <a:pt x="515" y="275"/>
                  <a:pt x="501" y="254"/>
                  <a:pt x="501" y="229"/>
                </a:cubicBezTo>
                <a:cubicBezTo>
                  <a:pt x="501" y="195"/>
                  <a:pt x="529" y="166"/>
                  <a:pt x="563" y="166"/>
                </a:cubicBezTo>
                <a:cubicBezTo>
                  <a:pt x="598" y="166"/>
                  <a:pt x="626" y="195"/>
                  <a:pt x="626" y="229"/>
                </a:cubicBezTo>
                <a:cubicBezTo>
                  <a:pt x="626" y="254"/>
                  <a:pt x="612" y="275"/>
                  <a:pt x="592" y="285"/>
                </a:cubicBezTo>
                <a:cubicBezTo>
                  <a:pt x="733" y="778"/>
                  <a:pt x="736" y="783"/>
                  <a:pt x="736" y="784"/>
                </a:cubicBezTo>
                <a:cubicBezTo>
                  <a:pt x="739" y="799"/>
                  <a:pt x="728" y="807"/>
                  <a:pt x="713" y="802"/>
                </a:cubicBezTo>
                <a:close/>
                <a:moveTo>
                  <a:pt x="515" y="405"/>
                </a:moveTo>
                <a:lnTo>
                  <a:pt x="528" y="387"/>
                </a:lnTo>
                <a:lnTo>
                  <a:pt x="524" y="373"/>
                </a:lnTo>
                <a:cubicBezTo>
                  <a:pt x="521" y="383"/>
                  <a:pt x="518" y="394"/>
                  <a:pt x="515" y="405"/>
                </a:cubicBezTo>
                <a:close/>
                <a:moveTo>
                  <a:pt x="510" y="434"/>
                </a:moveTo>
                <a:lnTo>
                  <a:pt x="525" y="470"/>
                </a:lnTo>
                <a:lnTo>
                  <a:pt x="547" y="450"/>
                </a:lnTo>
                <a:lnTo>
                  <a:pt x="533" y="402"/>
                </a:lnTo>
                <a:lnTo>
                  <a:pt x="510" y="434"/>
                </a:lnTo>
                <a:close/>
                <a:moveTo>
                  <a:pt x="486" y="505"/>
                </a:moveTo>
                <a:lnTo>
                  <a:pt x="515" y="479"/>
                </a:lnTo>
                <a:lnTo>
                  <a:pt x="502" y="449"/>
                </a:lnTo>
                <a:cubicBezTo>
                  <a:pt x="497" y="468"/>
                  <a:pt x="492" y="487"/>
                  <a:pt x="486" y="505"/>
                </a:cubicBezTo>
                <a:close/>
                <a:moveTo>
                  <a:pt x="484" y="524"/>
                </a:moveTo>
                <a:lnTo>
                  <a:pt x="508" y="583"/>
                </a:lnTo>
                <a:lnTo>
                  <a:pt x="545" y="552"/>
                </a:lnTo>
                <a:lnTo>
                  <a:pt x="520" y="492"/>
                </a:lnTo>
                <a:lnTo>
                  <a:pt x="484" y="524"/>
                </a:lnTo>
                <a:close/>
                <a:moveTo>
                  <a:pt x="451" y="630"/>
                </a:moveTo>
                <a:lnTo>
                  <a:pt x="498" y="591"/>
                </a:lnTo>
                <a:lnTo>
                  <a:pt x="477" y="540"/>
                </a:lnTo>
                <a:cubicBezTo>
                  <a:pt x="467" y="572"/>
                  <a:pt x="459" y="602"/>
                  <a:pt x="451" y="630"/>
                </a:cubicBezTo>
                <a:close/>
                <a:moveTo>
                  <a:pt x="478" y="742"/>
                </a:moveTo>
                <a:lnTo>
                  <a:pt x="441" y="664"/>
                </a:lnTo>
                <a:cubicBezTo>
                  <a:pt x="427" y="714"/>
                  <a:pt x="416" y="753"/>
                  <a:pt x="411" y="772"/>
                </a:cubicBezTo>
                <a:lnTo>
                  <a:pt x="478" y="742"/>
                </a:lnTo>
                <a:close/>
                <a:moveTo>
                  <a:pt x="490" y="737"/>
                </a:moveTo>
                <a:lnTo>
                  <a:pt x="546" y="711"/>
                </a:lnTo>
                <a:lnTo>
                  <a:pt x="503" y="604"/>
                </a:lnTo>
                <a:lnTo>
                  <a:pt x="448" y="649"/>
                </a:lnTo>
                <a:lnTo>
                  <a:pt x="490" y="737"/>
                </a:lnTo>
                <a:close/>
                <a:moveTo>
                  <a:pt x="551" y="723"/>
                </a:moveTo>
                <a:lnTo>
                  <a:pt x="495" y="748"/>
                </a:lnTo>
                <a:lnTo>
                  <a:pt x="551" y="866"/>
                </a:lnTo>
                <a:lnTo>
                  <a:pt x="551" y="723"/>
                </a:lnTo>
                <a:close/>
                <a:moveTo>
                  <a:pt x="551" y="564"/>
                </a:moveTo>
                <a:lnTo>
                  <a:pt x="513" y="595"/>
                </a:lnTo>
                <a:lnTo>
                  <a:pt x="551" y="688"/>
                </a:lnTo>
                <a:lnTo>
                  <a:pt x="551" y="564"/>
                </a:lnTo>
                <a:close/>
                <a:moveTo>
                  <a:pt x="551" y="464"/>
                </a:moveTo>
                <a:lnTo>
                  <a:pt x="530" y="483"/>
                </a:lnTo>
                <a:lnTo>
                  <a:pt x="551" y="532"/>
                </a:lnTo>
                <a:lnTo>
                  <a:pt x="551" y="464"/>
                </a:lnTo>
                <a:close/>
                <a:moveTo>
                  <a:pt x="551" y="378"/>
                </a:moveTo>
                <a:lnTo>
                  <a:pt x="542" y="389"/>
                </a:lnTo>
                <a:lnTo>
                  <a:pt x="551" y="419"/>
                </a:lnTo>
                <a:lnTo>
                  <a:pt x="551" y="378"/>
                </a:lnTo>
                <a:close/>
                <a:moveTo>
                  <a:pt x="551" y="291"/>
                </a:moveTo>
                <a:cubicBezTo>
                  <a:pt x="550" y="290"/>
                  <a:pt x="549" y="290"/>
                  <a:pt x="548" y="290"/>
                </a:cubicBezTo>
                <a:cubicBezTo>
                  <a:pt x="543" y="309"/>
                  <a:pt x="537" y="329"/>
                  <a:pt x="531" y="350"/>
                </a:cubicBezTo>
                <a:lnTo>
                  <a:pt x="538" y="374"/>
                </a:lnTo>
                <a:lnTo>
                  <a:pt x="551" y="357"/>
                </a:lnTo>
                <a:lnTo>
                  <a:pt x="551" y="291"/>
                </a:lnTo>
                <a:close/>
                <a:moveTo>
                  <a:pt x="565" y="281"/>
                </a:moveTo>
                <a:cubicBezTo>
                  <a:pt x="593" y="281"/>
                  <a:pt x="615" y="258"/>
                  <a:pt x="615" y="230"/>
                </a:cubicBezTo>
                <a:cubicBezTo>
                  <a:pt x="615" y="214"/>
                  <a:pt x="608" y="200"/>
                  <a:pt x="596" y="190"/>
                </a:cubicBezTo>
                <a:cubicBezTo>
                  <a:pt x="602" y="199"/>
                  <a:pt x="606" y="210"/>
                  <a:pt x="606" y="221"/>
                </a:cubicBezTo>
                <a:cubicBezTo>
                  <a:pt x="606" y="249"/>
                  <a:pt x="584" y="272"/>
                  <a:pt x="556" y="272"/>
                </a:cubicBezTo>
                <a:cubicBezTo>
                  <a:pt x="544" y="272"/>
                  <a:pt x="533" y="268"/>
                  <a:pt x="525" y="261"/>
                </a:cubicBezTo>
                <a:cubicBezTo>
                  <a:pt x="534" y="273"/>
                  <a:pt x="548" y="281"/>
                  <a:pt x="565" y="281"/>
                </a:cubicBezTo>
                <a:close/>
                <a:moveTo>
                  <a:pt x="724" y="784"/>
                </a:moveTo>
                <a:cubicBezTo>
                  <a:pt x="724" y="782"/>
                  <a:pt x="724" y="779"/>
                  <a:pt x="584" y="288"/>
                </a:cubicBezTo>
                <a:cubicBezTo>
                  <a:pt x="580" y="290"/>
                  <a:pt x="575" y="291"/>
                  <a:pt x="571" y="291"/>
                </a:cubicBezTo>
                <a:cubicBezTo>
                  <a:pt x="577" y="310"/>
                  <a:pt x="582" y="330"/>
                  <a:pt x="588" y="350"/>
                </a:cubicBezTo>
                <a:lnTo>
                  <a:pt x="581" y="374"/>
                </a:lnTo>
                <a:lnTo>
                  <a:pt x="568" y="357"/>
                </a:lnTo>
                <a:lnTo>
                  <a:pt x="568" y="292"/>
                </a:lnTo>
                <a:cubicBezTo>
                  <a:pt x="567" y="292"/>
                  <a:pt x="565" y="292"/>
                  <a:pt x="563" y="292"/>
                </a:cubicBezTo>
                <a:lnTo>
                  <a:pt x="563" y="292"/>
                </a:lnTo>
                <a:lnTo>
                  <a:pt x="563" y="358"/>
                </a:lnTo>
                <a:cubicBezTo>
                  <a:pt x="563" y="358"/>
                  <a:pt x="563" y="359"/>
                  <a:pt x="563" y="359"/>
                </a:cubicBezTo>
                <a:lnTo>
                  <a:pt x="563" y="868"/>
                </a:lnTo>
                <a:cubicBezTo>
                  <a:pt x="563" y="870"/>
                  <a:pt x="562" y="872"/>
                  <a:pt x="561" y="873"/>
                </a:cubicBezTo>
                <a:cubicBezTo>
                  <a:pt x="561" y="873"/>
                  <a:pt x="562" y="873"/>
                  <a:pt x="562" y="873"/>
                </a:cubicBezTo>
                <a:lnTo>
                  <a:pt x="562" y="873"/>
                </a:lnTo>
                <a:cubicBezTo>
                  <a:pt x="565" y="873"/>
                  <a:pt x="567" y="872"/>
                  <a:pt x="568" y="870"/>
                </a:cubicBezTo>
                <a:lnTo>
                  <a:pt x="635" y="753"/>
                </a:lnTo>
                <a:lnTo>
                  <a:pt x="715" y="789"/>
                </a:lnTo>
                <a:cubicBezTo>
                  <a:pt x="717" y="790"/>
                  <a:pt x="719" y="790"/>
                  <a:pt x="721" y="789"/>
                </a:cubicBezTo>
                <a:cubicBezTo>
                  <a:pt x="723" y="788"/>
                  <a:pt x="724" y="786"/>
                  <a:pt x="724" y="7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1" name="POWER_USER_ID_ICONS_Simple_Gears"/>
          <p:cNvSpPr>
            <a:spLocks noChangeAspect="1" noEditPoints="1"/>
          </p:cNvSpPr>
          <p:nvPr>
            <p:custDataLst>
              <p:tags r:id="rId7"/>
            </p:custDataLst>
          </p:nvPr>
        </p:nvSpPr>
        <p:spPr bwMode="auto">
          <a:xfrm>
            <a:off x="10761456" y="5565562"/>
            <a:ext cx="609023" cy="393989"/>
          </a:xfrm>
          <a:custGeom>
            <a:avLst/>
            <a:gdLst>
              <a:gd name="T0" fmla="*/ 448 w 1125"/>
              <a:gd name="T1" fmla="*/ 203 h 725"/>
              <a:gd name="T2" fmla="*/ 455 w 1125"/>
              <a:gd name="T3" fmla="*/ 138 h 725"/>
              <a:gd name="T4" fmla="*/ 411 w 1125"/>
              <a:gd name="T5" fmla="*/ 110 h 725"/>
              <a:gd name="T6" fmla="*/ 368 w 1125"/>
              <a:gd name="T7" fmla="*/ 69 h 725"/>
              <a:gd name="T8" fmla="*/ 337 w 1125"/>
              <a:gd name="T9" fmla="*/ 29 h 725"/>
              <a:gd name="T10" fmla="*/ 273 w 1125"/>
              <a:gd name="T11" fmla="*/ 40 h 725"/>
              <a:gd name="T12" fmla="*/ 232 w 1125"/>
              <a:gd name="T13" fmla="*/ 0 h 725"/>
              <a:gd name="T14" fmla="*/ 193 w 1125"/>
              <a:gd name="T15" fmla="*/ 45 h 725"/>
              <a:gd name="T16" fmla="*/ 130 w 1125"/>
              <a:gd name="T17" fmla="*/ 31 h 725"/>
              <a:gd name="T18" fmla="*/ 113 w 1125"/>
              <a:gd name="T19" fmla="*/ 83 h 725"/>
              <a:gd name="T20" fmla="*/ 62 w 1125"/>
              <a:gd name="T21" fmla="*/ 119 h 725"/>
              <a:gd name="T22" fmla="*/ 37 w 1125"/>
              <a:gd name="T23" fmla="*/ 162 h 725"/>
              <a:gd name="T24" fmla="*/ 36 w 1125"/>
              <a:gd name="T25" fmla="*/ 225 h 725"/>
              <a:gd name="T26" fmla="*/ 2 w 1125"/>
              <a:gd name="T27" fmla="*/ 268 h 725"/>
              <a:gd name="T28" fmla="*/ 50 w 1125"/>
              <a:gd name="T29" fmla="*/ 312 h 725"/>
              <a:gd name="T30" fmla="*/ 34 w 1125"/>
              <a:gd name="T31" fmla="*/ 371 h 725"/>
              <a:gd name="T32" fmla="*/ 90 w 1125"/>
              <a:gd name="T33" fmla="*/ 383 h 725"/>
              <a:gd name="T34" fmla="*/ 117 w 1125"/>
              <a:gd name="T35" fmla="*/ 443 h 725"/>
              <a:gd name="T36" fmla="*/ 169 w 1125"/>
              <a:gd name="T37" fmla="*/ 445 h 725"/>
              <a:gd name="T38" fmla="*/ 227 w 1125"/>
              <a:gd name="T39" fmla="*/ 459 h 725"/>
              <a:gd name="T40" fmla="*/ 275 w 1125"/>
              <a:gd name="T41" fmla="*/ 479 h 725"/>
              <a:gd name="T42" fmla="*/ 323 w 1125"/>
              <a:gd name="T43" fmla="*/ 437 h 725"/>
              <a:gd name="T44" fmla="*/ 379 w 1125"/>
              <a:gd name="T45" fmla="*/ 451 h 725"/>
              <a:gd name="T46" fmla="*/ 392 w 1125"/>
              <a:gd name="T47" fmla="*/ 391 h 725"/>
              <a:gd name="T48" fmla="*/ 453 w 1125"/>
              <a:gd name="T49" fmla="*/ 372 h 725"/>
              <a:gd name="T50" fmla="*/ 442 w 1125"/>
              <a:gd name="T51" fmla="*/ 318 h 725"/>
              <a:gd name="T52" fmla="*/ 468 w 1125"/>
              <a:gd name="T53" fmla="*/ 262 h 725"/>
              <a:gd name="T54" fmla="*/ 1121 w 1125"/>
              <a:gd name="T55" fmla="*/ 402 h 725"/>
              <a:gd name="T56" fmla="*/ 1053 w 1125"/>
              <a:gd name="T57" fmla="*/ 347 h 725"/>
              <a:gd name="T58" fmla="*/ 1107 w 1125"/>
              <a:gd name="T59" fmla="*/ 284 h 725"/>
              <a:gd name="T60" fmla="*/ 1026 w 1125"/>
              <a:gd name="T61" fmla="*/ 267 h 725"/>
              <a:gd name="T62" fmla="*/ 1045 w 1125"/>
              <a:gd name="T63" fmla="*/ 182 h 725"/>
              <a:gd name="T64" fmla="*/ 979 w 1125"/>
              <a:gd name="T65" fmla="*/ 176 h 725"/>
              <a:gd name="T66" fmla="*/ 933 w 1125"/>
              <a:gd name="T67" fmla="*/ 127 h 725"/>
              <a:gd name="T68" fmla="*/ 890 w 1125"/>
              <a:gd name="T69" fmla="*/ 91 h 725"/>
              <a:gd name="T70" fmla="*/ 817 w 1125"/>
              <a:gd name="T71" fmla="*/ 122 h 725"/>
              <a:gd name="T72" fmla="*/ 767 w 1125"/>
              <a:gd name="T73" fmla="*/ 61 h 725"/>
              <a:gd name="T74" fmla="*/ 716 w 1125"/>
              <a:gd name="T75" fmla="*/ 137 h 725"/>
              <a:gd name="T76" fmla="*/ 648 w 1125"/>
              <a:gd name="T77" fmla="*/ 90 h 725"/>
              <a:gd name="T78" fmla="*/ 639 w 1125"/>
              <a:gd name="T79" fmla="*/ 173 h 725"/>
              <a:gd name="T80" fmla="*/ 554 w 1125"/>
              <a:gd name="T81" fmla="*/ 162 h 725"/>
              <a:gd name="T82" fmla="*/ 555 w 1125"/>
              <a:gd name="T83" fmla="*/ 229 h 725"/>
              <a:gd name="T84" fmla="*/ 509 w 1125"/>
              <a:gd name="T85" fmla="*/ 278 h 725"/>
              <a:gd name="T86" fmla="*/ 477 w 1125"/>
              <a:gd name="T87" fmla="*/ 326 h 725"/>
              <a:gd name="T88" fmla="*/ 516 w 1125"/>
              <a:gd name="T89" fmla="*/ 395 h 725"/>
              <a:gd name="T90" fmla="*/ 458 w 1125"/>
              <a:gd name="T91" fmla="*/ 446 h 725"/>
              <a:gd name="T92" fmla="*/ 537 w 1125"/>
              <a:gd name="T93" fmla="*/ 481 h 725"/>
              <a:gd name="T94" fmla="*/ 497 w 1125"/>
              <a:gd name="T95" fmla="*/ 556 h 725"/>
              <a:gd name="T96" fmla="*/ 574 w 1125"/>
              <a:gd name="T97" fmla="*/ 561 h 725"/>
              <a:gd name="T98" fmla="*/ 586 w 1125"/>
              <a:gd name="T99" fmla="*/ 639 h 725"/>
              <a:gd name="T100" fmla="*/ 641 w 1125"/>
              <a:gd name="T101" fmla="*/ 658 h 725"/>
              <a:gd name="T102" fmla="*/ 708 w 1125"/>
              <a:gd name="T103" fmla="*/ 668 h 725"/>
              <a:gd name="T104" fmla="*/ 747 w 1125"/>
              <a:gd name="T105" fmla="*/ 722 h 725"/>
              <a:gd name="T106" fmla="*/ 808 w 1125"/>
              <a:gd name="T107" fmla="*/ 660 h 725"/>
              <a:gd name="T108" fmla="*/ 865 w 1125"/>
              <a:gd name="T109" fmla="*/ 720 h 725"/>
              <a:gd name="T110" fmla="*/ 889 w 1125"/>
              <a:gd name="T111" fmla="*/ 641 h 725"/>
              <a:gd name="T112" fmla="*/ 971 w 1125"/>
              <a:gd name="T113" fmla="*/ 669 h 725"/>
              <a:gd name="T114" fmla="*/ 986 w 1125"/>
              <a:gd name="T115" fmla="*/ 604 h 725"/>
              <a:gd name="T116" fmla="*/ 1041 w 1125"/>
              <a:gd name="T117" fmla="*/ 565 h 725"/>
              <a:gd name="T118" fmla="*/ 1081 w 1125"/>
              <a:gd name="T119" fmla="*/ 525 h 725"/>
              <a:gd name="T120" fmla="*/ 1056 w 1125"/>
              <a:gd name="T121" fmla="*/ 449 h 725"/>
              <a:gd name="T122" fmla="*/ 1125 w 1125"/>
              <a:gd name="T123" fmla="*/ 411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 h="725">
                <a:moveTo>
                  <a:pt x="490" y="236"/>
                </a:moveTo>
                <a:lnTo>
                  <a:pt x="490" y="231"/>
                </a:lnTo>
                <a:lnTo>
                  <a:pt x="490" y="226"/>
                </a:lnTo>
                <a:lnTo>
                  <a:pt x="487" y="222"/>
                </a:lnTo>
                <a:lnTo>
                  <a:pt x="484" y="219"/>
                </a:lnTo>
                <a:lnTo>
                  <a:pt x="479" y="216"/>
                </a:lnTo>
                <a:lnTo>
                  <a:pt x="472" y="214"/>
                </a:lnTo>
                <a:lnTo>
                  <a:pt x="466" y="212"/>
                </a:lnTo>
                <a:lnTo>
                  <a:pt x="461" y="212"/>
                </a:lnTo>
                <a:lnTo>
                  <a:pt x="457" y="212"/>
                </a:lnTo>
                <a:lnTo>
                  <a:pt x="454" y="212"/>
                </a:lnTo>
                <a:lnTo>
                  <a:pt x="452" y="211"/>
                </a:lnTo>
                <a:lnTo>
                  <a:pt x="450" y="207"/>
                </a:lnTo>
                <a:lnTo>
                  <a:pt x="448" y="203"/>
                </a:lnTo>
                <a:lnTo>
                  <a:pt x="446" y="197"/>
                </a:lnTo>
                <a:lnTo>
                  <a:pt x="444" y="191"/>
                </a:lnTo>
                <a:lnTo>
                  <a:pt x="442" y="184"/>
                </a:lnTo>
                <a:lnTo>
                  <a:pt x="440" y="178"/>
                </a:lnTo>
                <a:lnTo>
                  <a:pt x="438" y="172"/>
                </a:lnTo>
                <a:lnTo>
                  <a:pt x="437" y="166"/>
                </a:lnTo>
                <a:lnTo>
                  <a:pt x="436" y="162"/>
                </a:lnTo>
                <a:lnTo>
                  <a:pt x="436" y="159"/>
                </a:lnTo>
                <a:lnTo>
                  <a:pt x="437" y="157"/>
                </a:lnTo>
                <a:lnTo>
                  <a:pt x="439" y="155"/>
                </a:lnTo>
                <a:lnTo>
                  <a:pt x="442" y="152"/>
                </a:lnTo>
                <a:lnTo>
                  <a:pt x="446" y="148"/>
                </a:lnTo>
                <a:lnTo>
                  <a:pt x="451" y="144"/>
                </a:lnTo>
                <a:lnTo>
                  <a:pt x="455" y="138"/>
                </a:lnTo>
                <a:lnTo>
                  <a:pt x="458" y="133"/>
                </a:lnTo>
                <a:lnTo>
                  <a:pt x="459" y="129"/>
                </a:lnTo>
                <a:lnTo>
                  <a:pt x="458" y="124"/>
                </a:lnTo>
                <a:lnTo>
                  <a:pt x="456" y="120"/>
                </a:lnTo>
                <a:lnTo>
                  <a:pt x="453" y="115"/>
                </a:lnTo>
                <a:lnTo>
                  <a:pt x="450" y="111"/>
                </a:lnTo>
                <a:lnTo>
                  <a:pt x="447" y="107"/>
                </a:lnTo>
                <a:lnTo>
                  <a:pt x="444" y="105"/>
                </a:lnTo>
                <a:lnTo>
                  <a:pt x="439" y="103"/>
                </a:lnTo>
                <a:lnTo>
                  <a:pt x="433" y="103"/>
                </a:lnTo>
                <a:lnTo>
                  <a:pt x="427" y="105"/>
                </a:lnTo>
                <a:lnTo>
                  <a:pt x="420" y="107"/>
                </a:lnTo>
                <a:lnTo>
                  <a:pt x="415" y="109"/>
                </a:lnTo>
                <a:lnTo>
                  <a:pt x="411" y="110"/>
                </a:lnTo>
                <a:lnTo>
                  <a:pt x="409" y="111"/>
                </a:lnTo>
                <a:lnTo>
                  <a:pt x="406" y="111"/>
                </a:lnTo>
                <a:lnTo>
                  <a:pt x="403" y="110"/>
                </a:lnTo>
                <a:lnTo>
                  <a:pt x="400" y="107"/>
                </a:lnTo>
                <a:lnTo>
                  <a:pt x="395" y="103"/>
                </a:lnTo>
                <a:lnTo>
                  <a:pt x="391" y="99"/>
                </a:lnTo>
                <a:lnTo>
                  <a:pt x="386" y="94"/>
                </a:lnTo>
                <a:lnTo>
                  <a:pt x="381" y="89"/>
                </a:lnTo>
                <a:lnTo>
                  <a:pt x="376" y="85"/>
                </a:lnTo>
                <a:lnTo>
                  <a:pt x="372" y="81"/>
                </a:lnTo>
                <a:lnTo>
                  <a:pt x="369" y="77"/>
                </a:lnTo>
                <a:lnTo>
                  <a:pt x="368" y="74"/>
                </a:lnTo>
                <a:lnTo>
                  <a:pt x="368" y="72"/>
                </a:lnTo>
                <a:lnTo>
                  <a:pt x="368" y="69"/>
                </a:lnTo>
                <a:lnTo>
                  <a:pt x="369" y="66"/>
                </a:lnTo>
                <a:lnTo>
                  <a:pt x="370" y="60"/>
                </a:lnTo>
                <a:lnTo>
                  <a:pt x="372" y="54"/>
                </a:lnTo>
                <a:lnTo>
                  <a:pt x="373" y="47"/>
                </a:lnTo>
                <a:lnTo>
                  <a:pt x="373" y="41"/>
                </a:lnTo>
                <a:lnTo>
                  <a:pt x="372" y="37"/>
                </a:lnTo>
                <a:lnTo>
                  <a:pt x="369" y="34"/>
                </a:lnTo>
                <a:lnTo>
                  <a:pt x="365" y="31"/>
                </a:lnTo>
                <a:lnTo>
                  <a:pt x="360" y="28"/>
                </a:lnTo>
                <a:lnTo>
                  <a:pt x="356" y="26"/>
                </a:lnTo>
                <a:lnTo>
                  <a:pt x="351" y="25"/>
                </a:lnTo>
                <a:lnTo>
                  <a:pt x="347" y="25"/>
                </a:lnTo>
                <a:lnTo>
                  <a:pt x="342" y="26"/>
                </a:lnTo>
                <a:lnTo>
                  <a:pt x="337" y="29"/>
                </a:lnTo>
                <a:lnTo>
                  <a:pt x="332" y="33"/>
                </a:lnTo>
                <a:lnTo>
                  <a:pt x="327" y="38"/>
                </a:lnTo>
                <a:lnTo>
                  <a:pt x="324" y="43"/>
                </a:lnTo>
                <a:lnTo>
                  <a:pt x="321" y="46"/>
                </a:lnTo>
                <a:lnTo>
                  <a:pt x="320" y="48"/>
                </a:lnTo>
                <a:lnTo>
                  <a:pt x="318" y="49"/>
                </a:lnTo>
                <a:lnTo>
                  <a:pt x="315" y="49"/>
                </a:lnTo>
                <a:lnTo>
                  <a:pt x="310" y="49"/>
                </a:lnTo>
                <a:lnTo>
                  <a:pt x="304" y="48"/>
                </a:lnTo>
                <a:lnTo>
                  <a:pt x="298" y="46"/>
                </a:lnTo>
                <a:lnTo>
                  <a:pt x="291" y="45"/>
                </a:lnTo>
                <a:lnTo>
                  <a:pt x="285" y="43"/>
                </a:lnTo>
                <a:lnTo>
                  <a:pt x="278" y="42"/>
                </a:lnTo>
                <a:lnTo>
                  <a:pt x="273" y="40"/>
                </a:lnTo>
                <a:lnTo>
                  <a:pt x="268" y="39"/>
                </a:lnTo>
                <a:lnTo>
                  <a:pt x="266" y="37"/>
                </a:lnTo>
                <a:lnTo>
                  <a:pt x="265" y="35"/>
                </a:lnTo>
                <a:lnTo>
                  <a:pt x="264" y="32"/>
                </a:lnTo>
                <a:lnTo>
                  <a:pt x="263" y="29"/>
                </a:lnTo>
                <a:lnTo>
                  <a:pt x="262" y="22"/>
                </a:lnTo>
                <a:lnTo>
                  <a:pt x="260" y="16"/>
                </a:lnTo>
                <a:lnTo>
                  <a:pt x="258" y="10"/>
                </a:lnTo>
                <a:lnTo>
                  <a:pt x="255" y="5"/>
                </a:lnTo>
                <a:lnTo>
                  <a:pt x="251" y="2"/>
                </a:lnTo>
                <a:lnTo>
                  <a:pt x="246" y="0"/>
                </a:lnTo>
                <a:lnTo>
                  <a:pt x="242" y="0"/>
                </a:lnTo>
                <a:lnTo>
                  <a:pt x="237" y="0"/>
                </a:lnTo>
                <a:lnTo>
                  <a:pt x="232" y="0"/>
                </a:lnTo>
                <a:lnTo>
                  <a:pt x="227" y="0"/>
                </a:lnTo>
                <a:lnTo>
                  <a:pt x="223" y="2"/>
                </a:lnTo>
                <a:lnTo>
                  <a:pt x="219" y="5"/>
                </a:lnTo>
                <a:lnTo>
                  <a:pt x="217" y="11"/>
                </a:lnTo>
                <a:lnTo>
                  <a:pt x="215" y="17"/>
                </a:lnTo>
                <a:lnTo>
                  <a:pt x="213" y="23"/>
                </a:lnTo>
                <a:lnTo>
                  <a:pt x="212" y="29"/>
                </a:lnTo>
                <a:lnTo>
                  <a:pt x="212" y="33"/>
                </a:lnTo>
                <a:lnTo>
                  <a:pt x="212" y="35"/>
                </a:lnTo>
                <a:lnTo>
                  <a:pt x="211" y="38"/>
                </a:lnTo>
                <a:lnTo>
                  <a:pt x="209" y="40"/>
                </a:lnTo>
                <a:lnTo>
                  <a:pt x="205" y="42"/>
                </a:lnTo>
                <a:lnTo>
                  <a:pt x="199" y="43"/>
                </a:lnTo>
                <a:lnTo>
                  <a:pt x="193" y="45"/>
                </a:lnTo>
                <a:lnTo>
                  <a:pt x="186" y="47"/>
                </a:lnTo>
                <a:lnTo>
                  <a:pt x="180" y="49"/>
                </a:lnTo>
                <a:lnTo>
                  <a:pt x="174" y="51"/>
                </a:lnTo>
                <a:lnTo>
                  <a:pt x="168" y="53"/>
                </a:lnTo>
                <a:lnTo>
                  <a:pt x="164" y="53"/>
                </a:lnTo>
                <a:lnTo>
                  <a:pt x="161" y="53"/>
                </a:lnTo>
                <a:lnTo>
                  <a:pt x="159" y="52"/>
                </a:lnTo>
                <a:lnTo>
                  <a:pt x="157" y="50"/>
                </a:lnTo>
                <a:lnTo>
                  <a:pt x="154" y="48"/>
                </a:lnTo>
                <a:lnTo>
                  <a:pt x="150" y="43"/>
                </a:lnTo>
                <a:lnTo>
                  <a:pt x="145" y="39"/>
                </a:lnTo>
                <a:lnTo>
                  <a:pt x="140" y="35"/>
                </a:lnTo>
                <a:lnTo>
                  <a:pt x="135" y="32"/>
                </a:lnTo>
                <a:lnTo>
                  <a:pt x="130" y="31"/>
                </a:lnTo>
                <a:lnTo>
                  <a:pt x="126" y="32"/>
                </a:lnTo>
                <a:lnTo>
                  <a:pt x="121" y="34"/>
                </a:lnTo>
                <a:lnTo>
                  <a:pt x="117" y="37"/>
                </a:lnTo>
                <a:lnTo>
                  <a:pt x="113" y="39"/>
                </a:lnTo>
                <a:lnTo>
                  <a:pt x="109" y="42"/>
                </a:lnTo>
                <a:lnTo>
                  <a:pt x="106" y="46"/>
                </a:lnTo>
                <a:lnTo>
                  <a:pt x="105" y="51"/>
                </a:lnTo>
                <a:lnTo>
                  <a:pt x="105" y="57"/>
                </a:lnTo>
                <a:lnTo>
                  <a:pt x="106" y="63"/>
                </a:lnTo>
                <a:lnTo>
                  <a:pt x="108" y="69"/>
                </a:lnTo>
                <a:lnTo>
                  <a:pt x="110" y="75"/>
                </a:lnTo>
                <a:lnTo>
                  <a:pt x="112" y="78"/>
                </a:lnTo>
                <a:lnTo>
                  <a:pt x="113" y="81"/>
                </a:lnTo>
                <a:lnTo>
                  <a:pt x="113" y="83"/>
                </a:lnTo>
                <a:lnTo>
                  <a:pt x="111" y="86"/>
                </a:lnTo>
                <a:lnTo>
                  <a:pt x="109" y="90"/>
                </a:lnTo>
                <a:lnTo>
                  <a:pt x="105" y="94"/>
                </a:lnTo>
                <a:lnTo>
                  <a:pt x="100" y="99"/>
                </a:lnTo>
                <a:lnTo>
                  <a:pt x="95" y="104"/>
                </a:lnTo>
                <a:lnTo>
                  <a:pt x="91" y="109"/>
                </a:lnTo>
                <a:lnTo>
                  <a:pt x="87" y="114"/>
                </a:lnTo>
                <a:lnTo>
                  <a:pt x="82" y="118"/>
                </a:lnTo>
                <a:lnTo>
                  <a:pt x="79" y="121"/>
                </a:lnTo>
                <a:lnTo>
                  <a:pt x="76" y="122"/>
                </a:lnTo>
                <a:lnTo>
                  <a:pt x="74" y="122"/>
                </a:lnTo>
                <a:lnTo>
                  <a:pt x="71" y="122"/>
                </a:lnTo>
                <a:lnTo>
                  <a:pt x="67" y="121"/>
                </a:lnTo>
                <a:lnTo>
                  <a:pt x="62" y="119"/>
                </a:lnTo>
                <a:lnTo>
                  <a:pt x="55" y="118"/>
                </a:lnTo>
                <a:lnTo>
                  <a:pt x="49" y="117"/>
                </a:lnTo>
                <a:lnTo>
                  <a:pt x="41" y="117"/>
                </a:lnTo>
                <a:lnTo>
                  <a:pt x="37" y="118"/>
                </a:lnTo>
                <a:lnTo>
                  <a:pt x="34" y="121"/>
                </a:lnTo>
                <a:lnTo>
                  <a:pt x="31" y="125"/>
                </a:lnTo>
                <a:lnTo>
                  <a:pt x="28" y="130"/>
                </a:lnTo>
                <a:lnTo>
                  <a:pt x="26" y="134"/>
                </a:lnTo>
                <a:lnTo>
                  <a:pt x="25" y="139"/>
                </a:lnTo>
                <a:lnTo>
                  <a:pt x="25" y="143"/>
                </a:lnTo>
                <a:lnTo>
                  <a:pt x="26" y="148"/>
                </a:lnTo>
                <a:lnTo>
                  <a:pt x="29" y="153"/>
                </a:lnTo>
                <a:lnTo>
                  <a:pt x="33" y="158"/>
                </a:lnTo>
                <a:lnTo>
                  <a:pt x="37" y="162"/>
                </a:lnTo>
                <a:lnTo>
                  <a:pt x="42" y="166"/>
                </a:lnTo>
                <a:lnTo>
                  <a:pt x="45" y="168"/>
                </a:lnTo>
                <a:lnTo>
                  <a:pt x="47" y="170"/>
                </a:lnTo>
                <a:lnTo>
                  <a:pt x="48" y="172"/>
                </a:lnTo>
                <a:lnTo>
                  <a:pt x="48" y="175"/>
                </a:lnTo>
                <a:lnTo>
                  <a:pt x="48" y="180"/>
                </a:lnTo>
                <a:lnTo>
                  <a:pt x="47" y="185"/>
                </a:lnTo>
                <a:lnTo>
                  <a:pt x="45" y="192"/>
                </a:lnTo>
                <a:lnTo>
                  <a:pt x="44" y="198"/>
                </a:lnTo>
                <a:lnTo>
                  <a:pt x="42" y="205"/>
                </a:lnTo>
                <a:lnTo>
                  <a:pt x="41" y="212"/>
                </a:lnTo>
                <a:lnTo>
                  <a:pt x="39" y="218"/>
                </a:lnTo>
                <a:lnTo>
                  <a:pt x="38" y="222"/>
                </a:lnTo>
                <a:lnTo>
                  <a:pt x="36" y="225"/>
                </a:lnTo>
                <a:lnTo>
                  <a:pt x="34" y="226"/>
                </a:lnTo>
                <a:lnTo>
                  <a:pt x="31" y="227"/>
                </a:lnTo>
                <a:lnTo>
                  <a:pt x="28" y="227"/>
                </a:lnTo>
                <a:lnTo>
                  <a:pt x="22" y="229"/>
                </a:lnTo>
                <a:lnTo>
                  <a:pt x="16" y="231"/>
                </a:lnTo>
                <a:lnTo>
                  <a:pt x="10" y="233"/>
                </a:lnTo>
                <a:lnTo>
                  <a:pt x="5" y="236"/>
                </a:lnTo>
                <a:lnTo>
                  <a:pt x="2" y="240"/>
                </a:lnTo>
                <a:lnTo>
                  <a:pt x="0" y="244"/>
                </a:lnTo>
                <a:lnTo>
                  <a:pt x="0" y="249"/>
                </a:lnTo>
                <a:lnTo>
                  <a:pt x="0" y="254"/>
                </a:lnTo>
                <a:lnTo>
                  <a:pt x="0" y="259"/>
                </a:lnTo>
                <a:lnTo>
                  <a:pt x="0" y="264"/>
                </a:lnTo>
                <a:lnTo>
                  <a:pt x="2" y="268"/>
                </a:lnTo>
                <a:lnTo>
                  <a:pt x="5" y="271"/>
                </a:lnTo>
                <a:lnTo>
                  <a:pt x="10" y="274"/>
                </a:lnTo>
                <a:lnTo>
                  <a:pt x="17" y="276"/>
                </a:lnTo>
                <a:lnTo>
                  <a:pt x="23" y="277"/>
                </a:lnTo>
                <a:lnTo>
                  <a:pt x="29" y="278"/>
                </a:lnTo>
                <a:lnTo>
                  <a:pt x="33" y="278"/>
                </a:lnTo>
                <a:lnTo>
                  <a:pt x="35" y="278"/>
                </a:lnTo>
                <a:lnTo>
                  <a:pt x="37" y="279"/>
                </a:lnTo>
                <a:lnTo>
                  <a:pt x="39" y="282"/>
                </a:lnTo>
                <a:lnTo>
                  <a:pt x="42" y="286"/>
                </a:lnTo>
                <a:lnTo>
                  <a:pt x="43" y="292"/>
                </a:lnTo>
                <a:lnTo>
                  <a:pt x="45" y="298"/>
                </a:lnTo>
                <a:lnTo>
                  <a:pt x="47" y="304"/>
                </a:lnTo>
                <a:lnTo>
                  <a:pt x="50" y="312"/>
                </a:lnTo>
                <a:lnTo>
                  <a:pt x="52" y="318"/>
                </a:lnTo>
                <a:lnTo>
                  <a:pt x="53" y="324"/>
                </a:lnTo>
                <a:lnTo>
                  <a:pt x="54" y="328"/>
                </a:lnTo>
                <a:lnTo>
                  <a:pt x="54" y="331"/>
                </a:lnTo>
                <a:lnTo>
                  <a:pt x="53" y="334"/>
                </a:lnTo>
                <a:lnTo>
                  <a:pt x="51" y="335"/>
                </a:lnTo>
                <a:lnTo>
                  <a:pt x="48" y="338"/>
                </a:lnTo>
                <a:lnTo>
                  <a:pt x="44" y="342"/>
                </a:lnTo>
                <a:lnTo>
                  <a:pt x="39" y="347"/>
                </a:lnTo>
                <a:lnTo>
                  <a:pt x="35" y="352"/>
                </a:lnTo>
                <a:lnTo>
                  <a:pt x="32" y="357"/>
                </a:lnTo>
                <a:lnTo>
                  <a:pt x="31" y="362"/>
                </a:lnTo>
                <a:lnTo>
                  <a:pt x="32" y="367"/>
                </a:lnTo>
                <a:lnTo>
                  <a:pt x="34" y="371"/>
                </a:lnTo>
                <a:lnTo>
                  <a:pt x="37" y="375"/>
                </a:lnTo>
                <a:lnTo>
                  <a:pt x="40" y="379"/>
                </a:lnTo>
                <a:lnTo>
                  <a:pt x="43" y="383"/>
                </a:lnTo>
                <a:lnTo>
                  <a:pt x="47" y="385"/>
                </a:lnTo>
                <a:lnTo>
                  <a:pt x="51" y="387"/>
                </a:lnTo>
                <a:lnTo>
                  <a:pt x="57" y="387"/>
                </a:lnTo>
                <a:lnTo>
                  <a:pt x="63" y="385"/>
                </a:lnTo>
                <a:lnTo>
                  <a:pt x="70" y="383"/>
                </a:lnTo>
                <a:lnTo>
                  <a:pt x="75" y="381"/>
                </a:lnTo>
                <a:lnTo>
                  <a:pt x="79" y="380"/>
                </a:lnTo>
                <a:lnTo>
                  <a:pt x="81" y="379"/>
                </a:lnTo>
                <a:lnTo>
                  <a:pt x="84" y="379"/>
                </a:lnTo>
                <a:lnTo>
                  <a:pt x="87" y="380"/>
                </a:lnTo>
                <a:lnTo>
                  <a:pt x="90" y="383"/>
                </a:lnTo>
                <a:lnTo>
                  <a:pt x="95" y="387"/>
                </a:lnTo>
                <a:lnTo>
                  <a:pt x="99" y="391"/>
                </a:lnTo>
                <a:lnTo>
                  <a:pt x="104" y="396"/>
                </a:lnTo>
                <a:lnTo>
                  <a:pt x="109" y="401"/>
                </a:lnTo>
                <a:lnTo>
                  <a:pt x="114" y="405"/>
                </a:lnTo>
                <a:lnTo>
                  <a:pt x="118" y="409"/>
                </a:lnTo>
                <a:lnTo>
                  <a:pt x="121" y="413"/>
                </a:lnTo>
                <a:lnTo>
                  <a:pt x="122" y="415"/>
                </a:lnTo>
                <a:lnTo>
                  <a:pt x="122" y="418"/>
                </a:lnTo>
                <a:lnTo>
                  <a:pt x="122" y="421"/>
                </a:lnTo>
                <a:lnTo>
                  <a:pt x="121" y="424"/>
                </a:lnTo>
                <a:lnTo>
                  <a:pt x="120" y="430"/>
                </a:lnTo>
                <a:lnTo>
                  <a:pt x="118" y="436"/>
                </a:lnTo>
                <a:lnTo>
                  <a:pt x="117" y="443"/>
                </a:lnTo>
                <a:lnTo>
                  <a:pt x="117" y="449"/>
                </a:lnTo>
                <a:lnTo>
                  <a:pt x="119" y="453"/>
                </a:lnTo>
                <a:lnTo>
                  <a:pt x="122" y="457"/>
                </a:lnTo>
                <a:lnTo>
                  <a:pt x="126" y="459"/>
                </a:lnTo>
                <a:lnTo>
                  <a:pt x="130" y="462"/>
                </a:lnTo>
                <a:lnTo>
                  <a:pt x="135" y="464"/>
                </a:lnTo>
                <a:lnTo>
                  <a:pt x="139" y="466"/>
                </a:lnTo>
                <a:lnTo>
                  <a:pt x="144" y="466"/>
                </a:lnTo>
                <a:lnTo>
                  <a:pt x="149" y="465"/>
                </a:lnTo>
                <a:lnTo>
                  <a:pt x="154" y="462"/>
                </a:lnTo>
                <a:lnTo>
                  <a:pt x="158" y="457"/>
                </a:lnTo>
                <a:lnTo>
                  <a:pt x="163" y="452"/>
                </a:lnTo>
                <a:lnTo>
                  <a:pt x="167" y="448"/>
                </a:lnTo>
                <a:lnTo>
                  <a:pt x="169" y="445"/>
                </a:lnTo>
                <a:lnTo>
                  <a:pt x="171" y="443"/>
                </a:lnTo>
                <a:lnTo>
                  <a:pt x="173" y="442"/>
                </a:lnTo>
                <a:lnTo>
                  <a:pt x="176" y="442"/>
                </a:lnTo>
                <a:lnTo>
                  <a:pt x="180" y="442"/>
                </a:lnTo>
                <a:lnTo>
                  <a:pt x="186" y="443"/>
                </a:lnTo>
                <a:lnTo>
                  <a:pt x="192" y="444"/>
                </a:lnTo>
                <a:lnTo>
                  <a:pt x="199" y="446"/>
                </a:lnTo>
                <a:lnTo>
                  <a:pt x="206" y="447"/>
                </a:lnTo>
                <a:lnTo>
                  <a:pt x="212" y="450"/>
                </a:lnTo>
                <a:lnTo>
                  <a:pt x="218" y="451"/>
                </a:lnTo>
                <a:lnTo>
                  <a:pt x="222" y="453"/>
                </a:lnTo>
                <a:lnTo>
                  <a:pt x="225" y="454"/>
                </a:lnTo>
                <a:lnTo>
                  <a:pt x="226" y="457"/>
                </a:lnTo>
                <a:lnTo>
                  <a:pt x="227" y="459"/>
                </a:lnTo>
                <a:lnTo>
                  <a:pt x="227" y="463"/>
                </a:lnTo>
                <a:lnTo>
                  <a:pt x="229" y="468"/>
                </a:lnTo>
                <a:lnTo>
                  <a:pt x="230" y="475"/>
                </a:lnTo>
                <a:lnTo>
                  <a:pt x="233" y="481"/>
                </a:lnTo>
                <a:lnTo>
                  <a:pt x="236" y="486"/>
                </a:lnTo>
                <a:lnTo>
                  <a:pt x="240" y="489"/>
                </a:lnTo>
                <a:lnTo>
                  <a:pt x="244" y="490"/>
                </a:lnTo>
                <a:lnTo>
                  <a:pt x="249" y="490"/>
                </a:lnTo>
                <a:lnTo>
                  <a:pt x="254" y="490"/>
                </a:lnTo>
                <a:lnTo>
                  <a:pt x="259" y="490"/>
                </a:lnTo>
                <a:lnTo>
                  <a:pt x="264" y="490"/>
                </a:lnTo>
                <a:lnTo>
                  <a:pt x="268" y="488"/>
                </a:lnTo>
                <a:lnTo>
                  <a:pt x="272" y="485"/>
                </a:lnTo>
                <a:lnTo>
                  <a:pt x="275" y="479"/>
                </a:lnTo>
                <a:lnTo>
                  <a:pt x="277" y="473"/>
                </a:lnTo>
                <a:lnTo>
                  <a:pt x="278" y="467"/>
                </a:lnTo>
                <a:lnTo>
                  <a:pt x="279" y="461"/>
                </a:lnTo>
                <a:lnTo>
                  <a:pt x="279" y="457"/>
                </a:lnTo>
                <a:lnTo>
                  <a:pt x="279" y="455"/>
                </a:lnTo>
                <a:lnTo>
                  <a:pt x="280" y="452"/>
                </a:lnTo>
                <a:lnTo>
                  <a:pt x="282" y="450"/>
                </a:lnTo>
                <a:lnTo>
                  <a:pt x="287" y="448"/>
                </a:lnTo>
                <a:lnTo>
                  <a:pt x="292" y="447"/>
                </a:lnTo>
                <a:lnTo>
                  <a:pt x="298" y="445"/>
                </a:lnTo>
                <a:lnTo>
                  <a:pt x="305" y="443"/>
                </a:lnTo>
                <a:lnTo>
                  <a:pt x="311" y="441"/>
                </a:lnTo>
                <a:lnTo>
                  <a:pt x="317" y="439"/>
                </a:lnTo>
                <a:lnTo>
                  <a:pt x="323" y="437"/>
                </a:lnTo>
                <a:lnTo>
                  <a:pt x="328" y="437"/>
                </a:lnTo>
                <a:lnTo>
                  <a:pt x="331" y="437"/>
                </a:lnTo>
                <a:lnTo>
                  <a:pt x="333" y="438"/>
                </a:lnTo>
                <a:lnTo>
                  <a:pt x="335" y="440"/>
                </a:lnTo>
                <a:lnTo>
                  <a:pt x="337" y="442"/>
                </a:lnTo>
                <a:lnTo>
                  <a:pt x="341" y="447"/>
                </a:lnTo>
                <a:lnTo>
                  <a:pt x="346" y="451"/>
                </a:lnTo>
                <a:lnTo>
                  <a:pt x="351" y="455"/>
                </a:lnTo>
                <a:lnTo>
                  <a:pt x="356" y="458"/>
                </a:lnTo>
                <a:lnTo>
                  <a:pt x="361" y="459"/>
                </a:lnTo>
                <a:lnTo>
                  <a:pt x="365" y="458"/>
                </a:lnTo>
                <a:lnTo>
                  <a:pt x="370" y="456"/>
                </a:lnTo>
                <a:lnTo>
                  <a:pt x="374" y="453"/>
                </a:lnTo>
                <a:lnTo>
                  <a:pt x="379" y="451"/>
                </a:lnTo>
                <a:lnTo>
                  <a:pt x="382" y="448"/>
                </a:lnTo>
                <a:lnTo>
                  <a:pt x="385" y="444"/>
                </a:lnTo>
                <a:lnTo>
                  <a:pt x="386" y="439"/>
                </a:lnTo>
                <a:lnTo>
                  <a:pt x="386" y="433"/>
                </a:lnTo>
                <a:lnTo>
                  <a:pt x="385" y="427"/>
                </a:lnTo>
                <a:lnTo>
                  <a:pt x="383" y="421"/>
                </a:lnTo>
                <a:lnTo>
                  <a:pt x="381" y="415"/>
                </a:lnTo>
                <a:lnTo>
                  <a:pt x="380" y="412"/>
                </a:lnTo>
                <a:lnTo>
                  <a:pt x="379" y="410"/>
                </a:lnTo>
                <a:lnTo>
                  <a:pt x="379" y="407"/>
                </a:lnTo>
                <a:lnTo>
                  <a:pt x="381" y="404"/>
                </a:lnTo>
                <a:lnTo>
                  <a:pt x="383" y="400"/>
                </a:lnTo>
                <a:lnTo>
                  <a:pt x="387" y="396"/>
                </a:lnTo>
                <a:lnTo>
                  <a:pt x="392" y="391"/>
                </a:lnTo>
                <a:lnTo>
                  <a:pt x="396" y="386"/>
                </a:lnTo>
                <a:lnTo>
                  <a:pt x="401" y="381"/>
                </a:lnTo>
                <a:lnTo>
                  <a:pt x="405" y="377"/>
                </a:lnTo>
                <a:lnTo>
                  <a:pt x="409" y="373"/>
                </a:lnTo>
                <a:lnTo>
                  <a:pt x="413" y="369"/>
                </a:lnTo>
                <a:lnTo>
                  <a:pt x="416" y="368"/>
                </a:lnTo>
                <a:lnTo>
                  <a:pt x="418" y="368"/>
                </a:lnTo>
                <a:lnTo>
                  <a:pt x="421" y="368"/>
                </a:lnTo>
                <a:lnTo>
                  <a:pt x="425" y="369"/>
                </a:lnTo>
                <a:lnTo>
                  <a:pt x="430" y="371"/>
                </a:lnTo>
                <a:lnTo>
                  <a:pt x="437" y="373"/>
                </a:lnTo>
                <a:lnTo>
                  <a:pt x="443" y="374"/>
                </a:lnTo>
                <a:lnTo>
                  <a:pt x="449" y="374"/>
                </a:lnTo>
                <a:lnTo>
                  <a:pt x="453" y="372"/>
                </a:lnTo>
                <a:lnTo>
                  <a:pt x="457" y="369"/>
                </a:lnTo>
                <a:lnTo>
                  <a:pt x="460" y="365"/>
                </a:lnTo>
                <a:lnTo>
                  <a:pt x="462" y="361"/>
                </a:lnTo>
                <a:lnTo>
                  <a:pt x="465" y="356"/>
                </a:lnTo>
                <a:lnTo>
                  <a:pt x="466" y="352"/>
                </a:lnTo>
                <a:lnTo>
                  <a:pt x="466" y="347"/>
                </a:lnTo>
                <a:lnTo>
                  <a:pt x="465" y="342"/>
                </a:lnTo>
                <a:lnTo>
                  <a:pt x="462" y="337"/>
                </a:lnTo>
                <a:lnTo>
                  <a:pt x="458" y="332"/>
                </a:lnTo>
                <a:lnTo>
                  <a:pt x="453" y="328"/>
                </a:lnTo>
                <a:lnTo>
                  <a:pt x="448" y="324"/>
                </a:lnTo>
                <a:lnTo>
                  <a:pt x="445" y="322"/>
                </a:lnTo>
                <a:lnTo>
                  <a:pt x="443" y="320"/>
                </a:lnTo>
                <a:lnTo>
                  <a:pt x="442" y="318"/>
                </a:lnTo>
                <a:lnTo>
                  <a:pt x="442" y="315"/>
                </a:lnTo>
                <a:lnTo>
                  <a:pt x="442" y="310"/>
                </a:lnTo>
                <a:lnTo>
                  <a:pt x="443" y="304"/>
                </a:lnTo>
                <a:lnTo>
                  <a:pt x="444" y="298"/>
                </a:lnTo>
                <a:lnTo>
                  <a:pt x="446" y="292"/>
                </a:lnTo>
                <a:lnTo>
                  <a:pt x="447" y="285"/>
                </a:lnTo>
                <a:lnTo>
                  <a:pt x="449" y="279"/>
                </a:lnTo>
                <a:lnTo>
                  <a:pt x="450" y="273"/>
                </a:lnTo>
                <a:lnTo>
                  <a:pt x="452" y="269"/>
                </a:lnTo>
                <a:lnTo>
                  <a:pt x="454" y="266"/>
                </a:lnTo>
                <a:lnTo>
                  <a:pt x="456" y="265"/>
                </a:lnTo>
                <a:lnTo>
                  <a:pt x="458" y="264"/>
                </a:lnTo>
                <a:lnTo>
                  <a:pt x="462" y="263"/>
                </a:lnTo>
                <a:lnTo>
                  <a:pt x="468" y="262"/>
                </a:lnTo>
                <a:lnTo>
                  <a:pt x="474" y="260"/>
                </a:lnTo>
                <a:lnTo>
                  <a:pt x="480" y="258"/>
                </a:lnTo>
                <a:lnTo>
                  <a:pt x="485" y="254"/>
                </a:lnTo>
                <a:lnTo>
                  <a:pt x="488" y="251"/>
                </a:lnTo>
                <a:lnTo>
                  <a:pt x="490" y="246"/>
                </a:lnTo>
                <a:lnTo>
                  <a:pt x="490" y="241"/>
                </a:lnTo>
                <a:lnTo>
                  <a:pt x="490" y="236"/>
                </a:lnTo>
                <a:close/>
                <a:moveTo>
                  <a:pt x="243" y="356"/>
                </a:moveTo>
                <a:cubicBezTo>
                  <a:pt x="141" y="356"/>
                  <a:pt x="90" y="233"/>
                  <a:pt x="162" y="160"/>
                </a:cubicBezTo>
                <a:cubicBezTo>
                  <a:pt x="235" y="88"/>
                  <a:pt x="358" y="139"/>
                  <a:pt x="358" y="242"/>
                </a:cubicBezTo>
                <a:cubicBezTo>
                  <a:pt x="358" y="305"/>
                  <a:pt x="307" y="356"/>
                  <a:pt x="243" y="356"/>
                </a:cubicBezTo>
                <a:close/>
                <a:moveTo>
                  <a:pt x="1125" y="411"/>
                </a:moveTo>
                <a:lnTo>
                  <a:pt x="1123" y="406"/>
                </a:lnTo>
                <a:lnTo>
                  <a:pt x="1121" y="402"/>
                </a:lnTo>
                <a:lnTo>
                  <a:pt x="1116" y="398"/>
                </a:lnTo>
                <a:lnTo>
                  <a:pt x="1109" y="395"/>
                </a:lnTo>
                <a:lnTo>
                  <a:pt x="1102" y="393"/>
                </a:lnTo>
                <a:lnTo>
                  <a:pt x="1093" y="391"/>
                </a:lnTo>
                <a:lnTo>
                  <a:pt x="1085" y="390"/>
                </a:lnTo>
                <a:lnTo>
                  <a:pt x="1077" y="389"/>
                </a:lnTo>
                <a:lnTo>
                  <a:pt x="1069" y="387"/>
                </a:lnTo>
                <a:lnTo>
                  <a:pt x="1062" y="385"/>
                </a:lnTo>
                <a:lnTo>
                  <a:pt x="1058" y="380"/>
                </a:lnTo>
                <a:lnTo>
                  <a:pt x="1056" y="375"/>
                </a:lnTo>
                <a:lnTo>
                  <a:pt x="1055" y="368"/>
                </a:lnTo>
                <a:lnTo>
                  <a:pt x="1054" y="361"/>
                </a:lnTo>
                <a:lnTo>
                  <a:pt x="1053" y="354"/>
                </a:lnTo>
                <a:lnTo>
                  <a:pt x="1053" y="347"/>
                </a:lnTo>
                <a:lnTo>
                  <a:pt x="1054" y="341"/>
                </a:lnTo>
                <a:lnTo>
                  <a:pt x="1057" y="335"/>
                </a:lnTo>
                <a:lnTo>
                  <a:pt x="1062" y="331"/>
                </a:lnTo>
                <a:lnTo>
                  <a:pt x="1070" y="328"/>
                </a:lnTo>
                <a:lnTo>
                  <a:pt x="1077" y="325"/>
                </a:lnTo>
                <a:lnTo>
                  <a:pt x="1085" y="322"/>
                </a:lnTo>
                <a:lnTo>
                  <a:pt x="1093" y="318"/>
                </a:lnTo>
                <a:lnTo>
                  <a:pt x="1099" y="314"/>
                </a:lnTo>
                <a:lnTo>
                  <a:pt x="1105" y="310"/>
                </a:lnTo>
                <a:lnTo>
                  <a:pt x="1109" y="305"/>
                </a:lnTo>
                <a:lnTo>
                  <a:pt x="1110" y="300"/>
                </a:lnTo>
                <a:lnTo>
                  <a:pt x="1110" y="295"/>
                </a:lnTo>
                <a:lnTo>
                  <a:pt x="1109" y="289"/>
                </a:lnTo>
                <a:lnTo>
                  <a:pt x="1107" y="284"/>
                </a:lnTo>
                <a:lnTo>
                  <a:pt x="1105" y="278"/>
                </a:lnTo>
                <a:lnTo>
                  <a:pt x="1103" y="273"/>
                </a:lnTo>
                <a:lnTo>
                  <a:pt x="1100" y="269"/>
                </a:lnTo>
                <a:lnTo>
                  <a:pt x="1095" y="266"/>
                </a:lnTo>
                <a:lnTo>
                  <a:pt x="1089" y="265"/>
                </a:lnTo>
                <a:lnTo>
                  <a:pt x="1082" y="265"/>
                </a:lnTo>
                <a:lnTo>
                  <a:pt x="1075" y="266"/>
                </a:lnTo>
                <a:lnTo>
                  <a:pt x="1066" y="268"/>
                </a:lnTo>
                <a:lnTo>
                  <a:pt x="1058" y="270"/>
                </a:lnTo>
                <a:lnTo>
                  <a:pt x="1051" y="273"/>
                </a:lnTo>
                <a:lnTo>
                  <a:pt x="1043" y="275"/>
                </a:lnTo>
                <a:lnTo>
                  <a:pt x="1036" y="275"/>
                </a:lnTo>
                <a:lnTo>
                  <a:pt x="1031" y="272"/>
                </a:lnTo>
                <a:lnTo>
                  <a:pt x="1026" y="267"/>
                </a:lnTo>
                <a:lnTo>
                  <a:pt x="1022" y="262"/>
                </a:lnTo>
                <a:lnTo>
                  <a:pt x="1019" y="256"/>
                </a:lnTo>
                <a:lnTo>
                  <a:pt x="1015" y="250"/>
                </a:lnTo>
                <a:lnTo>
                  <a:pt x="1011" y="244"/>
                </a:lnTo>
                <a:lnTo>
                  <a:pt x="1010" y="237"/>
                </a:lnTo>
                <a:lnTo>
                  <a:pt x="1010" y="231"/>
                </a:lnTo>
                <a:lnTo>
                  <a:pt x="1013" y="225"/>
                </a:lnTo>
                <a:lnTo>
                  <a:pt x="1018" y="219"/>
                </a:lnTo>
                <a:lnTo>
                  <a:pt x="1024" y="214"/>
                </a:lnTo>
                <a:lnTo>
                  <a:pt x="1030" y="208"/>
                </a:lnTo>
                <a:lnTo>
                  <a:pt x="1036" y="201"/>
                </a:lnTo>
                <a:lnTo>
                  <a:pt x="1040" y="195"/>
                </a:lnTo>
                <a:lnTo>
                  <a:pt x="1043" y="188"/>
                </a:lnTo>
                <a:lnTo>
                  <a:pt x="1045" y="182"/>
                </a:lnTo>
                <a:lnTo>
                  <a:pt x="1045" y="177"/>
                </a:lnTo>
                <a:lnTo>
                  <a:pt x="1043" y="173"/>
                </a:lnTo>
                <a:lnTo>
                  <a:pt x="1039" y="168"/>
                </a:lnTo>
                <a:lnTo>
                  <a:pt x="1035" y="164"/>
                </a:lnTo>
                <a:lnTo>
                  <a:pt x="1031" y="159"/>
                </a:lnTo>
                <a:lnTo>
                  <a:pt x="1027" y="156"/>
                </a:lnTo>
                <a:lnTo>
                  <a:pt x="1023" y="153"/>
                </a:lnTo>
                <a:lnTo>
                  <a:pt x="1017" y="152"/>
                </a:lnTo>
                <a:lnTo>
                  <a:pt x="1011" y="154"/>
                </a:lnTo>
                <a:lnTo>
                  <a:pt x="1005" y="156"/>
                </a:lnTo>
                <a:lnTo>
                  <a:pt x="998" y="160"/>
                </a:lnTo>
                <a:lnTo>
                  <a:pt x="991" y="165"/>
                </a:lnTo>
                <a:lnTo>
                  <a:pt x="985" y="171"/>
                </a:lnTo>
                <a:lnTo>
                  <a:pt x="979" y="176"/>
                </a:lnTo>
                <a:lnTo>
                  <a:pt x="973" y="181"/>
                </a:lnTo>
                <a:lnTo>
                  <a:pt x="966" y="184"/>
                </a:lnTo>
                <a:lnTo>
                  <a:pt x="960" y="184"/>
                </a:lnTo>
                <a:lnTo>
                  <a:pt x="954" y="182"/>
                </a:lnTo>
                <a:lnTo>
                  <a:pt x="948" y="178"/>
                </a:lnTo>
                <a:lnTo>
                  <a:pt x="942" y="175"/>
                </a:lnTo>
                <a:lnTo>
                  <a:pt x="937" y="171"/>
                </a:lnTo>
                <a:lnTo>
                  <a:pt x="932" y="167"/>
                </a:lnTo>
                <a:lnTo>
                  <a:pt x="927" y="162"/>
                </a:lnTo>
                <a:lnTo>
                  <a:pt x="925" y="156"/>
                </a:lnTo>
                <a:lnTo>
                  <a:pt x="925" y="150"/>
                </a:lnTo>
                <a:lnTo>
                  <a:pt x="927" y="142"/>
                </a:lnTo>
                <a:lnTo>
                  <a:pt x="930" y="134"/>
                </a:lnTo>
                <a:lnTo>
                  <a:pt x="933" y="127"/>
                </a:lnTo>
                <a:lnTo>
                  <a:pt x="936" y="118"/>
                </a:lnTo>
                <a:lnTo>
                  <a:pt x="937" y="111"/>
                </a:lnTo>
                <a:lnTo>
                  <a:pt x="937" y="103"/>
                </a:lnTo>
                <a:lnTo>
                  <a:pt x="937" y="98"/>
                </a:lnTo>
                <a:lnTo>
                  <a:pt x="934" y="93"/>
                </a:lnTo>
                <a:lnTo>
                  <a:pt x="931" y="90"/>
                </a:lnTo>
                <a:lnTo>
                  <a:pt x="926" y="87"/>
                </a:lnTo>
                <a:lnTo>
                  <a:pt x="920" y="85"/>
                </a:lnTo>
                <a:lnTo>
                  <a:pt x="915" y="82"/>
                </a:lnTo>
                <a:lnTo>
                  <a:pt x="910" y="81"/>
                </a:lnTo>
                <a:lnTo>
                  <a:pt x="905" y="81"/>
                </a:lnTo>
                <a:lnTo>
                  <a:pt x="900" y="82"/>
                </a:lnTo>
                <a:lnTo>
                  <a:pt x="895" y="85"/>
                </a:lnTo>
                <a:lnTo>
                  <a:pt x="890" y="91"/>
                </a:lnTo>
                <a:lnTo>
                  <a:pt x="885" y="97"/>
                </a:lnTo>
                <a:lnTo>
                  <a:pt x="881" y="105"/>
                </a:lnTo>
                <a:lnTo>
                  <a:pt x="877" y="112"/>
                </a:lnTo>
                <a:lnTo>
                  <a:pt x="874" y="120"/>
                </a:lnTo>
                <a:lnTo>
                  <a:pt x="870" y="127"/>
                </a:lnTo>
                <a:lnTo>
                  <a:pt x="866" y="132"/>
                </a:lnTo>
                <a:lnTo>
                  <a:pt x="860" y="134"/>
                </a:lnTo>
                <a:lnTo>
                  <a:pt x="854" y="134"/>
                </a:lnTo>
                <a:lnTo>
                  <a:pt x="847" y="133"/>
                </a:lnTo>
                <a:lnTo>
                  <a:pt x="840" y="132"/>
                </a:lnTo>
                <a:lnTo>
                  <a:pt x="833" y="131"/>
                </a:lnTo>
                <a:lnTo>
                  <a:pt x="827" y="129"/>
                </a:lnTo>
                <a:lnTo>
                  <a:pt x="821" y="126"/>
                </a:lnTo>
                <a:lnTo>
                  <a:pt x="817" y="122"/>
                </a:lnTo>
                <a:lnTo>
                  <a:pt x="814" y="116"/>
                </a:lnTo>
                <a:lnTo>
                  <a:pt x="814" y="108"/>
                </a:lnTo>
                <a:lnTo>
                  <a:pt x="814" y="100"/>
                </a:lnTo>
                <a:lnTo>
                  <a:pt x="814" y="91"/>
                </a:lnTo>
                <a:lnTo>
                  <a:pt x="812" y="83"/>
                </a:lnTo>
                <a:lnTo>
                  <a:pt x="810" y="75"/>
                </a:lnTo>
                <a:lnTo>
                  <a:pt x="807" y="68"/>
                </a:lnTo>
                <a:lnTo>
                  <a:pt x="804" y="63"/>
                </a:lnTo>
                <a:lnTo>
                  <a:pt x="800" y="60"/>
                </a:lnTo>
                <a:lnTo>
                  <a:pt x="794" y="59"/>
                </a:lnTo>
                <a:lnTo>
                  <a:pt x="789" y="59"/>
                </a:lnTo>
                <a:lnTo>
                  <a:pt x="777" y="59"/>
                </a:lnTo>
                <a:lnTo>
                  <a:pt x="772" y="59"/>
                </a:lnTo>
                <a:lnTo>
                  <a:pt x="767" y="61"/>
                </a:lnTo>
                <a:lnTo>
                  <a:pt x="763" y="64"/>
                </a:lnTo>
                <a:lnTo>
                  <a:pt x="760" y="70"/>
                </a:lnTo>
                <a:lnTo>
                  <a:pt x="757" y="76"/>
                </a:lnTo>
                <a:lnTo>
                  <a:pt x="756" y="84"/>
                </a:lnTo>
                <a:lnTo>
                  <a:pt x="755" y="93"/>
                </a:lnTo>
                <a:lnTo>
                  <a:pt x="755" y="109"/>
                </a:lnTo>
                <a:lnTo>
                  <a:pt x="755" y="117"/>
                </a:lnTo>
                <a:lnTo>
                  <a:pt x="753" y="124"/>
                </a:lnTo>
                <a:lnTo>
                  <a:pt x="749" y="128"/>
                </a:lnTo>
                <a:lnTo>
                  <a:pt x="743" y="131"/>
                </a:lnTo>
                <a:lnTo>
                  <a:pt x="737" y="133"/>
                </a:lnTo>
                <a:lnTo>
                  <a:pt x="730" y="135"/>
                </a:lnTo>
                <a:lnTo>
                  <a:pt x="723" y="136"/>
                </a:lnTo>
                <a:lnTo>
                  <a:pt x="716" y="137"/>
                </a:lnTo>
                <a:lnTo>
                  <a:pt x="710" y="137"/>
                </a:lnTo>
                <a:lnTo>
                  <a:pt x="704" y="135"/>
                </a:lnTo>
                <a:lnTo>
                  <a:pt x="700" y="130"/>
                </a:lnTo>
                <a:lnTo>
                  <a:pt x="696" y="123"/>
                </a:lnTo>
                <a:lnTo>
                  <a:pt x="692" y="116"/>
                </a:lnTo>
                <a:lnTo>
                  <a:pt x="688" y="109"/>
                </a:lnTo>
                <a:lnTo>
                  <a:pt x="684" y="101"/>
                </a:lnTo>
                <a:lnTo>
                  <a:pt x="679" y="95"/>
                </a:lnTo>
                <a:lnTo>
                  <a:pt x="674" y="90"/>
                </a:lnTo>
                <a:lnTo>
                  <a:pt x="669" y="87"/>
                </a:lnTo>
                <a:lnTo>
                  <a:pt x="664" y="86"/>
                </a:lnTo>
                <a:lnTo>
                  <a:pt x="658" y="86"/>
                </a:lnTo>
                <a:lnTo>
                  <a:pt x="653" y="87"/>
                </a:lnTo>
                <a:lnTo>
                  <a:pt x="648" y="90"/>
                </a:lnTo>
                <a:lnTo>
                  <a:pt x="643" y="92"/>
                </a:lnTo>
                <a:lnTo>
                  <a:pt x="638" y="95"/>
                </a:lnTo>
                <a:lnTo>
                  <a:pt x="634" y="99"/>
                </a:lnTo>
                <a:lnTo>
                  <a:pt x="632" y="103"/>
                </a:lnTo>
                <a:lnTo>
                  <a:pt x="631" y="109"/>
                </a:lnTo>
                <a:lnTo>
                  <a:pt x="631" y="116"/>
                </a:lnTo>
                <a:lnTo>
                  <a:pt x="632" y="124"/>
                </a:lnTo>
                <a:lnTo>
                  <a:pt x="635" y="132"/>
                </a:lnTo>
                <a:lnTo>
                  <a:pt x="639" y="140"/>
                </a:lnTo>
                <a:lnTo>
                  <a:pt x="642" y="148"/>
                </a:lnTo>
                <a:lnTo>
                  <a:pt x="645" y="155"/>
                </a:lnTo>
                <a:lnTo>
                  <a:pt x="645" y="162"/>
                </a:lnTo>
                <a:lnTo>
                  <a:pt x="643" y="168"/>
                </a:lnTo>
                <a:lnTo>
                  <a:pt x="639" y="173"/>
                </a:lnTo>
                <a:lnTo>
                  <a:pt x="634" y="177"/>
                </a:lnTo>
                <a:lnTo>
                  <a:pt x="629" y="181"/>
                </a:lnTo>
                <a:lnTo>
                  <a:pt x="623" y="185"/>
                </a:lnTo>
                <a:lnTo>
                  <a:pt x="618" y="189"/>
                </a:lnTo>
                <a:lnTo>
                  <a:pt x="612" y="192"/>
                </a:lnTo>
                <a:lnTo>
                  <a:pt x="606" y="192"/>
                </a:lnTo>
                <a:lnTo>
                  <a:pt x="599" y="189"/>
                </a:lnTo>
                <a:lnTo>
                  <a:pt x="593" y="184"/>
                </a:lnTo>
                <a:lnTo>
                  <a:pt x="587" y="179"/>
                </a:lnTo>
                <a:lnTo>
                  <a:pt x="580" y="174"/>
                </a:lnTo>
                <a:lnTo>
                  <a:pt x="573" y="169"/>
                </a:lnTo>
                <a:lnTo>
                  <a:pt x="566" y="165"/>
                </a:lnTo>
                <a:lnTo>
                  <a:pt x="559" y="163"/>
                </a:lnTo>
                <a:lnTo>
                  <a:pt x="554" y="162"/>
                </a:lnTo>
                <a:lnTo>
                  <a:pt x="549" y="163"/>
                </a:lnTo>
                <a:lnTo>
                  <a:pt x="544" y="166"/>
                </a:lnTo>
                <a:lnTo>
                  <a:pt x="540" y="170"/>
                </a:lnTo>
                <a:lnTo>
                  <a:pt x="536" y="174"/>
                </a:lnTo>
                <a:lnTo>
                  <a:pt x="532" y="178"/>
                </a:lnTo>
                <a:lnTo>
                  <a:pt x="529" y="183"/>
                </a:lnTo>
                <a:lnTo>
                  <a:pt x="527" y="188"/>
                </a:lnTo>
                <a:lnTo>
                  <a:pt x="527" y="193"/>
                </a:lnTo>
                <a:lnTo>
                  <a:pt x="529" y="199"/>
                </a:lnTo>
                <a:lnTo>
                  <a:pt x="532" y="205"/>
                </a:lnTo>
                <a:lnTo>
                  <a:pt x="537" y="212"/>
                </a:lnTo>
                <a:lnTo>
                  <a:pt x="543" y="218"/>
                </a:lnTo>
                <a:lnTo>
                  <a:pt x="549" y="224"/>
                </a:lnTo>
                <a:lnTo>
                  <a:pt x="555" y="229"/>
                </a:lnTo>
                <a:lnTo>
                  <a:pt x="561" y="235"/>
                </a:lnTo>
                <a:lnTo>
                  <a:pt x="564" y="241"/>
                </a:lnTo>
                <a:lnTo>
                  <a:pt x="564" y="247"/>
                </a:lnTo>
                <a:lnTo>
                  <a:pt x="563" y="253"/>
                </a:lnTo>
                <a:lnTo>
                  <a:pt x="560" y="259"/>
                </a:lnTo>
                <a:lnTo>
                  <a:pt x="556" y="265"/>
                </a:lnTo>
                <a:lnTo>
                  <a:pt x="553" y="271"/>
                </a:lnTo>
                <a:lnTo>
                  <a:pt x="549" y="277"/>
                </a:lnTo>
                <a:lnTo>
                  <a:pt x="545" y="282"/>
                </a:lnTo>
                <a:lnTo>
                  <a:pt x="540" y="284"/>
                </a:lnTo>
                <a:lnTo>
                  <a:pt x="533" y="284"/>
                </a:lnTo>
                <a:lnTo>
                  <a:pt x="525" y="282"/>
                </a:lnTo>
                <a:lnTo>
                  <a:pt x="517" y="280"/>
                </a:lnTo>
                <a:lnTo>
                  <a:pt x="509" y="278"/>
                </a:lnTo>
                <a:lnTo>
                  <a:pt x="500" y="276"/>
                </a:lnTo>
                <a:lnTo>
                  <a:pt x="492" y="276"/>
                </a:lnTo>
                <a:lnTo>
                  <a:pt x="485" y="276"/>
                </a:lnTo>
                <a:lnTo>
                  <a:pt x="479" y="277"/>
                </a:lnTo>
                <a:lnTo>
                  <a:pt x="475" y="281"/>
                </a:lnTo>
                <a:lnTo>
                  <a:pt x="472" y="285"/>
                </a:lnTo>
                <a:lnTo>
                  <a:pt x="470" y="290"/>
                </a:lnTo>
                <a:lnTo>
                  <a:pt x="468" y="296"/>
                </a:lnTo>
                <a:lnTo>
                  <a:pt x="466" y="301"/>
                </a:lnTo>
                <a:lnTo>
                  <a:pt x="465" y="307"/>
                </a:lnTo>
                <a:lnTo>
                  <a:pt x="465" y="312"/>
                </a:lnTo>
                <a:lnTo>
                  <a:pt x="467" y="317"/>
                </a:lnTo>
                <a:lnTo>
                  <a:pt x="471" y="322"/>
                </a:lnTo>
                <a:lnTo>
                  <a:pt x="477" y="326"/>
                </a:lnTo>
                <a:lnTo>
                  <a:pt x="484" y="330"/>
                </a:lnTo>
                <a:lnTo>
                  <a:pt x="491" y="333"/>
                </a:lnTo>
                <a:lnTo>
                  <a:pt x="499" y="336"/>
                </a:lnTo>
                <a:lnTo>
                  <a:pt x="507" y="338"/>
                </a:lnTo>
                <a:lnTo>
                  <a:pt x="514" y="341"/>
                </a:lnTo>
                <a:lnTo>
                  <a:pt x="520" y="345"/>
                </a:lnTo>
                <a:lnTo>
                  <a:pt x="523" y="351"/>
                </a:lnTo>
                <a:lnTo>
                  <a:pt x="524" y="357"/>
                </a:lnTo>
                <a:lnTo>
                  <a:pt x="524" y="364"/>
                </a:lnTo>
                <a:lnTo>
                  <a:pt x="523" y="371"/>
                </a:lnTo>
                <a:lnTo>
                  <a:pt x="523" y="378"/>
                </a:lnTo>
                <a:lnTo>
                  <a:pt x="522" y="384"/>
                </a:lnTo>
                <a:lnTo>
                  <a:pt x="520" y="390"/>
                </a:lnTo>
                <a:lnTo>
                  <a:pt x="516" y="395"/>
                </a:lnTo>
                <a:lnTo>
                  <a:pt x="510" y="398"/>
                </a:lnTo>
                <a:lnTo>
                  <a:pt x="502" y="399"/>
                </a:lnTo>
                <a:lnTo>
                  <a:pt x="494" y="401"/>
                </a:lnTo>
                <a:lnTo>
                  <a:pt x="486" y="402"/>
                </a:lnTo>
                <a:lnTo>
                  <a:pt x="478" y="404"/>
                </a:lnTo>
                <a:lnTo>
                  <a:pt x="470" y="406"/>
                </a:lnTo>
                <a:lnTo>
                  <a:pt x="464" y="410"/>
                </a:lnTo>
                <a:lnTo>
                  <a:pt x="459" y="414"/>
                </a:lnTo>
                <a:lnTo>
                  <a:pt x="457" y="418"/>
                </a:lnTo>
                <a:lnTo>
                  <a:pt x="456" y="423"/>
                </a:lnTo>
                <a:lnTo>
                  <a:pt x="456" y="429"/>
                </a:lnTo>
                <a:lnTo>
                  <a:pt x="456" y="435"/>
                </a:lnTo>
                <a:lnTo>
                  <a:pt x="457" y="440"/>
                </a:lnTo>
                <a:lnTo>
                  <a:pt x="458" y="446"/>
                </a:lnTo>
                <a:lnTo>
                  <a:pt x="461" y="450"/>
                </a:lnTo>
                <a:lnTo>
                  <a:pt x="464" y="454"/>
                </a:lnTo>
                <a:lnTo>
                  <a:pt x="470" y="457"/>
                </a:lnTo>
                <a:lnTo>
                  <a:pt x="477" y="458"/>
                </a:lnTo>
                <a:lnTo>
                  <a:pt x="485" y="459"/>
                </a:lnTo>
                <a:lnTo>
                  <a:pt x="493" y="459"/>
                </a:lnTo>
                <a:lnTo>
                  <a:pt x="502" y="458"/>
                </a:lnTo>
                <a:lnTo>
                  <a:pt x="510" y="457"/>
                </a:lnTo>
                <a:lnTo>
                  <a:pt x="518" y="457"/>
                </a:lnTo>
                <a:lnTo>
                  <a:pt x="524" y="459"/>
                </a:lnTo>
                <a:lnTo>
                  <a:pt x="529" y="462"/>
                </a:lnTo>
                <a:lnTo>
                  <a:pt x="533" y="468"/>
                </a:lnTo>
                <a:lnTo>
                  <a:pt x="535" y="474"/>
                </a:lnTo>
                <a:lnTo>
                  <a:pt x="537" y="481"/>
                </a:lnTo>
                <a:lnTo>
                  <a:pt x="540" y="487"/>
                </a:lnTo>
                <a:lnTo>
                  <a:pt x="542" y="494"/>
                </a:lnTo>
                <a:lnTo>
                  <a:pt x="542" y="500"/>
                </a:lnTo>
                <a:lnTo>
                  <a:pt x="540" y="506"/>
                </a:lnTo>
                <a:lnTo>
                  <a:pt x="536" y="511"/>
                </a:lnTo>
                <a:lnTo>
                  <a:pt x="529" y="516"/>
                </a:lnTo>
                <a:lnTo>
                  <a:pt x="522" y="520"/>
                </a:lnTo>
                <a:lnTo>
                  <a:pt x="515" y="525"/>
                </a:lnTo>
                <a:lnTo>
                  <a:pt x="509" y="530"/>
                </a:lnTo>
                <a:lnTo>
                  <a:pt x="503" y="535"/>
                </a:lnTo>
                <a:lnTo>
                  <a:pt x="498" y="541"/>
                </a:lnTo>
                <a:lnTo>
                  <a:pt x="496" y="546"/>
                </a:lnTo>
                <a:lnTo>
                  <a:pt x="496" y="551"/>
                </a:lnTo>
                <a:lnTo>
                  <a:pt x="497" y="556"/>
                </a:lnTo>
                <a:lnTo>
                  <a:pt x="500" y="562"/>
                </a:lnTo>
                <a:lnTo>
                  <a:pt x="503" y="567"/>
                </a:lnTo>
                <a:lnTo>
                  <a:pt x="506" y="572"/>
                </a:lnTo>
                <a:lnTo>
                  <a:pt x="509" y="576"/>
                </a:lnTo>
                <a:lnTo>
                  <a:pt x="513" y="580"/>
                </a:lnTo>
                <a:lnTo>
                  <a:pt x="518" y="582"/>
                </a:lnTo>
                <a:lnTo>
                  <a:pt x="524" y="582"/>
                </a:lnTo>
                <a:lnTo>
                  <a:pt x="531" y="580"/>
                </a:lnTo>
                <a:lnTo>
                  <a:pt x="538" y="578"/>
                </a:lnTo>
                <a:lnTo>
                  <a:pt x="546" y="574"/>
                </a:lnTo>
                <a:lnTo>
                  <a:pt x="554" y="570"/>
                </a:lnTo>
                <a:lnTo>
                  <a:pt x="561" y="566"/>
                </a:lnTo>
                <a:lnTo>
                  <a:pt x="568" y="563"/>
                </a:lnTo>
                <a:lnTo>
                  <a:pt x="574" y="561"/>
                </a:lnTo>
                <a:lnTo>
                  <a:pt x="580" y="562"/>
                </a:lnTo>
                <a:lnTo>
                  <a:pt x="586" y="566"/>
                </a:lnTo>
                <a:lnTo>
                  <a:pt x="591" y="571"/>
                </a:lnTo>
                <a:lnTo>
                  <a:pt x="595" y="576"/>
                </a:lnTo>
                <a:lnTo>
                  <a:pt x="600" y="581"/>
                </a:lnTo>
                <a:lnTo>
                  <a:pt x="604" y="586"/>
                </a:lnTo>
                <a:lnTo>
                  <a:pt x="608" y="591"/>
                </a:lnTo>
                <a:lnTo>
                  <a:pt x="609" y="597"/>
                </a:lnTo>
                <a:lnTo>
                  <a:pt x="607" y="604"/>
                </a:lnTo>
                <a:lnTo>
                  <a:pt x="603" y="611"/>
                </a:lnTo>
                <a:lnTo>
                  <a:pt x="598" y="617"/>
                </a:lnTo>
                <a:lnTo>
                  <a:pt x="594" y="624"/>
                </a:lnTo>
                <a:lnTo>
                  <a:pt x="590" y="632"/>
                </a:lnTo>
                <a:lnTo>
                  <a:pt x="586" y="639"/>
                </a:lnTo>
                <a:lnTo>
                  <a:pt x="585" y="646"/>
                </a:lnTo>
                <a:lnTo>
                  <a:pt x="585" y="652"/>
                </a:lnTo>
                <a:lnTo>
                  <a:pt x="586" y="657"/>
                </a:lnTo>
                <a:lnTo>
                  <a:pt x="589" y="661"/>
                </a:lnTo>
                <a:lnTo>
                  <a:pt x="594" y="665"/>
                </a:lnTo>
                <a:lnTo>
                  <a:pt x="598" y="668"/>
                </a:lnTo>
                <a:lnTo>
                  <a:pt x="603" y="672"/>
                </a:lnTo>
                <a:lnTo>
                  <a:pt x="608" y="674"/>
                </a:lnTo>
                <a:lnTo>
                  <a:pt x="613" y="676"/>
                </a:lnTo>
                <a:lnTo>
                  <a:pt x="618" y="676"/>
                </a:lnTo>
                <a:lnTo>
                  <a:pt x="624" y="674"/>
                </a:lnTo>
                <a:lnTo>
                  <a:pt x="630" y="670"/>
                </a:lnTo>
                <a:lnTo>
                  <a:pt x="636" y="664"/>
                </a:lnTo>
                <a:lnTo>
                  <a:pt x="641" y="658"/>
                </a:lnTo>
                <a:lnTo>
                  <a:pt x="646" y="651"/>
                </a:lnTo>
                <a:lnTo>
                  <a:pt x="651" y="644"/>
                </a:lnTo>
                <a:lnTo>
                  <a:pt x="656" y="638"/>
                </a:lnTo>
                <a:lnTo>
                  <a:pt x="662" y="634"/>
                </a:lnTo>
                <a:lnTo>
                  <a:pt x="668" y="633"/>
                </a:lnTo>
                <a:lnTo>
                  <a:pt x="674" y="634"/>
                </a:lnTo>
                <a:lnTo>
                  <a:pt x="680" y="636"/>
                </a:lnTo>
                <a:lnTo>
                  <a:pt x="687" y="639"/>
                </a:lnTo>
                <a:lnTo>
                  <a:pt x="693" y="642"/>
                </a:lnTo>
                <a:lnTo>
                  <a:pt x="699" y="645"/>
                </a:lnTo>
                <a:lnTo>
                  <a:pt x="704" y="649"/>
                </a:lnTo>
                <a:lnTo>
                  <a:pt x="708" y="654"/>
                </a:lnTo>
                <a:lnTo>
                  <a:pt x="708" y="661"/>
                </a:lnTo>
                <a:lnTo>
                  <a:pt x="708" y="668"/>
                </a:lnTo>
                <a:lnTo>
                  <a:pt x="706" y="676"/>
                </a:lnTo>
                <a:lnTo>
                  <a:pt x="705" y="685"/>
                </a:lnTo>
                <a:lnTo>
                  <a:pt x="704" y="693"/>
                </a:lnTo>
                <a:lnTo>
                  <a:pt x="704" y="701"/>
                </a:lnTo>
                <a:lnTo>
                  <a:pt x="705" y="708"/>
                </a:lnTo>
                <a:lnTo>
                  <a:pt x="708" y="714"/>
                </a:lnTo>
                <a:lnTo>
                  <a:pt x="711" y="718"/>
                </a:lnTo>
                <a:lnTo>
                  <a:pt x="716" y="720"/>
                </a:lnTo>
                <a:lnTo>
                  <a:pt x="721" y="722"/>
                </a:lnTo>
                <a:lnTo>
                  <a:pt x="727" y="723"/>
                </a:lnTo>
                <a:lnTo>
                  <a:pt x="733" y="724"/>
                </a:lnTo>
                <a:lnTo>
                  <a:pt x="737" y="725"/>
                </a:lnTo>
                <a:lnTo>
                  <a:pt x="742" y="724"/>
                </a:lnTo>
                <a:lnTo>
                  <a:pt x="747" y="722"/>
                </a:lnTo>
                <a:lnTo>
                  <a:pt x="751" y="717"/>
                </a:lnTo>
                <a:lnTo>
                  <a:pt x="755" y="711"/>
                </a:lnTo>
                <a:lnTo>
                  <a:pt x="758" y="704"/>
                </a:lnTo>
                <a:lnTo>
                  <a:pt x="760" y="696"/>
                </a:lnTo>
                <a:lnTo>
                  <a:pt x="762" y="687"/>
                </a:lnTo>
                <a:lnTo>
                  <a:pt x="764" y="679"/>
                </a:lnTo>
                <a:lnTo>
                  <a:pt x="766" y="672"/>
                </a:lnTo>
                <a:lnTo>
                  <a:pt x="769" y="666"/>
                </a:lnTo>
                <a:lnTo>
                  <a:pt x="775" y="662"/>
                </a:lnTo>
                <a:lnTo>
                  <a:pt x="781" y="660"/>
                </a:lnTo>
                <a:lnTo>
                  <a:pt x="787" y="660"/>
                </a:lnTo>
                <a:lnTo>
                  <a:pt x="794" y="660"/>
                </a:lnTo>
                <a:lnTo>
                  <a:pt x="801" y="660"/>
                </a:lnTo>
                <a:lnTo>
                  <a:pt x="808" y="660"/>
                </a:lnTo>
                <a:lnTo>
                  <a:pt x="814" y="662"/>
                </a:lnTo>
                <a:lnTo>
                  <a:pt x="820" y="665"/>
                </a:lnTo>
                <a:lnTo>
                  <a:pt x="823" y="671"/>
                </a:lnTo>
                <a:lnTo>
                  <a:pt x="826" y="678"/>
                </a:lnTo>
                <a:lnTo>
                  <a:pt x="828" y="686"/>
                </a:lnTo>
                <a:lnTo>
                  <a:pt x="830" y="694"/>
                </a:lnTo>
                <a:lnTo>
                  <a:pt x="833" y="702"/>
                </a:lnTo>
                <a:lnTo>
                  <a:pt x="836" y="710"/>
                </a:lnTo>
                <a:lnTo>
                  <a:pt x="840" y="716"/>
                </a:lnTo>
                <a:lnTo>
                  <a:pt x="844" y="720"/>
                </a:lnTo>
                <a:lnTo>
                  <a:pt x="849" y="722"/>
                </a:lnTo>
                <a:lnTo>
                  <a:pt x="854" y="722"/>
                </a:lnTo>
                <a:lnTo>
                  <a:pt x="860" y="721"/>
                </a:lnTo>
                <a:lnTo>
                  <a:pt x="865" y="720"/>
                </a:lnTo>
                <a:lnTo>
                  <a:pt x="871" y="719"/>
                </a:lnTo>
                <a:lnTo>
                  <a:pt x="876" y="717"/>
                </a:lnTo>
                <a:lnTo>
                  <a:pt x="881" y="714"/>
                </a:lnTo>
                <a:lnTo>
                  <a:pt x="884" y="710"/>
                </a:lnTo>
                <a:lnTo>
                  <a:pt x="886" y="704"/>
                </a:lnTo>
                <a:lnTo>
                  <a:pt x="887" y="697"/>
                </a:lnTo>
                <a:lnTo>
                  <a:pt x="887" y="689"/>
                </a:lnTo>
                <a:lnTo>
                  <a:pt x="886" y="681"/>
                </a:lnTo>
                <a:lnTo>
                  <a:pt x="884" y="673"/>
                </a:lnTo>
                <a:lnTo>
                  <a:pt x="882" y="665"/>
                </a:lnTo>
                <a:lnTo>
                  <a:pt x="881" y="657"/>
                </a:lnTo>
                <a:lnTo>
                  <a:pt x="881" y="650"/>
                </a:lnTo>
                <a:lnTo>
                  <a:pt x="884" y="645"/>
                </a:lnTo>
                <a:lnTo>
                  <a:pt x="889" y="641"/>
                </a:lnTo>
                <a:lnTo>
                  <a:pt x="895" y="638"/>
                </a:lnTo>
                <a:lnTo>
                  <a:pt x="902" y="635"/>
                </a:lnTo>
                <a:lnTo>
                  <a:pt x="908" y="632"/>
                </a:lnTo>
                <a:lnTo>
                  <a:pt x="914" y="629"/>
                </a:lnTo>
                <a:lnTo>
                  <a:pt x="920" y="628"/>
                </a:lnTo>
                <a:lnTo>
                  <a:pt x="927" y="629"/>
                </a:lnTo>
                <a:lnTo>
                  <a:pt x="932" y="633"/>
                </a:lnTo>
                <a:lnTo>
                  <a:pt x="937" y="638"/>
                </a:lnTo>
                <a:lnTo>
                  <a:pt x="942" y="645"/>
                </a:lnTo>
                <a:lnTo>
                  <a:pt x="948" y="651"/>
                </a:lnTo>
                <a:lnTo>
                  <a:pt x="954" y="657"/>
                </a:lnTo>
                <a:lnTo>
                  <a:pt x="960" y="663"/>
                </a:lnTo>
                <a:lnTo>
                  <a:pt x="966" y="667"/>
                </a:lnTo>
                <a:lnTo>
                  <a:pt x="971" y="669"/>
                </a:lnTo>
                <a:lnTo>
                  <a:pt x="977" y="669"/>
                </a:lnTo>
                <a:lnTo>
                  <a:pt x="981" y="667"/>
                </a:lnTo>
                <a:lnTo>
                  <a:pt x="986" y="664"/>
                </a:lnTo>
                <a:lnTo>
                  <a:pt x="991" y="661"/>
                </a:lnTo>
                <a:lnTo>
                  <a:pt x="996" y="657"/>
                </a:lnTo>
                <a:lnTo>
                  <a:pt x="1000" y="653"/>
                </a:lnTo>
                <a:lnTo>
                  <a:pt x="1002" y="649"/>
                </a:lnTo>
                <a:lnTo>
                  <a:pt x="1004" y="644"/>
                </a:lnTo>
                <a:lnTo>
                  <a:pt x="1004" y="638"/>
                </a:lnTo>
                <a:lnTo>
                  <a:pt x="1002" y="631"/>
                </a:lnTo>
                <a:lnTo>
                  <a:pt x="1000" y="625"/>
                </a:lnTo>
                <a:lnTo>
                  <a:pt x="995" y="617"/>
                </a:lnTo>
                <a:lnTo>
                  <a:pt x="990" y="610"/>
                </a:lnTo>
                <a:lnTo>
                  <a:pt x="986" y="604"/>
                </a:lnTo>
                <a:lnTo>
                  <a:pt x="982" y="597"/>
                </a:lnTo>
                <a:lnTo>
                  <a:pt x="979" y="591"/>
                </a:lnTo>
                <a:lnTo>
                  <a:pt x="980" y="585"/>
                </a:lnTo>
                <a:lnTo>
                  <a:pt x="983" y="579"/>
                </a:lnTo>
                <a:lnTo>
                  <a:pt x="987" y="573"/>
                </a:lnTo>
                <a:lnTo>
                  <a:pt x="992" y="568"/>
                </a:lnTo>
                <a:lnTo>
                  <a:pt x="996" y="563"/>
                </a:lnTo>
                <a:lnTo>
                  <a:pt x="1001" y="558"/>
                </a:lnTo>
                <a:lnTo>
                  <a:pt x="1006" y="554"/>
                </a:lnTo>
                <a:lnTo>
                  <a:pt x="1012" y="553"/>
                </a:lnTo>
                <a:lnTo>
                  <a:pt x="1019" y="554"/>
                </a:lnTo>
                <a:lnTo>
                  <a:pt x="1026" y="557"/>
                </a:lnTo>
                <a:lnTo>
                  <a:pt x="1033" y="561"/>
                </a:lnTo>
                <a:lnTo>
                  <a:pt x="1041" y="565"/>
                </a:lnTo>
                <a:lnTo>
                  <a:pt x="1048" y="568"/>
                </a:lnTo>
                <a:lnTo>
                  <a:pt x="1056" y="570"/>
                </a:lnTo>
                <a:lnTo>
                  <a:pt x="1063" y="571"/>
                </a:lnTo>
                <a:lnTo>
                  <a:pt x="1069" y="571"/>
                </a:lnTo>
                <a:lnTo>
                  <a:pt x="1074" y="569"/>
                </a:lnTo>
                <a:lnTo>
                  <a:pt x="1078" y="566"/>
                </a:lnTo>
                <a:lnTo>
                  <a:pt x="1081" y="561"/>
                </a:lnTo>
                <a:lnTo>
                  <a:pt x="1084" y="556"/>
                </a:lnTo>
                <a:lnTo>
                  <a:pt x="1087" y="551"/>
                </a:lnTo>
                <a:lnTo>
                  <a:pt x="1089" y="546"/>
                </a:lnTo>
                <a:lnTo>
                  <a:pt x="1090" y="541"/>
                </a:lnTo>
                <a:lnTo>
                  <a:pt x="1089" y="536"/>
                </a:lnTo>
                <a:lnTo>
                  <a:pt x="1086" y="530"/>
                </a:lnTo>
                <a:lnTo>
                  <a:pt x="1081" y="525"/>
                </a:lnTo>
                <a:lnTo>
                  <a:pt x="1075" y="519"/>
                </a:lnTo>
                <a:lnTo>
                  <a:pt x="1068" y="514"/>
                </a:lnTo>
                <a:lnTo>
                  <a:pt x="1060" y="510"/>
                </a:lnTo>
                <a:lnTo>
                  <a:pt x="1053" y="506"/>
                </a:lnTo>
                <a:lnTo>
                  <a:pt x="1047" y="502"/>
                </a:lnTo>
                <a:lnTo>
                  <a:pt x="1042" y="497"/>
                </a:lnTo>
                <a:lnTo>
                  <a:pt x="1040" y="491"/>
                </a:lnTo>
                <a:lnTo>
                  <a:pt x="1040" y="484"/>
                </a:lnTo>
                <a:lnTo>
                  <a:pt x="1042" y="478"/>
                </a:lnTo>
                <a:lnTo>
                  <a:pt x="1044" y="471"/>
                </a:lnTo>
                <a:lnTo>
                  <a:pt x="1046" y="465"/>
                </a:lnTo>
                <a:lnTo>
                  <a:pt x="1048" y="458"/>
                </a:lnTo>
                <a:lnTo>
                  <a:pt x="1052" y="453"/>
                </a:lnTo>
                <a:lnTo>
                  <a:pt x="1056" y="449"/>
                </a:lnTo>
                <a:lnTo>
                  <a:pt x="1063" y="447"/>
                </a:lnTo>
                <a:lnTo>
                  <a:pt x="1071" y="447"/>
                </a:lnTo>
                <a:lnTo>
                  <a:pt x="1079" y="447"/>
                </a:lnTo>
                <a:lnTo>
                  <a:pt x="1088" y="447"/>
                </a:lnTo>
                <a:lnTo>
                  <a:pt x="1096" y="447"/>
                </a:lnTo>
                <a:lnTo>
                  <a:pt x="1104" y="446"/>
                </a:lnTo>
                <a:lnTo>
                  <a:pt x="1111" y="445"/>
                </a:lnTo>
                <a:lnTo>
                  <a:pt x="1116" y="442"/>
                </a:lnTo>
                <a:lnTo>
                  <a:pt x="1120" y="438"/>
                </a:lnTo>
                <a:lnTo>
                  <a:pt x="1122" y="433"/>
                </a:lnTo>
                <a:lnTo>
                  <a:pt x="1123" y="428"/>
                </a:lnTo>
                <a:lnTo>
                  <a:pt x="1123" y="422"/>
                </a:lnTo>
                <a:lnTo>
                  <a:pt x="1123" y="416"/>
                </a:lnTo>
                <a:lnTo>
                  <a:pt x="1125" y="411"/>
                </a:lnTo>
                <a:close/>
                <a:moveTo>
                  <a:pt x="789" y="571"/>
                </a:moveTo>
                <a:cubicBezTo>
                  <a:pt x="634" y="571"/>
                  <a:pt x="556" y="383"/>
                  <a:pt x="666" y="274"/>
                </a:cubicBezTo>
                <a:cubicBezTo>
                  <a:pt x="775" y="164"/>
                  <a:pt x="963" y="242"/>
                  <a:pt x="963" y="397"/>
                </a:cubicBezTo>
                <a:cubicBezTo>
                  <a:pt x="963" y="493"/>
                  <a:pt x="885" y="571"/>
                  <a:pt x="789" y="571"/>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2" name="POWER_USER_ID_ICONS_Paper_plane"/>
          <p:cNvSpPr>
            <a:spLocks noChangeAspect="1"/>
          </p:cNvSpPr>
          <p:nvPr>
            <p:custDataLst>
              <p:tags r:id="rId8"/>
            </p:custDataLst>
          </p:nvPr>
        </p:nvSpPr>
        <p:spPr bwMode="auto">
          <a:xfrm>
            <a:off x="882246" y="5502237"/>
            <a:ext cx="552226" cy="485434"/>
          </a:xfrm>
          <a:custGeom>
            <a:avLst/>
            <a:gdLst>
              <a:gd name="T0" fmla="*/ 29 w 1232"/>
              <a:gd name="T1" fmla="*/ 8 h 1080"/>
              <a:gd name="T2" fmla="*/ 4 w 1232"/>
              <a:gd name="T3" fmla="*/ 29 h 1080"/>
              <a:gd name="T4" fmla="*/ 234 w 1232"/>
              <a:gd name="T5" fmla="*/ 1055 h 1080"/>
              <a:gd name="T6" fmla="*/ 271 w 1232"/>
              <a:gd name="T7" fmla="*/ 1069 h 1080"/>
              <a:gd name="T8" fmla="*/ 541 w 1232"/>
              <a:gd name="T9" fmla="*/ 880 h 1080"/>
              <a:gd name="T10" fmla="*/ 590 w 1232"/>
              <a:gd name="T11" fmla="*/ 889 h 1080"/>
              <a:gd name="T12" fmla="*/ 679 w 1232"/>
              <a:gd name="T13" fmla="*/ 1020 h 1080"/>
              <a:gd name="T14" fmla="*/ 711 w 1232"/>
              <a:gd name="T15" fmla="*/ 1016 h 1080"/>
              <a:gd name="T16" fmla="*/ 820 w 1232"/>
              <a:gd name="T17" fmla="*/ 722 h 1080"/>
              <a:gd name="T18" fmla="*/ 810 w 1232"/>
              <a:gd name="T19" fmla="*/ 717 h 1080"/>
              <a:gd name="T20" fmla="*/ 771 w 1232"/>
              <a:gd name="T21" fmla="*/ 765 h 1080"/>
              <a:gd name="T22" fmla="*/ 713 w 1232"/>
              <a:gd name="T23" fmla="*/ 794 h 1080"/>
              <a:gd name="T24" fmla="*/ 699 w 1232"/>
              <a:gd name="T25" fmla="*/ 794 h 1080"/>
              <a:gd name="T26" fmla="*/ 641 w 1232"/>
              <a:gd name="T27" fmla="*/ 767 h 1080"/>
              <a:gd name="T28" fmla="*/ 201 w 1232"/>
              <a:gd name="T29" fmla="*/ 211 h 1080"/>
              <a:gd name="T30" fmla="*/ 207 w 1232"/>
              <a:gd name="T31" fmla="*/ 205 h 1080"/>
              <a:gd name="T32" fmla="*/ 804 w 1232"/>
              <a:gd name="T33" fmla="*/ 667 h 1080"/>
              <a:gd name="T34" fmla="*/ 865 w 1232"/>
              <a:gd name="T35" fmla="*/ 677 h 1080"/>
              <a:gd name="T36" fmla="*/ 1213 w 1232"/>
              <a:gd name="T37" fmla="*/ 554 h 1080"/>
              <a:gd name="T38" fmla="*/ 1214 w 1232"/>
              <a:gd name="T39" fmla="*/ 527 h 1080"/>
              <a:gd name="T40" fmla="*/ 29 w 1232"/>
              <a:gd name="T41" fmla="*/ 8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2" h="1080">
                <a:moveTo>
                  <a:pt x="29" y="8"/>
                </a:moveTo>
                <a:cubicBezTo>
                  <a:pt x="11" y="0"/>
                  <a:pt x="0" y="10"/>
                  <a:pt x="4" y="29"/>
                </a:cubicBezTo>
                <a:lnTo>
                  <a:pt x="234" y="1055"/>
                </a:lnTo>
                <a:cubicBezTo>
                  <a:pt x="239" y="1074"/>
                  <a:pt x="255" y="1080"/>
                  <a:pt x="271" y="1069"/>
                </a:cubicBezTo>
                <a:lnTo>
                  <a:pt x="541" y="880"/>
                </a:lnTo>
                <a:cubicBezTo>
                  <a:pt x="557" y="869"/>
                  <a:pt x="579" y="873"/>
                  <a:pt x="590" y="889"/>
                </a:cubicBezTo>
                <a:lnTo>
                  <a:pt x="679" y="1020"/>
                </a:lnTo>
                <a:cubicBezTo>
                  <a:pt x="689" y="1036"/>
                  <a:pt x="704" y="1035"/>
                  <a:pt x="711" y="1016"/>
                </a:cubicBezTo>
                <a:lnTo>
                  <a:pt x="820" y="722"/>
                </a:lnTo>
                <a:cubicBezTo>
                  <a:pt x="826" y="704"/>
                  <a:pt x="822" y="702"/>
                  <a:pt x="810" y="717"/>
                </a:cubicBezTo>
                <a:lnTo>
                  <a:pt x="771" y="765"/>
                </a:lnTo>
                <a:cubicBezTo>
                  <a:pt x="758" y="780"/>
                  <a:pt x="732" y="793"/>
                  <a:pt x="713" y="794"/>
                </a:cubicBezTo>
                <a:lnTo>
                  <a:pt x="699" y="794"/>
                </a:lnTo>
                <a:cubicBezTo>
                  <a:pt x="679" y="794"/>
                  <a:pt x="653" y="782"/>
                  <a:pt x="641" y="767"/>
                </a:cubicBezTo>
                <a:lnTo>
                  <a:pt x="201" y="211"/>
                </a:lnTo>
                <a:cubicBezTo>
                  <a:pt x="189" y="196"/>
                  <a:pt x="191" y="193"/>
                  <a:pt x="207" y="205"/>
                </a:cubicBezTo>
                <a:lnTo>
                  <a:pt x="804" y="667"/>
                </a:lnTo>
                <a:cubicBezTo>
                  <a:pt x="819" y="679"/>
                  <a:pt x="847" y="684"/>
                  <a:pt x="865" y="677"/>
                </a:cubicBezTo>
                <a:lnTo>
                  <a:pt x="1213" y="554"/>
                </a:lnTo>
                <a:cubicBezTo>
                  <a:pt x="1231" y="547"/>
                  <a:pt x="1232" y="535"/>
                  <a:pt x="1214" y="527"/>
                </a:cubicBezTo>
                <a:lnTo>
                  <a:pt x="29" y="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3" name="POWER_USER_ID_ICONS_Target2"/>
          <p:cNvSpPr>
            <a:spLocks noChangeAspect="1" noEditPoints="1"/>
          </p:cNvSpPr>
          <p:nvPr>
            <p:custDataLst>
              <p:tags r:id="rId9"/>
            </p:custDataLst>
          </p:nvPr>
        </p:nvSpPr>
        <p:spPr bwMode="auto">
          <a:xfrm>
            <a:off x="10760066" y="3108949"/>
            <a:ext cx="652318" cy="474807"/>
          </a:xfrm>
          <a:custGeom>
            <a:avLst/>
            <a:gdLst>
              <a:gd name="T0" fmla="*/ 297 w 980"/>
              <a:gd name="T1" fmla="*/ 214 h 713"/>
              <a:gd name="T2" fmla="*/ 620 w 980"/>
              <a:gd name="T3" fmla="*/ 51 h 713"/>
              <a:gd name="T4" fmla="*/ 620 w 980"/>
              <a:gd name="T5" fmla="*/ 663 h 713"/>
              <a:gd name="T6" fmla="*/ 329 w 980"/>
              <a:gd name="T7" fmla="*/ 260 h 713"/>
              <a:gd name="T8" fmla="*/ 267 w 980"/>
              <a:gd name="T9" fmla="*/ 356 h 713"/>
              <a:gd name="T10" fmla="*/ 980 w 980"/>
              <a:gd name="T11" fmla="*/ 356 h 713"/>
              <a:gd name="T12" fmla="*/ 22 w 980"/>
              <a:gd name="T13" fmla="*/ 76 h 713"/>
              <a:gd name="T14" fmla="*/ 0 w 980"/>
              <a:gd name="T15" fmla="*/ 142 h 713"/>
              <a:gd name="T16" fmla="*/ 94 w 980"/>
              <a:gd name="T17" fmla="*/ 164 h 713"/>
              <a:gd name="T18" fmla="*/ 593 w 980"/>
              <a:gd name="T19" fmla="*/ 357 h 713"/>
              <a:gd name="T20" fmla="*/ 587 w 980"/>
              <a:gd name="T21" fmla="*/ 394 h 713"/>
              <a:gd name="T22" fmla="*/ 617 w 980"/>
              <a:gd name="T23" fmla="*/ 291 h 713"/>
              <a:gd name="T24" fmla="*/ 603 w 980"/>
              <a:gd name="T25" fmla="*/ 334 h 713"/>
              <a:gd name="T26" fmla="*/ 107 w 980"/>
              <a:gd name="T27" fmla="*/ 142 h 713"/>
              <a:gd name="T28" fmla="*/ 22 w 980"/>
              <a:gd name="T29" fmla="*/ 76 h 713"/>
              <a:gd name="T30" fmla="*/ 379 w 980"/>
              <a:gd name="T31" fmla="*/ 246 h 713"/>
              <a:gd name="T32" fmla="*/ 620 w 980"/>
              <a:gd name="T33" fmla="*/ 144 h 713"/>
              <a:gd name="T34" fmla="*/ 620 w 980"/>
              <a:gd name="T35" fmla="*/ 569 h 713"/>
              <a:gd name="T36" fmla="*/ 417 w 980"/>
              <a:gd name="T37" fmla="*/ 291 h 713"/>
              <a:gd name="T38" fmla="*/ 355 w 980"/>
              <a:gd name="T39" fmla="*/ 356 h 713"/>
              <a:gd name="T40" fmla="*/ 885 w 980"/>
              <a:gd name="T41" fmla="*/ 356 h 713"/>
              <a:gd name="T42" fmla="*/ 620 w 980"/>
              <a:gd name="T43" fmla="*/ 181 h 713"/>
              <a:gd name="T44" fmla="*/ 512 w 980"/>
              <a:gd name="T45" fmla="*/ 298 h 713"/>
              <a:gd name="T46" fmla="*/ 743 w 980"/>
              <a:gd name="T47" fmla="*/ 356 h 713"/>
              <a:gd name="T48" fmla="*/ 497 w 980"/>
              <a:gd name="T49" fmla="*/ 356 h 713"/>
              <a:gd name="T50" fmla="*/ 452 w 980"/>
              <a:gd name="T51" fmla="*/ 305 h 713"/>
              <a:gd name="T52" fmla="*/ 620 w 980"/>
              <a:gd name="T53" fmla="*/ 532 h 713"/>
              <a:gd name="T54" fmla="*/ 620 w 980"/>
              <a:gd name="T55" fmla="*/ 181 h 713"/>
              <a:gd name="T56" fmla="*/ 548 w 980"/>
              <a:gd name="T57" fmla="*/ 310 h 713"/>
              <a:gd name="T58" fmla="*/ 615 w 980"/>
              <a:gd name="T59" fmla="*/ 287 h 713"/>
              <a:gd name="T60" fmla="*/ 618 w 980"/>
              <a:gd name="T61" fmla="*/ 286 h 713"/>
              <a:gd name="T62" fmla="*/ 663 w 980"/>
              <a:gd name="T63" fmla="*/ 357 h 713"/>
              <a:gd name="T64" fmla="*/ 585 w 980"/>
              <a:gd name="T65" fmla="*/ 399 h 713"/>
              <a:gd name="T66" fmla="*/ 583 w 980"/>
              <a:gd name="T67" fmla="*/ 397 h 713"/>
              <a:gd name="T68" fmla="*/ 537 w 980"/>
              <a:gd name="T69" fmla="*/ 338 h 713"/>
              <a:gd name="T70" fmla="*/ 620 w 980"/>
              <a:gd name="T71" fmla="*/ 442 h 713"/>
              <a:gd name="T72" fmla="*/ 620 w 980"/>
              <a:gd name="T73" fmla="*/ 271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0" h="713">
                <a:moveTo>
                  <a:pt x="624" y="0"/>
                </a:moveTo>
                <a:cubicBezTo>
                  <a:pt x="478" y="0"/>
                  <a:pt x="352" y="88"/>
                  <a:pt x="297" y="214"/>
                </a:cubicBezTo>
                <a:lnTo>
                  <a:pt x="341" y="231"/>
                </a:lnTo>
                <a:cubicBezTo>
                  <a:pt x="389" y="125"/>
                  <a:pt x="496" y="51"/>
                  <a:pt x="620" y="51"/>
                </a:cubicBezTo>
                <a:cubicBezTo>
                  <a:pt x="788" y="51"/>
                  <a:pt x="926" y="188"/>
                  <a:pt x="926" y="356"/>
                </a:cubicBezTo>
                <a:cubicBezTo>
                  <a:pt x="926" y="525"/>
                  <a:pt x="788" y="663"/>
                  <a:pt x="620" y="663"/>
                </a:cubicBezTo>
                <a:cubicBezTo>
                  <a:pt x="451" y="663"/>
                  <a:pt x="314" y="525"/>
                  <a:pt x="314" y="356"/>
                </a:cubicBezTo>
                <a:cubicBezTo>
                  <a:pt x="314" y="322"/>
                  <a:pt x="318" y="291"/>
                  <a:pt x="329" y="260"/>
                </a:cubicBezTo>
                <a:lnTo>
                  <a:pt x="286" y="243"/>
                </a:lnTo>
                <a:cubicBezTo>
                  <a:pt x="273" y="279"/>
                  <a:pt x="267" y="316"/>
                  <a:pt x="267" y="356"/>
                </a:cubicBezTo>
                <a:cubicBezTo>
                  <a:pt x="267" y="553"/>
                  <a:pt x="427" y="713"/>
                  <a:pt x="624" y="713"/>
                </a:cubicBezTo>
                <a:cubicBezTo>
                  <a:pt x="821" y="713"/>
                  <a:pt x="980" y="553"/>
                  <a:pt x="980" y="356"/>
                </a:cubicBezTo>
                <a:cubicBezTo>
                  <a:pt x="980" y="160"/>
                  <a:pt x="821" y="0"/>
                  <a:pt x="624" y="0"/>
                </a:cubicBezTo>
                <a:close/>
                <a:moveTo>
                  <a:pt x="22" y="76"/>
                </a:moveTo>
                <a:cubicBezTo>
                  <a:pt x="56" y="114"/>
                  <a:pt x="60" y="134"/>
                  <a:pt x="60" y="134"/>
                </a:cubicBezTo>
                <a:cubicBezTo>
                  <a:pt x="60" y="134"/>
                  <a:pt x="48" y="140"/>
                  <a:pt x="0" y="142"/>
                </a:cubicBezTo>
                <a:cubicBezTo>
                  <a:pt x="0" y="142"/>
                  <a:pt x="50" y="172"/>
                  <a:pt x="77" y="172"/>
                </a:cubicBezTo>
                <a:cubicBezTo>
                  <a:pt x="83" y="172"/>
                  <a:pt x="94" y="164"/>
                  <a:pt x="94" y="164"/>
                </a:cubicBezTo>
                <a:lnTo>
                  <a:pt x="591" y="356"/>
                </a:lnTo>
                <a:lnTo>
                  <a:pt x="593" y="357"/>
                </a:lnTo>
                <a:lnTo>
                  <a:pt x="598" y="359"/>
                </a:lnTo>
                <a:lnTo>
                  <a:pt x="587" y="394"/>
                </a:lnTo>
                <a:lnTo>
                  <a:pt x="658" y="356"/>
                </a:lnTo>
                <a:lnTo>
                  <a:pt x="617" y="291"/>
                </a:lnTo>
                <a:lnTo>
                  <a:pt x="603" y="333"/>
                </a:lnTo>
                <a:lnTo>
                  <a:pt x="603" y="334"/>
                </a:lnTo>
                <a:cubicBezTo>
                  <a:pt x="601" y="334"/>
                  <a:pt x="602" y="334"/>
                  <a:pt x="602" y="334"/>
                </a:cubicBezTo>
                <a:lnTo>
                  <a:pt x="107" y="142"/>
                </a:lnTo>
                <a:cubicBezTo>
                  <a:pt x="107" y="142"/>
                  <a:pt x="101" y="121"/>
                  <a:pt x="93" y="113"/>
                </a:cubicBezTo>
                <a:cubicBezTo>
                  <a:pt x="75" y="94"/>
                  <a:pt x="22" y="76"/>
                  <a:pt x="22" y="76"/>
                </a:cubicBezTo>
                <a:close/>
                <a:moveTo>
                  <a:pt x="620" y="92"/>
                </a:moveTo>
                <a:cubicBezTo>
                  <a:pt x="513" y="92"/>
                  <a:pt x="421" y="155"/>
                  <a:pt x="379" y="246"/>
                </a:cubicBezTo>
                <a:lnTo>
                  <a:pt x="428" y="265"/>
                </a:lnTo>
                <a:cubicBezTo>
                  <a:pt x="462" y="194"/>
                  <a:pt x="535" y="144"/>
                  <a:pt x="620" y="144"/>
                </a:cubicBezTo>
                <a:cubicBezTo>
                  <a:pt x="737" y="144"/>
                  <a:pt x="832" y="239"/>
                  <a:pt x="832" y="356"/>
                </a:cubicBezTo>
                <a:cubicBezTo>
                  <a:pt x="832" y="474"/>
                  <a:pt x="737" y="569"/>
                  <a:pt x="620" y="569"/>
                </a:cubicBezTo>
                <a:cubicBezTo>
                  <a:pt x="503" y="569"/>
                  <a:pt x="407" y="474"/>
                  <a:pt x="407" y="356"/>
                </a:cubicBezTo>
                <a:cubicBezTo>
                  <a:pt x="407" y="333"/>
                  <a:pt x="410" y="312"/>
                  <a:pt x="417" y="291"/>
                </a:cubicBezTo>
                <a:lnTo>
                  <a:pt x="369" y="273"/>
                </a:lnTo>
                <a:cubicBezTo>
                  <a:pt x="360" y="300"/>
                  <a:pt x="355" y="327"/>
                  <a:pt x="355" y="356"/>
                </a:cubicBezTo>
                <a:cubicBezTo>
                  <a:pt x="355" y="503"/>
                  <a:pt x="474" y="621"/>
                  <a:pt x="620" y="621"/>
                </a:cubicBezTo>
                <a:cubicBezTo>
                  <a:pt x="766" y="621"/>
                  <a:pt x="885" y="503"/>
                  <a:pt x="885" y="356"/>
                </a:cubicBezTo>
                <a:cubicBezTo>
                  <a:pt x="885" y="210"/>
                  <a:pt x="766" y="92"/>
                  <a:pt x="620" y="92"/>
                </a:cubicBezTo>
                <a:close/>
                <a:moveTo>
                  <a:pt x="620" y="181"/>
                </a:moveTo>
                <a:cubicBezTo>
                  <a:pt x="551" y="181"/>
                  <a:pt x="492" y="221"/>
                  <a:pt x="463" y="278"/>
                </a:cubicBezTo>
                <a:lnTo>
                  <a:pt x="512" y="298"/>
                </a:lnTo>
                <a:cubicBezTo>
                  <a:pt x="533" y="260"/>
                  <a:pt x="573" y="234"/>
                  <a:pt x="620" y="234"/>
                </a:cubicBezTo>
                <a:cubicBezTo>
                  <a:pt x="687" y="234"/>
                  <a:pt x="743" y="289"/>
                  <a:pt x="743" y="356"/>
                </a:cubicBezTo>
                <a:cubicBezTo>
                  <a:pt x="743" y="424"/>
                  <a:pt x="687" y="479"/>
                  <a:pt x="620" y="479"/>
                </a:cubicBezTo>
                <a:cubicBezTo>
                  <a:pt x="552" y="479"/>
                  <a:pt x="497" y="424"/>
                  <a:pt x="497" y="356"/>
                </a:cubicBezTo>
                <a:cubicBezTo>
                  <a:pt x="497" y="345"/>
                  <a:pt x="498" y="335"/>
                  <a:pt x="501" y="324"/>
                </a:cubicBezTo>
                <a:lnTo>
                  <a:pt x="452" y="305"/>
                </a:lnTo>
                <a:cubicBezTo>
                  <a:pt x="447" y="322"/>
                  <a:pt x="444" y="338"/>
                  <a:pt x="444" y="356"/>
                </a:cubicBezTo>
                <a:cubicBezTo>
                  <a:pt x="444" y="453"/>
                  <a:pt x="523" y="532"/>
                  <a:pt x="620" y="532"/>
                </a:cubicBezTo>
                <a:cubicBezTo>
                  <a:pt x="716" y="532"/>
                  <a:pt x="795" y="453"/>
                  <a:pt x="795" y="356"/>
                </a:cubicBezTo>
                <a:cubicBezTo>
                  <a:pt x="795" y="260"/>
                  <a:pt x="716" y="181"/>
                  <a:pt x="620" y="181"/>
                </a:cubicBezTo>
                <a:close/>
                <a:moveTo>
                  <a:pt x="620" y="271"/>
                </a:moveTo>
                <a:cubicBezTo>
                  <a:pt x="590" y="271"/>
                  <a:pt x="564" y="287"/>
                  <a:pt x="548" y="310"/>
                </a:cubicBezTo>
                <a:lnTo>
                  <a:pt x="600" y="330"/>
                </a:lnTo>
                <a:lnTo>
                  <a:pt x="615" y="287"/>
                </a:lnTo>
                <a:lnTo>
                  <a:pt x="616" y="283"/>
                </a:lnTo>
                <a:lnTo>
                  <a:pt x="618" y="286"/>
                </a:lnTo>
                <a:lnTo>
                  <a:pt x="662" y="356"/>
                </a:lnTo>
                <a:lnTo>
                  <a:pt x="663" y="357"/>
                </a:lnTo>
                <a:lnTo>
                  <a:pt x="662" y="358"/>
                </a:lnTo>
                <a:lnTo>
                  <a:pt x="585" y="399"/>
                </a:lnTo>
                <a:lnTo>
                  <a:pt x="581" y="401"/>
                </a:lnTo>
                <a:lnTo>
                  <a:pt x="583" y="397"/>
                </a:lnTo>
                <a:lnTo>
                  <a:pt x="594" y="360"/>
                </a:lnTo>
                <a:lnTo>
                  <a:pt x="537" y="338"/>
                </a:lnTo>
                <a:cubicBezTo>
                  <a:pt x="535" y="344"/>
                  <a:pt x="535" y="350"/>
                  <a:pt x="535" y="356"/>
                </a:cubicBezTo>
                <a:cubicBezTo>
                  <a:pt x="535" y="403"/>
                  <a:pt x="573" y="442"/>
                  <a:pt x="620" y="442"/>
                </a:cubicBezTo>
                <a:cubicBezTo>
                  <a:pt x="667" y="442"/>
                  <a:pt x="705" y="403"/>
                  <a:pt x="705" y="356"/>
                </a:cubicBezTo>
                <a:cubicBezTo>
                  <a:pt x="705" y="309"/>
                  <a:pt x="667" y="271"/>
                  <a:pt x="620" y="27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6"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0" y="571602"/>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5899" y="625504"/>
            <a:ext cx="8599679"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PHÂN TÍCH CÁC YÊU CẦU CỦA QUẢN TRỊ VIÊN</a:t>
            </a:r>
            <a:endParaRPr lang="en-US" sz="2800" dirty="0">
              <a:latin typeface="Times New Roman" panose="02020603050405020304" pitchFamily="18" charset="0"/>
              <a:cs typeface="Times New Roman" panose="02020603050405020304" pitchFamily="18" charset="0"/>
            </a:endParaRPr>
          </a:p>
        </p:txBody>
      </p:sp>
      <p:sp>
        <p:nvSpPr>
          <p:cNvPr id="6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13585" y="-23632"/>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46622" y="-13173"/>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50440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609599" y="1579371"/>
            <a:ext cx="2706807" cy="986676"/>
            <a:chOff x="609599" y="1600843"/>
            <a:chExt cx="2706807" cy="986676"/>
          </a:xfrm>
        </p:grpSpPr>
        <p:sp>
          <p:nvSpPr>
            <p:cNvPr id="4" name="ShapeNameChangedByPowerUser1"/>
            <p:cNvSpPr>
              <a:spLocks noChangeAspect="1"/>
            </p:cNvSpPr>
            <p:nvPr/>
          </p:nvSpPr>
          <p:spPr>
            <a:xfrm rot="10800000">
              <a:off x="609599" y="1600843"/>
              <a:ext cx="974789" cy="986675"/>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ShapeNameChangedByPowerUser2"/>
            <p:cNvSpPr/>
            <p:nvPr/>
          </p:nvSpPr>
          <p:spPr>
            <a:xfrm>
              <a:off x="1584387" y="1600844"/>
              <a:ext cx="1732019" cy="98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smtClean="0">
                  <a:solidFill>
                    <a:schemeClr val="bg1"/>
                  </a:solidFill>
                  <a:latin typeface="Times New Roman" panose="02020603050405020304" pitchFamily="18" charset="0"/>
                  <a:cs typeface="Times New Roman" panose="02020603050405020304" pitchFamily="18" charset="0"/>
                </a:rPr>
                <a:t>Đăng Ký</a:t>
              </a: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9" name="Oval 18"/>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29" name="Group 28"/>
          <p:cNvGrpSpPr/>
          <p:nvPr/>
        </p:nvGrpSpPr>
        <p:grpSpPr>
          <a:xfrm>
            <a:off x="8686005" y="1673384"/>
            <a:ext cx="3406899" cy="1010051"/>
            <a:chOff x="8597738" y="1952145"/>
            <a:chExt cx="3406899" cy="1010051"/>
          </a:xfrm>
        </p:grpSpPr>
        <p:sp>
          <p:nvSpPr>
            <p:cNvPr id="23" name="ShapeNameChangedByPowerUser1"/>
            <p:cNvSpPr>
              <a:spLocks noChangeAspect="1"/>
            </p:cNvSpPr>
            <p:nvPr/>
          </p:nvSpPr>
          <p:spPr>
            <a:xfrm>
              <a:off x="11029848" y="1952145"/>
              <a:ext cx="974789" cy="1010051"/>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4" name="ShapeNameChangedByPowerUser2"/>
            <p:cNvSpPr/>
            <p:nvPr/>
          </p:nvSpPr>
          <p:spPr>
            <a:xfrm>
              <a:off x="8597738" y="1975521"/>
              <a:ext cx="2690936" cy="98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Tìm</a:t>
              </a:r>
              <a:r>
                <a:rPr kumimoji="0" lang="en-US" sz="28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kiếm </a:t>
              </a:r>
              <a:r>
                <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TT</a:t>
              </a:r>
              <a:r>
                <a:rPr kumimoji="0" lang="en-US" sz="28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a:t>
              </a:r>
              <a:r>
                <a:rPr lang="en-US" sz="2800" kern="0" smtClean="0">
                  <a:solidFill>
                    <a:schemeClr val="bg1"/>
                  </a:solidFill>
                  <a:latin typeface="Times New Roman" panose="02020603050405020304" pitchFamily="18" charset="0"/>
                  <a:cs typeface="Times New Roman" panose="02020603050405020304" pitchFamily="18" charset="0"/>
                </a:rPr>
                <a:t>Sản </a:t>
              </a:r>
              <a:r>
                <a:rPr lang="en-US" sz="2800" kern="0" smtClean="0">
                  <a:solidFill>
                    <a:schemeClr val="bg1"/>
                  </a:solidFill>
                  <a:latin typeface="Times New Roman" panose="02020603050405020304" pitchFamily="18" charset="0"/>
                  <a:cs typeface="Times New Roman" panose="02020603050405020304" pitchFamily="18" charset="0"/>
                </a:rPr>
                <a:t>Phẩm</a:t>
              </a: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5" name="Oval 24"/>
            <p:cNvSpPr>
              <a:spLocks noChangeAspect="1"/>
            </p:cNvSpPr>
            <p:nvPr/>
          </p:nvSpPr>
          <p:spPr>
            <a:xfrm>
              <a:off x="11094684" y="2083121"/>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609598" y="2803453"/>
            <a:ext cx="2706807" cy="986676"/>
            <a:chOff x="609599" y="1600843"/>
            <a:chExt cx="2706807" cy="986676"/>
          </a:xfrm>
        </p:grpSpPr>
        <p:sp>
          <p:nvSpPr>
            <p:cNvPr id="31" name="ShapeNameChangedByPowerUser1"/>
            <p:cNvSpPr>
              <a:spLocks noChangeAspect="1"/>
            </p:cNvSpPr>
            <p:nvPr/>
          </p:nvSpPr>
          <p:spPr>
            <a:xfrm rot="10800000">
              <a:off x="609599" y="1600843"/>
              <a:ext cx="974789" cy="986675"/>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2" name="ShapeNameChangedByPowerUser2"/>
            <p:cNvSpPr/>
            <p:nvPr/>
          </p:nvSpPr>
          <p:spPr>
            <a:xfrm>
              <a:off x="1584387" y="1600844"/>
              <a:ext cx="1732019" cy="98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smtClean="0">
                  <a:solidFill>
                    <a:schemeClr val="bg1"/>
                  </a:solidFill>
                  <a:latin typeface="Times New Roman" panose="02020603050405020304" pitchFamily="18" charset="0"/>
                  <a:cs typeface="Times New Roman" panose="02020603050405020304" pitchFamily="18" charset="0"/>
                </a:rPr>
                <a:t>Đăng Nhập</a:t>
              </a: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3" name="Oval 32"/>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34" name="Group 33"/>
          <p:cNvGrpSpPr/>
          <p:nvPr/>
        </p:nvGrpSpPr>
        <p:grpSpPr>
          <a:xfrm>
            <a:off x="8686005" y="3398492"/>
            <a:ext cx="2706807" cy="986676"/>
            <a:chOff x="8875594" y="1579371"/>
            <a:chExt cx="2706807" cy="986676"/>
          </a:xfrm>
        </p:grpSpPr>
        <p:sp>
          <p:nvSpPr>
            <p:cNvPr id="35" name="ShapeNameChangedByPowerUser1"/>
            <p:cNvSpPr>
              <a:spLocks noChangeAspect="1"/>
            </p:cNvSpPr>
            <p:nvPr/>
          </p:nvSpPr>
          <p:spPr>
            <a:xfrm>
              <a:off x="10607612" y="1579371"/>
              <a:ext cx="974789" cy="986675"/>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6" name="ShapeNameChangedByPowerUser2"/>
            <p:cNvSpPr/>
            <p:nvPr/>
          </p:nvSpPr>
          <p:spPr>
            <a:xfrm>
              <a:off x="8875594" y="1579372"/>
              <a:ext cx="1732019" cy="98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smtClean="0">
                  <a:solidFill>
                    <a:schemeClr val="bg1"/>
                  </a:solidFill>
                  <a:latin typeface="Times New Roman" panose="02020603050405020304" pitchFamily="18" charset="0"/>
                  <a:cs typeface="Times New Roman" panose="02020603050405020304" pitchFamily="18" charset="0"/>
                </a:rPr>
                <a:t>Đặt Hàng</a:t>
              </a: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7" name="Oval 36"/>
            <p:cNvSpPr>
              <a:spLocks noChangeAspect="1"/>
            </p:cNvSpPr>
            <p:nvPr/>
          </p:nvSpPr>
          <p:spPr>
            <a:xfrm>
              <a:off x="10717154"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38" name="Group 37"/>
          <p:cNvGrpSpPr/>
          <p:nvPr/>
        </p:nvGrpSpPr>
        <p:grpSpPr>
          <a:xfrm>
            <a:off x="609596" y="3962723"/>
            <a:ext cx="2706802" cy="1008149"/>
            <a:chOff x="609599" y="1579369"/>
            <a:chExt cx="2706802" cy="1008149"/>
          </a:xfrm>
        </p:grpSpPr>
        <p:sp>
          <p:nvSpPr>
            <p:cNvPr id="39" name="ShapeNameChangedByPowerUser1"/>
            <p:cNvSpPr>
              <a:spLocks noChangeAspect="1"/>
            </p:cNvSpPr>
            <p:nvPr/>
          </p:nvSpPr>
          <p:spPr>
            <a:xfrm rot="10800000">
              <a:off x="609599" y="1600843"/>
              <a:ext cx="974789" cy="986675"/>
            </a:xfrm>
            <a:prstGeom prst="flowChartDela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0" name="ShapeNameChangedByPowerUser2"/>
            <p:cNvSpPr/>
            <p:nvPr/>
          </p:nvSpPr>
          <p:spPr>
            <a:xfrm>
              <a:off x="1584382" y="1579369"/>
              <a:ext cx="1732019" cy="9866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1" name="Oval 40"/>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42" name="Group 41"/>
          <p:cNvGrpSpPr/>
          <p:nvPr/>
        </p:nvGrpSpPr>
        <p:grpSpPr>
          <a:xfrm>
            <a:off x="8872361" y="5097955"/>
            <a:ext cx="2900772" cy="1010897"/>
            <a:chOff x="8681629" y="1555149"/>
            <a:chExt cx="2900772" cy="1010897"/>
          </a:xfrm>
        </p:grpSpPr>
        <p:sp>
          <p:nvSpPr>
            <p:cNvPr id="43" name="ShapeNameChangedByPowerUser1"/>
            <p:cNvSpPr>
              <a:spLocks noChangeAspect="1"/>
            </p:cNvSpPr>
            <p:nvPr/>
          </p:nvSpPr>
          <p:spPr>
            <a:xfrm>
              <a:off x="10607612" y="1579371"/>
              <a:ext cx="974789" cy="986675"/>
            </a:xfrm>
            <a:prstGeom prst="flowChartDela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4" name="ShapeNameChangedByPowerUser2"/>
            <p:cNvSpPr/>
            <p:nvPr/>
          </p:nvSpPr>
          <p:spPr>
            <a:xfrm>
              <a:off x="8681629" y="1555149"/>
              <a:ext cx="2900772" cy="9866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Giao Dịch</a:t>
              </a:r>
              <a:r>
                <a:rPr kumimoji="0" lang="en-US" sz="2800" b="0"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Khách Hàng</a:t>
              </a: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5" name="Oval 44"/>
            <p:cNvSpPr>
              <a:spLocks noChangeAspect="1"/>
            </p:cNvSpPr>
            <p:nvPr/>
          </p:nvSpPr>
          <p:spPr>
            <a:xfrm>
              <a:off x="10717154"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609596" y="5230144"/>
            <a:ext cx="2666436" cy="1008149"/>
            <a:chOff x="609599" y="1579369"/>
            <a:chExt cx="2666436" cy="1008149"/>
          </a:xfrm>
        </p:grpSpPr>
        <p:sp>
          <p:nvSpPr>
            <p:cNvPr id="47" name="ShapeNameChangedByPowerUser1"/>
            <p:cNvSpPr>
              <a:spLocks noChangeAspect="1"/>
            </p:cNvSpPr>
            <p:nvPr/>
          </p:nvSpPr>
          <p:spPr>
            <a:xfrm rot="10800000">
              <a:off x="609599" y="1600843"/>
              <a:ext cx="974789" cy="986675"/>
            </a:xfrm>
            <a:prstGeom prst="flowChartDe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8" name="ShapeNameChangedByPowerUser2"/>
            <p:cNvSpPr/>
            <p:nvPr/>
          </p:nvSpPr>
          <p:spPr>
            <a:xfrm>
              <a:off x="1544016" y="1579369"/>
              <a:ext cx="1732019" cy="986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38100" rIns="88900" bIns="38100" rtlCol="0" anchor="ctr"/>
            <a:lstStyle/>
            <a:p>
              <a:pPr>
                <a:defRPr/>
              </a:pPr>
              <a:r>
                <a:rPr lang="en-US" sz="2800" kern="0" smtClean="0">
                  <a:solidFill>
                    <a:schemeClr val="bg1"/>
                  </a:solidFill>
                  <a:latin typeface="Times New Roman" panose="02020603050405020304" pitchFamily="18" charset="0"/>
                  <a:cs typeface="Times New Roman" panose="02020603050405020304" pitchFamily="18" charset="0"/>
                </a:rPr>
                <a:t>Giỏ </a:t>
              </a:r>
              <a:r>
                <a:rPr lang="en-US" sz="2800" kern="0">
                  <a:solidFill>
                    <a:schemeClr val="bg1"/>
                  </a:solidFill>
                  <a:latin typeface="Times New Roman" panose="02020603050405020304" pitchFamily="18" charset="0"/>
                  <a:cs typeface="Times New Roman" panose="02020603050405020304" pitchFamily="18" charset="0"/>
                </a:rPr>
                <a:t>Hàng</a:t>
              </a:r>
            </a:p>
            <a:p>
              <a:pPr marR="0" lvl="0" defTabSz="914400" eaLnBrk="1" fontAlgn="auto" latinLnBrk="0" hangingPunct="1">
                <a:lnSpc>
                  <a:spcPct val="100000"/>
                </a:lnSpc>
                <a:spcBef>
                  <a:spcPts val="0"/>
                </a:spcBef>
                <a:spcAft>
                  <a:spcPts val="0"/>
                </a:spcAft>
                <a:buClrTx/>
                <a:buSzTx/>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9" name="Oval 48"/>
            <p:cNvSpPr>
              <a:spLocks noChangeAspect="1"/>
            </p:cNvSpPr>
            <p:nvPr/>
          </p:nvSpPr>
          <p:spPr>
            <a:xfrm>
              <a:off x="719141" y="1694856"/>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54" name="ShapeNameChangedByPowerUser1"/>
          <p:cNvSpPr>
            <a:spLocks noChangeAspect="1"/>
          </p:cNvSpPr>
          <p:nvPr/>
        </p:nvSpPr>
        <p:spPr>
          <a:xfrm>
            <a:off x="5115951" y="2911781"/>
            <a:ext cx="1960098" cy="1960098"/>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65" name="Picture 6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306683" y="3404961"/>
            <a:ext cx="1578635" cy="973738"/>
          </a:xfrm>
          <a:prstGeom prst="rect">
            <a:avLst/>
          </a:prstGeom>
        </p:spPr>
      </p:pic>
      <p:sp>
        <p:nvSpPr>
          <p:cNvPr id="101" name="Right Brace 100"/>
          <p:cNvSpPr/>
          <p:nvPr/>
        </p:nvSpPr>
        <p:spPr>
          <a:xfrm>
            <a:off x="3316403" y="2072707"/>
            <a:ext cx="1799543" cy="3672249"/>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2" name="Right Brace 101"/>
          <p:cNvSpPr/>
          <p:nvPr/>
        </p:nvSpPr>
        <p:spPr>
          <a:xfrm>
            <a:off x="3313174" y="3296791"/>
            <a:ext cx="1018721" cy="122408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3" name="Right Brace 102"/>
          <p:cNvSpPr/>
          <p:nvPr/>
        </p:nvSpPr>
        <p:spPr>
          <a:xfrm rot="10800000">
            <a:off x="7072818" y="2072707"/>
            <a:ext cx="1799543" cy="3672249"/>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nvGrpSpPr>
          <p:cNvPr id="61" name="POWER_USER_ID_ICONS_Target"/>
          <p:cNvGrpSpPr>
            <a:grpSpLocks noChangeAspect="1"/>
          </p:cNvGrpSpPr>
          <p:nvPr>
            <p:custDataLst>
              <p:tags r:id="rId2"/>
            </p:custDataLst>
          </p:nvPr>
        </p:nvGrpSpPr>
        <p:grpSpPr bwMode="auto">
          <a:xfrm>
            <a:off x="739439" y="2926391"/>
            <a:ext cx="704850" cy="706438"/>
            <a:chOff x="20" y="21"/>
            <a:chExt cx="444" cy="445"/>
          </a:xfrm>
          <a:solidFill>
            <a:schemeClr val="accent2"/>
          </a:solidFill>
        </p:grpSpPr>
        <p:sp>
          <p:nvSpPr>
            <p:cNvPr id="62" name="POWER_USER_ID_ICONS_Target"/>
            <p:cNvSpPr>
              <a:spLocks/>
            </p:cNvSpPr>
            <p:nvPr>
              <p:custDataLst>
                <p:tags r:id="rId19"/>
              </p:custDataLst>
            </p:nvPr>
          </p:nvSpPr>
          <p:spPr bwMode="auto">
            <a:xfrm>
              <a:off x="124" y="166"/>
              <a:ext cx="159" cy="196"/>
            </a:xfrm>
            <a:custGeom>
              <a:avLst/>
              <a:gdLst>
                <a:gd name="T0" fmla="*/ 159 w 422"/>
                <a:gd name="T1" fmla="*/ 217 h 522"/>
                <a:gd name="T2" fmla="*/ 212 w 422"/>
                <a:gd name="T3" fmla="*/ 223 h 522"/>
                <a:gd name="T4" fmla="*/ 179 w 422"/>
                <a:gd name="T5" fmla="*/ 5 h 522"/>
                <a:gd name="T6" fmla="*/ 167 w 422"/>
                <a:gd name="T7" fmla="*/ 0 h 522"/>
                <a:gd name="T8" fmla="*/ 0 w 422"/>
                <a:gd name="T9" fmla="*/ 179 h 522"/>
                <a:gd name="T10" fmla="*/ 54 w 422"/>
                <a:gd name="T11" fmla="*/ 194 h 522"/>
                <a:gd name="T12" fmla="*/ 411 w 422"/>
                <a:gd name="T13" fmla="*/ 481 h 522"/>
                <a:gd name="T14" fmla="*/ 411 w 422"/>
                <a:gd name="T15" fmla="*/ 464 h 522"/>
                <a:gd name="T16" fmla="*/ 159 w 422"/>
                <a:gd name="T17" fmla="*/ 217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522">
                  <a:moveTo>
                    <a:pt x="159" y="217"/>
                  </a:moveTo>
                  <a:cubicBezTo>
                    <a:pt x="159" y="217"/>
                    <a:pt x="194" y="230"/>
                    <a:pt x="212" y="223"/>
                  </a:cubicBezTo>
                  <a:cubicBezTo>
                    <a:pt x="192" y="126"/>
                    <a:pt x="179" y="5"/>
                    <a:pt x="179" y="5"/>
                  </a:cubicBezTo>
                  <a:lnTo>
                    <a:pt x="167" y="0"/>
                  </a:lnTo>
                  <a:cubicBezTo>
                    <a:pt x="167" y="0"/>
                    <a:pt x="23" y="67"/>
                    <a:pt x="0" y="179"/>
                  </a:cubicBezTo>
                  <a:cubicBezTo>
                    <a:pt x="21" y="191"/>
                    <a:pt x="54" y="194"/>
                    <a:pt x="54" y="194"/>
                  </a:cubicBezTo>
                  <a:cubicBezTo>
                    <a:pt x="60" y="349"/>
                    <a:pt x="106" y="522"/>
                    <a:pt x="411" y="481"/>
                  </a:cubicBezTo>
                  <a:cubicBezTo>
                    <a:pt x="422" y="481"/>
                    <a:pt x="411" y="464"/>
                    <a:pt x="411" y="464"/>
                  </a:cubicBezTo>
                  <a:cubicBezTo>
                    <a:pt x="207" y="469"/>
                    <a:pt x="154" y="279"/>
                    <a:pt x="159" y="2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3" name="POWER_USER_ID_ICONS_Target"/>
            <p:cNvSpPr>
              <a:spLocks/>
            </p:cNvSpPr>
            <p:nvPr>
              <p:custDataLst>
                <p:tags r:id="rId20"/>
              </p:custDataLst>
            </p:nvPr>
          </p:nvSpPr>
          <p:spPr bwMode="auto">
            <a:xfrm>
              <a:off x="200" y="125"/>
              <a:ext cx="159" cy="196"/>
            </a:xfrm>
            <a:custGeom>
              <a:avLst/>
              <a:gdLst>
                <a:gd name="T0" fmla="*/ 12 w 423"/>
                <a:gd name="T1" fmla="*/ 41 h 522"/>
                <a:gd name="T2" fmla="*/ 12 w 423"/>
                <a:gd name="T3" fmla="*/ 58 h 522"/>
                <a:gd name="T4" fmla="*/ 263 w 423"/>
                <a:gd name="T5" fmla="*/ 305 h 522"/>
                <a:gd name="T6" fmla="*/ 211 w 423"/>
                <a:gd name="T7" fmla="*/ 299 h 522"/>
                <a:gd name="T8" fmla="*/ 243 w 423"/>
                <a:gd name="T9" fmla="*/ 517 h 522"/>
                <a:gd name="T10" fmla="*/ 256 w 423"/>
                <a:gd name="T11" fmla="*/ 522 h 522"/>
                <a:gd name="T12" fmla="*/ 423 w 423"/>
                <a:gd name="T13" fmla="*/ 343 h 522"/>
                <a:gd name="T14" fmla="*/ 369 w 423"/>
                <a:gd name="T15" fmla="*/ 328 h 522"/>
                <a:gd name="T16" fmla="*/ 12 w 423"/>
                <a:gd name="T17" fmla="*/ 4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22">
                  <a:moveTo>
                    <a:pt x="12" y="41"/>
                  </a:moveTo>
                  <a:cubicBezTo>
                    <a:pt x="0" y="41"/>
                    <a:pt x="12" y="58"/>
                    <a:pt x="12" y="58"/>
                  </a:cubicBezTo>
                  <a:cubicBezTo>
                    <a:pt x="215" y="53"/>
                    <a:pt x="269" y="243"/>
                    <a:pt x="263" y="305"/>
                  </a:cubicBezTo>
                  <a:cubicBezTo>
                    <a:pt x="263" y="305"/>
                    <a:pt x="229" y="292"/>
                    <a:pt x="211" y="299"/>
                  </a:cubicBezTo>
                  <a:cubicBezTo>
                    <a:pt x="231" y="396"/>
                    <a:pt x="243" y="517"/>
                    <a:pt x="243" y="517"/>
                  </a:cubicBezTo>
                  <a:lnTo>
                    <a:pt x="256" y="522"/>
                  </a:lnTo>
                  <a:cubicBezTo>
                    <a:pt x="256" y="522"/>
                    <a:pt x="400" y="455"/>
                    <a:pt x="423" y="343"/>
                  </a:cubicBezTo>
                  <a:cubicBezTo>
                    <a:pt x="402" y="331"/>
                    <a:pt x="369" y="328"/>
                    <a:pt x="369" y="328"/>
                  </a:cubicBezTo>
                  <a:cubicBezTo>
                    <a:pt x="363" y="173"/>
                    <a:pt x="317" y="0"/>
                    <a:pt x="12" y="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6" name="POWER_USER_ID_ICONS_Target"/>
            <p:cNvSpPr>
              <a:spLocks noEditPoints="1"/>
            </p:cNvSpPr>
            <p:nvPr>
              <p:custDataLst>
                <p:tags r:id="rId21"/>
              </p:custDataLst>
            </p:nvPr>
          </p:nvSpPr>
          <p:spPr bwMode="auto">
            <a:xfrm>
              <a:off x="20" y="21"/>
              <a:ext cx="444" cy="445"/>
            </a:xfrm>
            <a:custGeom>
              <a:avLst/>
              <a:gdLst>
                <a:gd name="T0" fmla="*/ 1157 w 1182"/>
                <a:gd name="T1" fmla="*/ 566 h 1181"/>
                <a:gd name="T2" fmla="*/ 1088 w 1182"/>
                <a:gd name="T3" fmla="*/ 566 h 1181"/>
                <a:gd name="T4" fmla="*/ 616 w 1182"/>
                <a:gd name="T5" fmla="*/ 94 h 1181"/>
                <a:gd name="T6" fmla="*/ 616 w 1182"/>
                <a:gd name="T7" fmla="*/ 25 h 1181"/>
                <a:gd name="T8" fmla="*/ 591 w 1182"/>
                <a:gd name="T9" fmla="*/ 0 h 1181"/>
                <a:gd name="T10" fmla="*/ 566 w 1182"/>
                <a:gd name="T11" fmla="*/ 25 h 1181"/>
                <a:gd name="T12" fmla="*/ 566 w 1182"/>
                <a:gd name="T13" fmla="*/ 94 h 1181"/>
                <a:gd name="T14" fmla="*/ 94 w 1182"/>
                <a:gd name="T15" fmla="*/ 566 h 1181"/>
                <a:gd name="T16" fmla="*/ 25 w 1182"/>
                <a:gd name="T17" fmla="*/ 566 h 1181"/>
                <a:gd name="T18" fmla="*/ 0 w 1182"/>
                <a:gd name="T19" fmla="*/ 591 h 1181"/>
                <a:gd name="T20" fmla="*/ 25 w 1182"/>
                <a:gd name="T21" fmla="*/ 616 h 1181"/>
                <a:gd name="T22" fmla="*/ 94 w 1182"/>
                <a:gd name="T23" fmla="*/ 616 h 1181"/>
                <a:gd name="T24" fmla="*/ 566 w 1182"/>
                <a:gd name="T25" fmla="*/ 1088 h 1181"/>
                <a:gd name="T26" fmla="*/ 566 w 1182"/>
                <a:gd name="T27" fmla="*/ 1156 h 1181"/>
                <a:gd name="T28" fmla="*/ 591 w 1182"/>
                <a:gd name="T29" fmla="*/ 1181 h 1181"/>
                <a:gd name="T30" fmla="*/ 616 w 1182"/>
                <a:gd name="T31" fmla="*/ 1156 h 1181"/>
                <a:gd name="T32" fmla="*/ 616 w 1182"/>
                <a:gd name="T33" fmla="*/ 1088 h 1181"/>
                <a:gd name="T34" fmla="*/ 1088 w 1182"/>
                <a:gd name="T35" fmla="*/ 616 h 1181"/>
                <a:gd name="T36" fmla="*/ 1157 w 1182"/>
                <a:gd name="T37" fmla="*/ 616 h 1181"/>
                <a:gd name="T38" fmla="*/ 1182 w 1182"/>
                <a:gd name="T39" fmla="*/ 591 h 1181"/>
                <a:gd name="T40" fmla="*/ 1157 w 1182"/>
                <a:gd name="T41" fmla="*/ 566 h 1181"/>
                <a:gd name="T42" fmla="*/ 616 w 1182"/>
                <a:gd name="T43" fmla="*/ 1037 h 1181"/>
                <a:gd name="T44" fmla="*/ 616 w 1182"/>
                <a:gd name="T45" fmla="*/ 1015 h 1181"/>
                <a:gd name="T46" fmla="*/ 591 w 1182"/>
                <a:gd name="T47" fmla="*/ 990 h 1181"/>
                <a:gd name="T48" fmla="*/ 566 w 1182"/>
                <a:gd name="T49" fmla="*/ 1015 h 1181"/>
                <a:gd name="T50" fmla="*/ 566 w 1182"/>
                <a:gd name="T51" fmla="*/ 1037 h 1181"/>
                <a:gd name="T52" fmla="*/ 144 w 1182"/>
                <a:gd name="T53" fmla="*/ 616 h 1181"/>
                <a:gd name="T54" fmla="*/ 166 w 1182"/>
                <a:gd name="T55" fmla="*/ 616 h 1181"/>
                <a:gd name="T56" fmla="*/ 191 w 1182"/>
                <a:gd name="T57" fmla="*/ 591 h 1181"/>
                <a:gd name="T58" fmla="*/ 166 w 1182"/>
                <a:gd name="T59" fmla="*/ 566 h 1181"/>
                <a:gd name="T60" fmla="*/ 144 w 1182"/>
                <a:gd name="T61" fmla="*/ 566 h 1181"/>
                <a:gd name="T62" fmla="*/ 566 w 1182"/>
                <a:gd name="T63" fmla="*/ 144 h 1181"/>
                <a:gd name="T64" fmla="*/ 566 w 1182"/>
                <a:gd name="T65" fmla="*/ 166 h 1181"/>
                <a:gd name="T66" fmla="*/ 591 w 1182"/>
                <a:gd name="T67" fmla="*/ 191 h 1181"/>
                <a:gd name="T68" fmla="*/ 616 w 1182"/>
                <a:gd name="T69" fmla="*/ 166 h 1181"/>
                <a:gd name="T70" fmla="*/ 616 w 1182"/>
                <a:gd name="T71" fmla="*/ 144 h 1181"/>
                <a:gd name="T72" fmla="*/ 1038 w 1182"/>
                <a:gd name="T73" fmla="*/ 566 h 1181"/>
                <a:gd name="T74" fmla="*/ 1016 w 1182"/>
                <a:gd name="T75" fmla="*/ 566 h 1181"/>
                <a:gd name="T76" fmla="*/ 991 w 1182"/>
                <a:gd name="T77" fmla="*/ 591 h 1181"/>
                <a:gd name="T78" fmla="*/ 1016 w 1182"/>
                <a:gd name="T79" fmla="*/ 616 h 1181"/>
                <a:gd name="T80" fmla="*/ 1038 w 1182"/>
                <a:gd name="T81" fmla="*/ 616 h 1181"/>
                <a:gd name="T82" fmla="*/ 616 w 1182"/>
                <a:gd name="T83" fmla="*/ 1037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2" h="1181">
                  <a:moveTo>
                    <a:pt x="1157" y="566"/>
                  </a:moveTo>
                  <a:lnTo>
                    <a:pt x="1088" y="566"/>
                  </a:lnTo>
                  <a:cubicBezTo>
                    <a:pt x="1075" y="311"/>
                    <a:pt x="870" y="106"/>
                    <a:pt x="616" y="94"/>
                  </a:cubicBezTo>
                  <a:lnTo>
                    <a:pt x="616" y="25"/>
                  </a:lnTo>
                  <a:cubicBezTo>
                    <a:pt x="616" y="11"/>
                    <a:pt x="605" y="0"/>
                    <a:pt x="591" y="0"/>
                  </a:cubicBezTo>
                  <a:cubicBezTo>
                    <a:pt x="577" y="0"/>
                    <a:pt x="566" y="11"/>
                    <a:pt x="566" y="25"/>
                  </a:cubicBezTo>
                  <a:lnTo>
                    <a:pt x="566" y="94"/>
                  </a:lnTo>
                  <a:cubicBezTo>
                    <a:pt x="311" y="106"/>
                    <a:pt x="107" y="311"/>
                    <a:pt x="94" y="566"/>
                  </a:cubicBezTo>
                  <a:lnTo>
                    <a:pt x="25" y="566"/>
                  </a:lnTo>
                  <a:cubicBezTo>
                    <a:pt x="11" y="566"/>
                    <a:pt x="0" y="577"/>
                    <a:pt x="0" y="591"/>
                  </a:cubicBezTo>
                  <a:cubicBezTo>
                    <a:pt x="0" y="604"/>
                    <a:pt x="11" y="616"/>
                    <a:pt x="25" y="616"/>
                  </a:cubicBezTo>
                  <a:lnTo>
                    <a:pt x="94" y="616"/>
                  </a:lnTo>
                  <a:cubicBezTo>
                    <a:pt x="107" y="870"/>
                    <a:pt x="311" y="1075"/>
                    <a:pt x="566" y="1088"/>
                  </a:cubicBezTo>
                  <a:lnTo>
                    <a:pt x="566" y="1156"/>
                  </a:lnTo>
                  <a:cubicBezTo>
                    <a:pt x="566" y="1170"/>
                    <a:pt x="577" y="1181"/>
                    <a:pt x="591" y="1181"/>
                  </a:cubicBezTo>
                  <a:cubicBezTo>
                    <a:pt x="605" y="1181"/>
                    <a:pt x="616" y="1170"/>
                    <a:pt x="616" y="1156"/>
                  </a:cubicBezTo>
                  <a:lnTo>
                    <a:pt x="616" y="1088"/>
                  </a:lnTo>
                  <a:cubicBezTo>
                    <a:pt x="870" y="1075"/>
                    <a:pt x="1075" y="870"/>
                    <a:pt x="1088" y="616"/>
                  </a:cubicBezTo>
                  <a:lnTo>
                    <a:pt x="1157" y="616"/>
                  </a:lnTo>
                  <a:cubicBezTo>
                    <a:pt x="1170" y="616"/>
                    <a:pt x="1182" y="604"/>
                    <a:pt x="1182" y="591"/>
                  </a:cubicBezTo>
                  <a:cubicBezTo>
                    <a:pt x="1182" y="577"/>
                    <a:pt x="1170" y="566"/>
                    <a:pt x="1157" y="566"/>
                  </a:cubicBezTo>
                  <a:close/>
                  <a:moveTo>
                    <a:pt x="616" y="1037"/>
                  </a:moveTo>
                  <a:lnTo>
                    <a:pt x="616" y="1015"/>
                  </a:lnTo>
                  <a:cubicBezTo>
                    <a:pt x="616" y="1002"/>
                    <a:pt x="605" y="990"/>
                    <a:pt x="591" y="990"/>
                  </a:cubicBezTo>
                  <a:cubicBezTo>
                    <a:pt x="577" y="990"/>
                    <a:pt x="566" y="1002"/>
                    <a:pt x="566" y="1015"/>
                  </a:cubicBezTo>
                  <a:lnTo>
                    <a:pt x="566" y="1037"/>
                  </a:lnTo>
                  <a:cubicBezTo>
                    <a:pt x="339" y="1025"/>
                    <a:pt x="157" y="843"/>
                    <a:pt x="144" y="616"/>
                  </a:cubicBezTo>
                  <a:lnTo>
                    <a:pt x="166" y="616"/>
                  </a:lnTo>
                  <a:cubicBezTo>
                    <a:pt x="180" y="616"/>
                    <a:pt x="191" y="604"/>
                    <a:pt x="191" y="591"/>
                  </a:cubicBezTo>
                  <a:cubicBezTo>
                    <a:pt x="191" y="577"/>
                    <a:pt x="180" y="566"/>
                    <a:pt x="166" y="566"/>
                  </a:cubicBezTo>
                  <a:lnTo>
                    <a:pt x="144" y="566"/>
                  </a:lnTo>
                  <a:cubicBezTo>
                    <a:pt x="157" y="339"/>
                    <a:pt x="339" y="156"/>
                    <a:pt x="566" y="144"/>
                  </a:cubicBezTo>
                  <a:lnTo>
                    <a:pt x="566" y="166"/>
                  </a:lnTo>
                  <a:cubicBezTo>
                    <a:pt x="566" y="180"/>
                    <a:pt x="577" y="191"/>
                    <a:pt x="591" y="191"/>
                  </a:cubicBezTo>
                  <a:cubicBezTo>
                    <a:pt x="605" y="191"/>
                    <a:pt x="616" y="180"/>
                    <a:pt x="616" y="166"/>
                  </a:cubicBezTo>
                  <a:lnTo>
                    <a:pt x="616" y="144"/>
                  </a:lnTo>
                  <a:cubicBezTo>
                    <a:pt x="843" y="156"/>
                    <a:pt x="1025" y="339"/>
                    <a:pt x="1038" y="566"/>
                  </a:cubicBezTo>
                  <a:lnTo>
                    <a:pt x="1016" y="566"/>
                  </a:lnTo>
                  <a:cubicBezTo>
                    <a:pt x="1002" y="566"/>
                    <a:pt x="991" y="577"/>
                    <a:pt x="991" y="591"/>
                  </a:cubicBezTo>
                  <a:cubicBezTo>
                    <a:pt x="991" y="604"/>
                    <a:pt x="1002" y="616"/>
                    <a:pt x="1016" y="616"/>
                  </a:cubicBezTo>
                  <a:lnTo>
                    <a:pt x="1038" y="616"/>
                  </a:lnTo>
                  <a:cubicBezTo>
                    <a:pt x="1025" y="843"/>
                    <a:pt x="843" y="1025"/>
                    <a:pt x="616" y="103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67" name="POWER_USER_ID_ICONS_Man"/>
          <p:cNvGrpSpPr>
            <a:grpSpLocks noChangeAspect="1"/>
          </p:cNvGrpSpPr>
          <p:nvPr>
            <p:custDataLst>
              <p:tags r:id="rId3"/>
            </p:custDataLst>
          </p:nvPr>
        </p:nvGrpSpPr>
        <p:grpSpPr bwMode="auto">
          <a:xfrm>
            <a:off x="10907886" y="5254742"/>
            <a:ext cx="515938" cy="673100"/>
            <a:chOff x="78" y="29"/>
            <a:chExt cx="325" cy="424"/>
          </a:xfrm>
          <a:solidFill>
            <a:schemeClr val="accent3"/>
          </a:solidFill>
        </p:grpSpPr>
        <p:sp>
          <p:nvSpPr>
            <p:cNvPr id="68" name="POWER_USER_ID_ICONS_Man"/>
            <p:cNvSpPr>
              <a:spLocks noChangeArrowheads="1"/>
            </p:cNvSpPr>
            <p:nvPr>
              <p:custDataLst>
                <p:tags r:id="rId17"/>
              </p:custDataLst>
            </p:nvPr>
          </p:nvSpPr>
          <p:spPr bwMode="auto">
            <a:xfrm>
              <a:off x="206" y="29"/>
              <a:ext cx="69" cy="7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9" name="POWER_USER_ID_ICONS_Man"/>
            <p:cNvSpPr>
              <a:spLocks/>
            </p:cNvSpPr>
            <p:nvPr>
              <p:custDataLst>
                <p:tags r:id="rId18"/>
              </p:custDataLst>
            </p:nvPr>
          </p:nvSpPr>
          <p:spPr bwMode="auto">
            <a:xfrm>
              <a:off x="78" y="115"/>
              <a:ext cx="325" cy="338"/>
            </a:xfrm>
            <a:custGeom>
              <a:avLst/>
              <a:gdLst>
                <a:gd name="T0" fmla="*/ 831 w 866"/>
                <a:gd name="T1" fmla="*/ 126 h 899"/>
                <a:gd name="T2" fmla="*/ 533 w 866"/>
                <a:gd name="T3" fmla="*/ 19 h 899"/>
                <a:gd name="T4" fmla="*/ 434 w 866"/>
                <a:gd name="T5" fmla="*/ 0 h 899"/>
                <a:gd name="T6" fmla="*/ 334 w 866"/>
                <a:gd name="T7" fmla="*/ 19 h 899"/>
                <a:gd name="T8" fmla="*/ 35 w 866"/>
                <a:gd name="T9" fmla="*/ 126 h 899"/>
                <a:gd name="T10" fmla="*/ 7 w 866"/>
                <a:gd name="T11" fmla="*/ 179 h 899"/>
                <a:gd name="T12" fmla="*/ 61 w 866"/>
                <a:gd name="T13" fmla="*/ 207 h 899"/>
                <a:gd name="T14" fmla="*/ 297 w 866"/>
                <a:gd name="T15" fmla="*/ 120 h 899"/>
                <a:gd name="T16" fmla="*/ 297 w 866"/>
                <a:gd name="T17" fmla="*/ 846 h 899"/>
                <a:gd name="T18" fmla="*/ 351 w 866"/>
                <a:gd name="T19" fmla="*/ 899 h 899"/>
                <a:gd name="T20" fmla="*/ 404 w 866"/>
                <a:gd name="T21" fmla="*/ 846 h 899"/>
                <a:gd name="T22" fmla="*/ 404 w 866"/>
                <a:gd name="T23" fmla="*/ 455 h 899"/>
                <a:gd name="T24" fmla="*/ 404 w 866"/>
                <a:gd name="T25" fmla="*/ 453 h 899"/>
                <a:gd name="T26" fmla="*/ 433 w 866"/>
                <a:gd name="T27" fmla="*/ 424 h 899"/>
                <a:gd name="T28" fmla="*/ 463 w 866"/>
                <a:gd name="T29" fmla="*/ 453 h 899"/>
                <a:gd name="T30" fmla="*/ 463 w 866"/>
                <a:gd name="T31" fmla="*/ 455 h 899"/>
                <a:gd name="T32" fmla="*/ 463 w 866"/>
                <a:gd name="T33" fmla="*/ 846 h 899"/>
                <a:gd name="T34" fmla="*/ 516 w 866"/>
                <a:gd name="T35" fmla="*/ 899 h 899"/>
                <a:gd name="T36" fmla="*/ 570 w 866"/>
                <a:gd name="T37" fmla="*/ 846 h 899"/>
                <a:gd name="T38" fmla="*/ 570 w 866"/>
                <a:gd name="T39" fmla="*/ 120 h 899"/>
                <a:gd name="T40" fmla="*/ 806 w 866"/>
                <a:gd name="T41" fmla="*/ 207 h 899"/>
                <a:gd name="T42" fmla="*/ 819 w 866"/>
                <a:gd name="T43" fmla="*/ 209 h 899"/>
                <a:gd name="T44" fmla="*/ 859 w 866"/>
                <a:gd name="T45" fmla="*/ 179 h 899"/>
                <a:gd name="T46" fmla="*/ 831 w 866"/>
                <a:gd name="T47" fmla="*/ 126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6" h="899">
                  <a:moveTo>
                    <a:pt x="831" y="126"/>
                  </a:moveTo>
                  <a:lnTo>
                    <a:pt x="533" y="19"/>
                  </a:lnTo>
                  <a:cubicBezTo>
                    <a:pt x="533" y="19"/>
                    <a:pt x="473" y="0"/>
                    <a:pt x="434" y="0"/>
                  </a:cubicBezTo>
                  <a:cubicBezTo>
                    <a:pt x="383" y="0"/>
                    <a:pt x="334" y="19"/>
                    <a:pt x="334" y="19"/>
                  </a:cubicBezTo>
                  <a:lnTo>
                    <a:pt x="35" y="126"/>
                  </a:lnTo>
                  <a:cubicBezTo>
                    <a:pt x="13" y="133"/>
                    <a:pt x="0" y="157"/>
                    <a:pt x="7" y="179"/>
                  </a:cubicBezTo>
                  <a:cubicBezTo>
                    <a:pt x="14" y="202"/>
                    <a:pt x="38" y="214"/>
                    <a:pt x="61" y="207"/>
                  </a:cubicBezTo>
                  <a:lnTo>
                    <a:pt x="297" y="120"/>
                  </a:lnTo>
                  <a:lnTo>
                    <a:pt x="297" y="846"/>
                  </a:lnTo>
                  <a:cubicBezTo>
                    <a:pt x="297" y="875"/>
                    <a:pt x="321" y="899"/>
                    <a:pt x="351" y="899"/>
                  </a:cubicBezTo>
                  <a:cubicBezTo>
                    <a:pt x="380" y="899"/>
                    <a:pt x="404" y="875"/>
                    <a:pt x="404" y="846"/>
                  </a:cubicBezTo>
                  <a:lnTo>
                    <a:pt x="404" y="455"/>
                  </a:lnTo>
                  <a:cubicBezTo>
                    <a:pt x="404" y="455"/>
                    <a:pt x="404" y="454"/>
                    <a:pt x="404" y="453"/>
                  </a:cubicBezTo>
                  <a:cubicBezTo>
                    <a:pt x="404" y="437"/>
                    <a:pt x="417" y="424"/>
                    <a:pt x="433" y="424"/>
                  </a:cubicBezTo>
                  <a:cubicBezTo>
                    <a:pt x="450" y="424"/>
                    <a:pt x="463" y="437"/>
                    <a:pt x="463" y="453"/>
                  </a:cubicBezTo>
                  <a:cubicBezTo>
                    <a:pt x="463" y="454"/>
                    <a:pt x="463" y="455"/>
                    <a:pt x="463" y="455"/>
                  </a:cubicBezTo>
                  <a:lnTo>
                    <a:pt x="463" y="846"/>
                  </a:lnTo>
                  <a:cubicBezTo>
                    <a:pt x="463" y="875"/>
                    <a:pt x="487" y="899"/>
                    <a:pt x="516" y="899"/>
                  </a:cubicBezTo>
                  <a:cubicBezTo>
                    <a:pt x="546" y="899"/>
                    <a:pt x="570" y="875"/>
                    <a:pt x="570" y="846"/>
                  </a:cubicBezTo>
                  <a:lnTo>
                    <a:pt x="570" y="120"/>
                  </a:lnTo>
                  <a:lnTo>
                    <a:pt x="806" y="207"/>
                  </a:lnTo>
                  <a:cubicBezTo>
                    <a:pt x="810" y="208"/>
                    <a:pt x="814" y="209"/>
                    <a:pt x="819" y="209"/>
                  </a:cubicBezTo>
                  <a:cubicBezTo>
                    <a:pt x="837" y="209"/>
                    <a:pt x="854" y="197"/>
                    <a:pt x="859" y="179"/>
                  </a:cubicBezTo>
                  <a:cubicBezTo>
                    <a:pt x="866" y="157"/>
                    <a:pt x="854" y="133"/>
                    <a:pt x="831"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70" name="POWER_USER_ID_ICONS_Microscope"/>
          <p:cNvGrpSpPr>
            <a:grpSpLocks noChangeAspect="1"/>
          </p:cNvGrpSpPr>
          <p:nvPr>
            <p:custDataLst>
              <p:tags r:id="rId4"/>
            </p:custDataLst>
          </p:nvPr>
        </p:nvGrpSpPr>
        <p:grpSpPr bwMode="auto">
          <a:xfrm>
            <a:off x="806839" y="1694467"/>
            <a:ext cx="568579" cy="679990"/>
            <a:chOff x="95" y="66"/>
            <a:chExt cx="296" cy="354"/>
          </a:xfrm>
          <a:solidFill>
            <a:schemeClr val="accent1"/>
          </a:solidFill>
        </p:grpSpPr>
        <p:sp>
          <p:nvSpPr>
            <p:cNvPr id="71" name="POWER_USER_ID_ICONS_Microscope"/>
            <p:cNvSpPr>
              <a:spLocks/>
            </p:cNvSpPr>
            <p:nvPr>
              <p:custDataLst>
                <p:tags r:id="rId9"/>
              </p:custDataLst>
            </p:nvPr>
          </p:nvSpPr>
          <p:spPr bwMode="auto">
            <a:xfrm>
              <a:off x="260" y="208"/>
              <a:ext cx="40" cy="28"/>
            </a:xfrm>
            <a:custGeom>
              <a:avLst/>
              <a:gdLst>
                <a:gd name="T0" fmla="*/ 0 w 107"/>
                <a:gd name="T1" fmla="*/ 52 h 74"/>
                <a:gd name="T2" fmla="*/ 95 w 107"/>
                <a:gd name="T3" fmla="*/ 0 h 74"/>
                <a:gd name="T4" fmla="*/ 107 w 107"/>
                <a:gd name="T5" fmla="*/ 23 h 74"/>
                <a:gd name="T6" fmla="*/ 12 w 107"/>
                <a:gd name="T7" fmla="*/ 74 h 74"/>
                <a:gd name="T8" fmla="*/ 0 w 107"/>
                <a:gd name="T9" fmla="*/ 52 h 74"/>
              </a:gdLst>
              <a:ahLst/>
              <a:cxnLst>
                <a:cxn ang="0">
                  <a:pos x="T0" y="T1"/>
                </a:cxn>
                <a:cxn ang="0">
                  <a:pos x="T2" y="T3"/>
                </a:cxn>
                <a:cxn ang="0">
                  <a:pos x="T4" y="T5"/>
                </a:cxn>
                <a:cxn ang="0">
                  <a:pos x="T6" y="T7"/>
                </a:cxn>
                <a:cxn ang="0">
                  <a:pos x="T8" y="T9"/>
                </a:cxn>
              </a:cxnLst>
              <a:rect l="0" t="0" r="r" b="b"/>
              <a:pathLst>
                <a:path w="107" h="74">
                  <a:moveTo>
                    <a:pt x="0" y="52"/>
                  </a:moveTo>
                  <a:lnTo>
                    <a:pt x="95" y="0"/>
                  </a:lnTo>
                  <a:lnTo>
                    <a:pt x="107" y="23"/>
                  </a:lnTo>
                  <a:lnTo>
                    <a:pt x="12" y="74"/>
                  </a:lnTo>
                  <a:lnTo>
                    <a:pt x="0" y="5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2" name="POWER_USER_ID_ICONS_Microscope"/>
            <p:cNvSpPr>
              <a:spLocks/>
            </p:cNvSpPr>
            <p:nvPr>
              <p:custDataLst>
                <p:tags r:id="rId10"/>
              </p:custDataLst>
            </p:nvPr>
          </p:nvSpPr>
          <p:spPr bwMode="auto">
            <a:xfrm>
              <a:off x="183" y="66"/>
              <a:ext cx="41" cy="28"/>
            </a:xfrm>
            <a:custGeom>
              <a:avLst/>
              <a:gdLst>
                <a:gd name="T0" fmla="*/ 96 w 108"/>
                <a:gd name="T1" fmla="*/ 0 h 73"/>
                <a:gd name="T2" fmla="*/ 108 w 108"/>
                <a:gd name="T3" fmla="*/ 22 h 73"/>
                <a:gd name="T4" fmla="*/ 12 w 108"/>
                <a:gd name="T5" fmla="*/ 73 h 73"/>
                <a:gd name="T6" fmla="*/ 0 w 108"/>
                <a:gd name="T7" fmla="*/ 51 h 73"/>
                <a:gd name="T8" fmla="*/ 96 w 108"/>
                <a:gd name="T9" fmla="*/ 0 h 73"/>
              </a:gdLst>
              <a:ahLst/>
              <a:cxnLst>
                <a:cxn ang="0">
                  <a:pos x="T0" y="T1"/>
                </a:cxn>
                <a:cxn ang="0">
                  <a:pos x="T2" y="T3"/>
                </a:cxn>
                <a:cxn ang="0">
                  <a:pos x="T4" y="T5"/>
                </a:cxn>
                <a:cxn ang="0">
                  <a:pos x="T6" y="T7"/>
                </a:cxn>
                <a:cxn ang="0">
                  <a:pos x="T8" y="T9"/>
                </a:cxn>
              </a:cxnLst>
              <a:rect l="0" t="0" r="r" b="b"/>
              <a:pathLst>
                <a:path w="108" h="73">
                  <a:moveTo>
                    <a:pt x="96" y="0"/>
                  </a:moveTo>
                  <a:lnTo>
                    <a:pt x="108" y="22"/>
                  </a:lnTo>
                  <a:lnTo>
                    <a:pt x="12" y="73"/>
                  </a:lnTo>
                  <a:lnTo>
                    <a:pt x="0" y="51"/>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3" name="POWER_USER_ID_ICONS_Microscope"/>
            <p:cNvSpPr>
              <a:spLocks/>
            </p:cNvSpPr>
            <p:nvPr>
              <p:custDataLst>
                <p:tags r:id="rId11"/>
              </p:custDataLst>
            </p:nvPr>
          </p:nvSpPr>
          <p:spPr bwMode="auto">
            <a:xfrm>
              <a:off x="260" y="208"/>
              <a:ext cx="40" cy="28"/>
            </a:xfrm>
            <a:custGeom>
              <a:avLst/>
              <a:gdLst>
                <a:gd name="T0" fmla="*/ 0 w 107"/>
                <a:gd name="T1" fmla="*/ 52 h 74"/>
                <a:gd name="T2" fmla="*/ 95 w 107"/>
                <a:gd name="T3" fmla="*/ 0 h 74"/>
                <a:gd name="T4" fmla="*/ 107 w 107"/>
                <a:gd name="T5" fmla="*/ 23 h 74"/>
                <a:gd name="T6" fmla="*/ 12 w 107"/>
                <a:gd name="T7" fmla="*/ 74 h 74"/>
                <a:gd name="T8" fmla="*/ 0 w 107"/>
                <a:gd name="T9" fmla="*/ 52 h 74"/>
              </a:gdLst>
              <a:ahLst/>
              <a:cxnLst>
                <a:cxn ang="0">
                  <a:pos x="T0" y="T1"/>
                </a:cxn>
                <a:cxn ang="0">
                  <a:pos x="T2" y="T3"/>
                </a:cxn>
                <a:cxn ang="0">
                  <a:pos x="T4" y="T5"/>
                </a:cxn>
                <a:cxn ang="0">
                  <a:pos x="T6" y="T7"/>
                </a:cxn>
                <a:cxn ang="0">
                  <a:pos x="T8" y="T9"/>
                </a:cxn>
              </a:cxnLst>
              <a:rect l="0" t="0" r="r" b="b"/>
              <a:pathLst>
                <a:path w="107" h="74">
                  <a:moveTo>
                    <a:pt x="0" y="52"/>
                  </a:moveTo>
                  <a:lnTo>
                    <a:pt x="95" y="0"/>
                  </a:lnTo>
                  <a:lnTo>
                    <a:pt x="107" y="23"/>
                  </a:lnTo>
                  <a:lnTo>
                    <a:pt x="12" y="74"/>
                  </a:lnTo>
                  <a:lnTo>
                    <a:pt x="0" y="5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4" name="POWER_USER_ID_ICONS_Microscope"/>
            <p:cNvSpPr>
              <a:spLocks noChangeArrowheads="1"/>
            </p:cNvSpPr>
            <p:nvPr>
              <p:custDataLst>
                <p:tags r:id="rId12"/>
              </p:custDataLst>
            </p:nvPr>
          </p:nvSpPr>
          <p:spPr bwMode="auto">
            <a:xfrm>
              <a:off x="205" y="270"/>
              <a:ext cx="186" cy="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5" name="POWER_USER_ID_ICONS_Microscope"/>
            <p:cNvSpPr>
              <a:spLocks/>
            </p:cNvSpPr>
            <p:nvPr>
              <p:custDataLst>
                <p:tags r:id="rId13"/>
              </p:custDataLst>
            </p:nvPr>
          </p:nvSpPr>
          <p:spPr bwMode="auto">
            <a:xfrm>
              <a:off x="204" y="403"/>
              <a:ext cx="139" cy="17"/>
            </a:xfrm>
            <a:custGeom>
              <a:avLst/>
              <a:gdLst>
                <a:gd name="T0" fmla="*/ 146 w 371"/>
                <a:gd name="T1" fmla="*/ 0 h 46"/>
                <a:gd name="T2" fmla="*/ 0 w 371"/>
                <a:gd name="T3" fmla="*/ 46 h 46"/>
                <a:gd name="T4" fmla="*/ 371 w 371"/>
                <a:gd name="T5" fmla="*/ 46 h 46"/>
                <a:gd name="T6" fmla="*/ 226 w 371"/>
                <a:gd name="T7" fmla="*/ 0 h 46"/>
                <a:gd name="T8" fmla="*/ 186 w 371"/>
                <a:gd name="T9" fmla="*/ 9 h 46"/>
                <a:gd name="T10" fmla="*/ 146 w 371"/>
                <a:gd name="T11" fmla="*/ 0 h 46"/>
              </a:gdLst>
              <a:ahLst/>
              <a:cxnLst>
                <a:cxn ang="0">
                  <a:pos x="T0" y="T1"/>
                </a:cxn>
                <a:cxn ang="0">
                  <a:pos x="T2" y="T3"/>
                </a:cxn>
                <a:cxn ang="0">
                  <a:pos x="T4" y="T5"/>
                </a:cxn>
                <a:cxn ang="0">
                  <a:pos x="T6" y="T7"/>
                </a:cxn>
                <a:cxn ang="0">
                  <a:pos x="T8" y="T9"/>
                </a:cxn>
                <a:cxn ang="0">
                  <a:pos x="T10" y="T11"/>
                </a:cxn>
              </a:cxnLst>
              <a:rect l="0" t="0" r="r" b="b"/>
              <a:pathLst>
                <a:path w="371" h="46">
                  <a:moveTo>
                    <a:pt x="146" y="0"/>
                  </a:moveTo>
                  <a:lnTo>
                    <a:pt x="0" y="46"/>
                  </a:lnTo>
                  <a:lnTo>
                    <a:pt x="371" y="46"/>
                  </a:lnTo>
                  <a:lnTo>
                    <a:pt x="226" y="0"/>
                  </a:lnTo>
                  <a:cubicBezTo>
                    <a:pt x="214" y="6"/>
                    <a:pt x="200" y="9"/>
                    <a:pt x="186" y="9"/>
                  </a:cubicBezTo>
                  <a:cubicBezTo>
                    <a:pt x="171" y="9"/>
                    <a:pt x="158" y="6"/>
                    <a:pt x="1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6" name="POWER_USER_ID_ICONS_Microscope"/>
            <p:cNvSpPr>
              <a:spLocks/>
            </p:cNvSpPr>
            <p:nvPr>
              <p:custDataLst>
                <p:tags r:id="rId14"/>
              </p:custDataLst>
            </p:nvPr>
          </p:nvSpPr>
          <p:spPr bwMode="auto">
            <a:xfrm>
              <a:off x="264" y="340"/>
              <a:ext cx="14" cy="26"/>
            </a:xfrm>
            <a:custGeom>
              <a:avLst/>
              <a:gdLst>
                <a:gd name="T0" fmla="*/ 0 w 38"/>
                <a:gd name="T1" fmla="*/ 0 h 67"/>
                <a:gd name="T2" fmla="*/ 38 w 38"/>
                <a:gd name="T3" fmla="*/ 67 h 67"/>
                <a:gd name="T4" fmla="*/ 9 w 38"/>
                <a:gd name="T5" fmla="*/ 16 h 67"/>
                <a:gd name="T6" fmla="*/ 0 w 38"/>
                <a:gd name="T7" fmla="*/ 0 h 67"/>
              </a:gdLst>
              <a:ahLst/>
              <a:cxnLst>
                <a:cxn ang="0">
                  <a:pos x="T0" y="T1"/>
                </a:cxn>
                <a:cxn ang="0">
                  <a:pos x="T2" y="T3"/>
                </a:cxn>
                <a:cxn ang="0">
                  <a:pos x="T4" y="T5"/>
                </a:cxn>
                <a:cxn ang="0">
                  <a:pos x="T6" y="T7"/>
                </a:cxn>
              </a:cxnLst>
              <a:rect l="0" t="0" r="r" b="b"/>
              <a:pathLst>
                <a:path w="38" h="67">
                  <a:moveTo>
                    <a:pt x="0" y="0"/>
                  </a:moveTo>
                  <a:lnTo>
                    <a:pt x="38" y="67"/>
                  </a:lnTo>
                  <a:lnTo>
                    <a:pt x="9"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7" name="POWER_USER_ID_ICONS_Microscope"/>
            <p:cNvSpPr>
              <a:spLocks/>
            </p:cNvSpPr>
            <p:nvPr>
              <p:custDataLst>
                <p:tags r:id="rId15"/>
              </p:custDataLst>
            </p:nvPr>
          </p:nvSpPr>
          <p:spPr bwMode="auto">
            <a:xfrm>
              <a:off x="95" y="76"/>
              <a:ext cx="271" cy="295"/>
            </a:xfrm>
            <a:custGeom>
              <a:avLst/>
              <a:gdLst>
                <a:gd name="T0" fmla="*/ 582 w 723"/>
                <a:gd name="T1" fmla="*/ 566 h 784"/>
                <a:gd name="T2" fmla="*/ 547 w 723"/>
                <a:gd name="T3" fmla="*/ 566 h 784"/>
                <a:gd name="T4" fmla="*/ 517 w 723"/>
                <a:gd name="T5" fmla="*/ 566 h 784"/>
                <a:gd name="T6" fmla="*/ 415 w 723"/>
                <a:gd name="T7" fmla="*/ 642 h 784"/>
                <a:gd name="T8" fmla="*/ 315 w 723"/>
                <a:gd name="T9" fmla="*/ 662 h 784"/>
                <a:gd name="T10" fmla="*/ 54 w 723"/>
                <a:gd name="T11" fmla="*/ 401 h 784"/>
                <a:gd name="T12" fmla="*/ 285 w 723"/>
                <a:gd name="T13" fmla="*/ 141 h 784"/>
                <a:gd name="T14" fmla="*/ 424 w 723"/>
                <a:gd name="T15" fmla="*/ 401 h 784"/>
                <a:gd name="T16" fmla="*/ 541 w 723"/>
                <a:gd name="T17" fmla="*/ 338 h 784"/>
                <a:gd name="T18" fmla="*/ 457 w 723"/>
                <a:gd name="T19" fmla="*/ 182 h 784"/>
                <a:gd name="T20" fmla="*/ 414 w 723"/>
                <a:gd name="T21" fmla="*/ 102 h 784"/>
                <a:gd name="T22" fmla="*/ 359 w 723"/>
                <a:gd name="T23" fmla="*/ 0 h 784"/>
                <a:gd name="T24" fmla="*/ 243 w 723"/>
                <a:gd name="T25" fmla="*/ 62 h 784"/>
                <a:gd name="T26" fmla="*/ 258 w 723"/>
                <a:gd name="T27" fmla="*/ 91 h 784"/>
                <a:gd name="T28" fmla="*/ 0 w 723"/>
                <a:gd name="T29" fmla="*/ 401 h 784"/>
                <a:gd name="T30" fmla="*/ 311 w 723"/>
                <a:gd name="T31" fmla="*/ 778 h 784"/>
                <a:gd name="T32" fmla="*/ 377 w 723"/>
                <a:gd name="T33" fmla="*/ 784 h 784"/>
                <a:gd name="T34" fmla="*/ 377 w 723"/>
                <a:gd name="T35" fmla="*/ 779 h 784"/>
                <a:gd name="T36" fmla="*/ 441 w 723"/>
                <a:gd name="T37" fmla="*/ 687 h 784"/>
                <a:gd name="T38" fmla="*/ 476 w 723"/>
                <a:gd name="T39" fmla="*/ 680 h 784"/>
                <a:gd name="T40" fmla="*/ 555 w 723"/>
                <a:gd name="T41" fmla="*/ 721 h 784"/>
                <a:gd name="T42" fmla="*/ 636 w 723"/>
                <a:gd name="T43" fmla="*/ 662 h 784"/>
                <a:gd name="T44" fmla="*/ 723 w 723"/>
                <a:gd name="T45" fmla="*/ 566 h 784"/>
                <a:gd name="T46" fmla="*/ 582 w 723"/>
                <a:gd name="T47" fmla="*/ 566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3" h="784">
                  <a:moveTo>
                    <a:pt x="582" y="566"/>
                  </a:moveTo>
                  <a:lnTo>
                    <a:pt x="547" y="566"/>
                  </a:lnTo>
                  <a:lnTo>
                    <a:pt x="517" y="566"/>
                  </a:lnTo>
                  <a:cubicBezTo>
                    <a:pt x="489" y="599"/>
                    <a:pt x="454" y="625"/>
                    <a:pt x="415" y="642"/>
                  </a:cubicBezTo>
                  <a:cubicBezTo>
                    <a:pt x="384" y="655"/>
                    <a:pt x="350" y="662"/>
                    <a:pt x="315" y="662"/>
                  </a:cubicBezTo>
                  <a:cubicBezTo>
                    <a:pt x="171" y="662"/>
                    <a:pt x="54" y="545"/>
                    <a:pt x="54" y="401"/>
                  </a:cubicBezTo>
                  <a:cubicBezTo>
                    <a:pt x="54" y="267"/>
                    <a:pt x="155" y="156"/>
                    <a:pt x="285" y="141"/>
                  </a:cubicBezTo>
                  <a:lnTo>
                    <a:pt x="424" y="401"/>
                  </a:lnTo>
                  <a:lnTo>
                    <a:pt x="541" y="338"/>
                  </a:lnTo>
                  <a:lnTo>
                    <a:pt x="457" y="182"/>
                  </a:lnTo>
                  <a:lnTo>
                    <a:pt x="414" y="102"/>
                  </a:lnTo>
                  <a:lnTo>
                    <a:pt x="359" y="0"/>
                  </a:lnTo>
                  <a:lnTo>
                    <a:pt x="243" y="62"/>
                  </a:lnTo>
                  <a:lnTo>
                    <a:pt x="258" y="91"/>
                  </a:lnTo>
                  <a:cubicBezTo>
                    <a:pt x="111" y="118"/>
                    <a:pt x="0" y="246"/>
                    <a:pt x="0" y="401"/>
                  </a:cubicBezTo>
                  <a:cubicBezTo>
                    <a:pt x="0" y="574"/>
                    <a:pt x="140" y="744"/>
                    <a:pt x="311" y="778"/>
                  </a:cubicBezTo>
                  <a:cubicBezTo>
                    <a:pt x="329" y="782"/>
                    <a:pt x="353" y="784"/>
                    <a:pt x="377" y="784"/>
                  </a:cubicBezTo>
                  <a:cubicBezTo>
                    <a:pt x="377" y="783"/>
                    <a:pt x="377" y="781"/>
                    <a:pt x="377" y="779"/>
                  </a:cubicBezTo>
                  <a:cubicBezTo>
                    <a:pt x="377" y="737"/>
                    <a:pt x="404" y="701"/>
                    <a:pt x="441" y="687"/>
                  </a:cubicBezTo>
                  <a:cubicBezTo>
                    <a:pt x="452" y="683"/>
                    <a:pt x="463" y="680"/>
                    <a:pt x="476" y="680"/>
                  </a:cubicBezTo>
                  <a:cubicBezTo>
                    <a:pt x="508" y="680"/>
                    <a:pt x="537" y="696"/>
                    <a:pt x="555" y="721"/>
                  </a:cubicBezTo>
                  <a:lnTo>
                    <a:pt x="636" y="662"/>
                  </a:lnTo>
                  <a:lnTo>
                    <a:pt x="723" y="566"/>
                  </a:lnTo>
                  <a:lnTo>
                    <a:pt x="582" y="56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8" name="POWER_USER_ID_ICONS_Microscope"/>
            <p:cNvSpPr>
              <a:spLocks/>
            </p:cNvSpPr>
            <p:nvPr>
              <p:custDataLst>
                <p:tags r:id="rId16"/>
              </p:custDataLst>
            </p:nvPr>
          </p:nvSpPr>
          <p:spPr bwMode="auto">
            <a:xfrm>
              <a:off x="240" y="336"/>
              <a:ext cx="67" cy="67"/>
            </a:xfrm>
            <a:custGeom>
              <a:avLst/>
              <a:gdLst>
                <a:gd name="T0" fmla="*/ 162 w 179"/>
                <a:gd name="T1" fmla="*/ 36 h 179"/>
                <a:gd name="T2" fmla="*/ 162 w 179"/>
                <a:gd name="T3" fmla="*/ 36 h 179"/>
                <a:gd name="T4" fmla="*/ 155 w 179"/>
                <a:gd name="T5" fmla="*/ 28 h 179"/>
                <a:gd name="T6" fmla="*/ 150 w 179"/>
                <a:gd name="T7" fmla="*/ 23 h 179"/>
                <a:gd name="T8" fmla="*/ 144 w 179"/>
                <a:gd name="T9" fmla="*/ 18 h 179"/>
                <a:gd name="T10" fmla="*/ 136 w 179"/>
                <a:gd name="T11" fmla="*/ 13 h 179"/>
                <a:gd name="T12" fmla="*/ 127 w 179"/>
                <a:gd name="T13" fmla="*/ 8 h 179"/>
                <a:gd name="T14" fmla="*/ 123 w 179"/>
                <a:gd name="T15" fmla="*/ 6 h 179"/>
                <a:gd name="T16" fmla="*/ 109 w 179"/>
                <a:gd name="T17" fmla="*/ 2 h 179"/>
                <a:gd name="T18" fmla="*/ 106 w 179"/>
                <a:gd name="T19" fmla="*/ 1 h 179"/>
                <a:gd name="T20" fmla="*/ 90 w 179"/>
                <a:gd name="T21" fmla="*/ 0 h 179"/>
                <a:gd name="T22" fmla="*/ 0 w 179"/>
                <a:gd name="T23" fmla="*/ 89 h 179"/>
                <a:gd name="T24" fmla="*/ 1 w 179"/>
                <a:gd name="T25" fmla="*/ 94 h 179"/>
                <a:gd name="T26" fmla="*/ 1 w 179"/>
                <a:gd name="T27" fmla="*/ 94 h 179"/>
                <a:gd name="T28" fmla="*/ 50 w 179"/>
                <a:gd name="T29" fmla="*/ 169 h 179"/>
                <a:gd name="T30" fmla="*/ 56 w 179"/>
                <a:gd name="T31" fmla="*/ 172 h 179"/>
                <a:gd name="T32" fmla="*/ 64 w 179"/>
                <a:gd name="T33" fmla="*/ 175 h 179"/>
                <a:gd name="T34" fmla="*/ 90 w 179"/>
                <a:gd name="T35" fmla="*/ 179 h 179"/>
                <a:gd name="T36" fmla="*/ 116 w 179"/>
                <a:gd name="T37" fmla="*/ 175 h 179"/>
                <a:gd name="T38" fmla="*/ 123 w 179"/>
                <a:gd name="T39" fmla="*/ 172 h 179"/>
                <a:gd name="T40" fmla="*/ 129 w 179"/>
                <a:gd name="T41" fmla="*/ 169 h 179"/>
                <a:gd name="T42" fmla="*/ 179 w 179"/>
                <a:gd name="T43" fmla="*/ 89 h 179"/>
                <a:gd name="T44" fmla="*/ 162 w 179"/>
                <a:gd name="T45"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79">
                  <a:moveTo>
                    <a:pt x="162" y="36"/>
                  </a:moveTo>
                  <a:lnTo>
                    <a:pt x="162" y="36"/>
                  </a:lnTo>
                  <a:cubicBezTo>
                    <a:pt x="160" y="34"/>
                    <a:pt x="158" y="31"/>
                    <a:pt x="155" y="28"/>
                  </a:cubicBezTo>
                  <a:cubicBezTo>
                    <a:pt x="153" y="26"/>
                    <a:pt x="152" y="25"/>
                    <a:pt x="150" y="23"/>
                  </a:cubicBezTo>
                  <a:cubicBezTo>
                    <a:pt x="148" y="21"/>
                    <a:pt x="146" y="20"/>
                    <a:pt x="144" y="18"/>
                  </a:cubicBezTo>
                  <a:cubicBezTo>
                    <a:pt x="141" y="16"/>
                    <a:pt x="139" y="15"/>
                    <a:pt x="136" y="13"/>
                  </a:cubicBezTo>
                  <a:cubicBezTo>
                    <a:pt x="134" y="11"/>
                    <a:pt x="131" y="9"/>
                    <a:pt x="127" y="8"/>
                  </a:cubicBezTo>
                  <a:cubicBezTo>
                    <a:pt x="126" y="7"/>
                    <a:pt x="124" y="7"/>
                    <a:pt x="123" y="6"/>
                  </a:cubicBezTo>
                  <a:cubicBezTo>
                    <a:pt x="119" y="4"/>
                    <a:pt x="114" y="3"/>
                    <a:pt x="109" y="2"/>
                  </a:cubicBezTo>
                  <a:cubicBezTo>
                    <a:pt x="108" y="2"/>
                    <a:pt x="107" y="1"/>
                    <a:pt x="106" y="1"/>
                  </a:cubicBezTo>
                  <a:cubicBezTo>
                    <a:pt x="101" y="0"/>
                    <a:pt x="95" y="0"/>
                    <a:pt x="90" y="0"/>
                  </a:cubicBezTo>
                  <a:cubicBezTo>
                    <a:pt x="40" y="0"/>
                    <a:pt x="0" y="40"/>
                    <a:pt x="0" y="89"/>
                  </a:cubicBezTo>
                  <a:cubicBezTo>
                    <a:pt x="0" y="91"/>
                    <a:pt x="0" y="93"/>
                    <a:pt x="1" y="94"/>
                  </a:cubicBezTo>
                  <a:lnTo>
                    <a:pt x="1" y="94"/>
                  </a:lnTo>
                  <a:cubicBezTo>
                    <a:pt x="2" y="127"/>
                    <a:pt x="22" y="155"/>
                    <a:pt x="50" y="169"/>
                  </a:cubicBezTo>
                  <a:cubicBezTo>
                    <a:pt x="52" y="170"/>
                    <a:pt x="54" y="171"/>
                    <a:pt x="56" y="172"/>
                  </a:cubicBezTo>
                  <a:cubicBezTo>
                    <a:pt x="59" y="173"/>
                    <a:pt x="61" y="174"/>
                    <a:pt x="64" y="175"/>
                  </a:cubicBezTo>
                  <a:cubicBezTo>
                    <a:pt x="72" y="177"/>
                    <a:pt x="81" y="179"/>
                    <a:pt x="90" y="179"/>
                  </a:cubicBezTo>
                  <a:cubicBezTo>
                    <a:pt x="99" y="179"/>
                    <a:pt x="108" y="177"/>
                    <a:pt x="116" y="175"/>
                  </a:cubicBezTo>
                  <a:cubicBezTo>
                    <a:pt x="118" y="174"/>
                    <a:pt x="121" y="173"/>
                    <a:pt x="123" y="172"/>
                  </a:cubicBezTo>
                  <a:cubicBezTo>
                    <a:pt x="125" y="171"/>
                    <a:pt x="127" y="170"/>
                    <a:pt x="129" y="169"/>
                  </a:cubicBezTo>
                  <a:cubicBezTo>
                    <a:pt x="159" y="155"/>
                    <a:pt x="179" y="124"/>
                    <a:pt x="179" y="89"/>
                  </a:cubicBezTo>
                  <a:cubicBezTo>
                    <a:pt x="179" y="69"/>
                    <a:pt x="173" y="51"/>
                    <a:pt x="162" y="3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79" name="POWER_USER_ID_ICONS_Protest2"/>
          <p:cNvSpPr>
            <a:spLocks noChangeAspect="1" noEditPoints="1"/>
          </p:cNvSpPr>
          <p:nvPr>
            <p:custDataLst>
              <p:tags r:id="rId5"/>
            </p:custDataLst>
          </p:nvPr>
        </p:nvSpPr>
        <p:spPr bwMode="auto">
          <a:xfrm>
            <a:off x="809223" y="4303174"/>
            <a:ext cx="573505" cy="386954"/>
          </a:xfrm>
          <a:custGeom>
            <a:avLst/>
            <a:gdLst>
              <a:gd name="T0" fmla="*/ 1214 w 1249"/>
              <a:gd name="T1" fmla="*/ 643 h 840"/>
              <a:gd name="T2" fmla="*/ 1215 w 1249"/>
              <a:gd name="T3" fmla="*/ 558 h 840"/>
              <a:gd name="T4" fmla="*/ 1152 w 1249"/>
              <a:gd name="T5" fmla="*/ 348 h 840"/>
              <a:gd name="T6" fmla="*/ 965 w 1249"/>
              <a:gd name="T7" fmla="*/ 348 h 840"/>
              <a:gd name="T8" fmla="*/ 996 w 1249"/>
              <a:gd name="T9" fmla="*/ 432 h 840"/>
              <a:gd name="T10" fmla="*/ 835 w 1249"/>
              <a:gd name="T11" fmla="*/ 236 h 840"/>
              <a:gd name="T12" fmla="*/ 792 w 1249"/>
              <a:gd name="T13" fmla="*/ 169 h 840"/>
              <a:gd name="T14" fmla="*/ 944 w 1249"/>
              <a:gd name="T15" fmla="*/ 25 h 840"/>
              <a:gd name="T16" fmla="*/ 792 w 1249"/>
              <a:gd name="T17" fmla="*/ 0 h 840"/>
              <a:gd name="T18" fmla="*/ 772 w 1249"/>
              <a:gd name="T19" fmla="*/ 25 h 840"/>
              <a:gd name="T20" fmla="*/ 618 w 1249"/>
              <a:gd name="T21" fmla="*/ 169 h 840"/>
              <a:gd name="T22" fmla="*/ 772 w 1249"/>
              <a:gd name="T23" fmla="*/ 221 h 840"/>
              <a:gd name="T24" fmla="*/ 747 w 1249"/>
              <a:gd name="T25" fmla="*/ 323 h 840"/>
              <a:gd name="T26" fmla="*/ 772 w 1249"/>
              <a:gd name="T27" fmla="*/ 583 h 840"/>
              <a:gd name="T28" fmla="*/ 749 w 1249"/>
              <a:gd name="T29" fmla="*/ 525 h 840"/>
              <a:gd name="T30" fmla="*/ 623 w 1249"/>
              <a:gd name="T31" fmla="*/ 489 h 840"/>
              <a:gd name="T32" fmla="*/ 558 w 1249"/>
              <a:gd name="T33" fmla="*/ 407 h 840"/>
              <a:gd name="T34" fmla="*/ 537 w 1249"/>
              <a:gd name="T35" fmla="*/ 343 h 840"/>
              <a:gd name="T36" fmla="*/ 618 w 1249"/>
              <a:gd name="T37" fmla="*/ 241 h 840"/>
              <a:gd name="T38" fmla="*/ 537 w 1249"/>
              <a:gd name="T39" fmla="*/ 213 h 840"/>
              <a:gd name="T40" fmla="*/ 531 w 1249"/>
              <a:gd name="T41" fmla="*/ 241 h 840"/>
              <a:gd name="T42" fmla="*/ 450 w 1249"/>
              <a:gd name="T43" fmla="*/ 343 h 840"/>
              <a:gd name="T44" fmla="*/ 531 w 1249"/>
              <a:gd name="T45" fmla="*/ 400 h 840"/>
              <a:gd name="T46" fmla="*/ 516 w 1249"/>
              <a:gd name="T47" fmla="*/ 449 h 840"/>
              <a:gd name="T48" fmla="*/ 531 w 1249"/>
              <a:gd name="T49" fmla="*/ 631 h 840"/>
              <a:gd name="T50" fmla="*/ 470 w 1249"/>
              <a:gd name="T51" fmla="*/ 505 h 840"/>
              <a:gd name="T52" fmla="*/ 294 w 1249"/>
              <a:gd name="T53" fmla="*/ 432 h 840"/>
              <a:gd name="T54" fmla="*/ 195 w 1249"/>
              <a:gd name="T55" fmla="*/ 305 h 840"/>
              <a:gd name="T56" fmla="*/ 159 w 1249"/>
              <a:gd name="T57" fmla="*/ 230 h 840"/>
              <a:gd name="T58" fmla="*/ 306 w 1249"/>
              <a:gd name="T59" fmla="*/ 94 h 840"/>
              <a:gd name="T60" fmla="*/ 159 w 1249"/>
              <a:gd name="T61" fmla="*/ 68 h 840"/>
              <a:gd name="T62" fmla="*/ 138 w 1249"/>
              <a:gd name="T63" fmla="*/ 94 h 840"/>
              <a:gd name="T64" fmla="*/ 0 w 1249"/>
              <a:gd name="T65" fmla="*/ 230 h 840"/>
              <a:gd name="T66" fmla="*/ 138 w 1249"/>
              <a:gd name="T67" fmla="*/ 296 h 840"/>
              <a:gd name="T68" fmla="*/ 126 w 1249"/>
              <a:gd name="T69" fmla="*/ 374 h 840"/>
              <a:gd name="T70" fmla="*/ 138 w 1249"/>
              <a:gd name="T71" fmla="*/ 643 h 840"/>
              <a:gd name="T72" fmla="*/ 1 w 1249"/>
              <a:gd name="T73" fmla="*/ 662 h 840"/>
              <a:gd name="T74" fmla="*/ 16 w 1249"/>
              <a:gd name="T75" fmla="*/ 840 h 840"/>
              <a:gd name="T76" fmla="*/ 1249 w 1249"/>
              <a:gd name="T77" fmla="*/ 821 h 840"/>
              <a:gd name="T78" fmla="*/ 1234 w 1249"/>
              <a:gd name="T79" fmla="*/ 643 h 840"/>
              <a:gd name="T80" fmla="*/ 944 w 1249"/>
              <a:gd name="T81" fmla="*/ 484 h 840"/>
              <a:gd name="T82" fmla="*/ 923 w 1249"/>
              <a:gd name="T83" fmla="*/ 558 h 840"/>
              <a:gd name="T84" fmla="*/ 811 w 1249"/>
              <a:gd name="T85" fmla="*/ 643 h 840"/>
              <a:gd name="T86" fmla="*/ 792 w 1249"/>
              <a:gd name="T87" fmla="*/ 342 h 840"/>
              <a:gd name="T88" fmla="*/ 541 w 1249"/>
              <a:gd name="T89" fmla="*/ 457 h 840"/>
              <a:gd name="T90" fmla="*/ 637 w 1249"/>
              <a:gd name="T91" fmla="*/ 576 h 840"/>
              <a:gd name="T92" fmla="*/ 537 w 1249"/>
              <a:gd name="T93" fmla="*/ 643 h 840"/>
              <a:gd name="T94" fmla="*/ 541 w 1249"/>
              <a:gd name="T95" fmla="*/ 457 h 840"/>
              <a:gd name="T96" fmla="*/ 168 w 1249"/>
              <a:gd name="T97" fmla="*/ 387 h 840"/>
              <a:gd name="T98" fmla="*/ 264 w 1249"/>
              <a:gd name="T99" fmla="*/ 505 h 840"/>
              <a:gd name="T100" fmla="*/ 259 w 1249"/>
              <a:gd name="T101" fmla="*/ 643 h 840"/>
              <a:gd name="T102" fmla="*/ 159 w 1249"/>
              <a:gd name="T103" fmla="*/ 38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49" h="840">
                <a:moveTo>
                  <a:pt x="1234" y="643"/>
                </a:moveTo>
                <a:lnTo>
                  <a:pt x="1214" y="643"/>
                </a:lnTo>
                <a:lnTo>
                  <a:pt x="1214" y="574"/>
                </a:lnTo>
                <a:cubicBezTo>
                  <a:pt x="1214" y="568"/>
                  <a:pt x="1215" y="563"/>
                  <a:pt x="1215" y="558"/>
                </a:cubicBezTo>
                <a:cubicBezTo>
                  <a:pt x="1215" y="494"/>
                  <a:pt x="1174" y="441"/>
                  <a:pt x="1118" y="421"/>
                </a:cubicBezTo>
                <a:cubicBezTo>
                  <a:pt x="1139" y="403"/>
                  <a:pt x="1152" y="377"/>
                  <a:pt x="1152" y="348"/>
                </a:cubicBezTo>
                <a:cubicBezTo>
                  <a:pt x="1152" y="296"/>
                  <a:pt x="1110" y="254"/>
                  <a:pt x="1058" y="254"/>
                </a:cubicBezTo>
                <a:cubicBezTo>
                  <a:pt x="1007" y="254"/>
                  <a:pt x="965" y="296"/>
                  <a:pt x="965" y="348"/>
                </a:cubicBezTo>
                <a:cubicBezTo>
                  <a:pt x="965" y="381"/>
                  <a:pt x="981" y="409"/>
                  <a:pt x="1007" y="426"/>
                </a:cubicBezTo>
                <a:cubicBezTo>
                  <a:pt x="1003" y="428"/>
                  <a:pt x="999" y="430"/>
                  <a:pt x="996" y="432"/>
                </a:cubicBezTo>
                <a:lnTo>
                  <a:pt x="852" y="289"/>
                </a:lnTo>
                <a:cubicBezTo>
                  <a:pt x="855" y="270"/>
                  <a:pt x="849" y="250"/>
                  <a:pt x="835" y="236"/>
                </a:cubicBezTo>
                <a:cubicBezTo>
                  <a:pt x="823" y="224"/>
                  <a:pt x="808" y="218"/>
                  <a:pt x="792" y="218"/>
                </a:cubicBezTo>
                <a:lnTo>
                  <a:pt x="792" y="169"/>
                </a:lnTo>
                <a:lnTo>
                  <a:pt x="944" y="169"/>
                </a:lnTo>
                <a:lnTo>
                  <a:pt x="944" y="25"/>
                </a:lnTo>
                <a:lnTo>
                  <a:pt x="792" y="25"/>
                </a:lnTo>
                <a:lnTo>
                  <a:pt x="792" y="0"/>
                </a:lnTo>
                <a:lnTo>
                  <a:pt x="772" y="0"/>
                </a:lnTo>
                <a:lnTo>
                  <a:pt x="772" y="25"/>
                </a:lnTo>
                <a:lnTo>
                  <a:pt x="618" y="25"/>
                </a:lnTo>
                <a:lnTo>
                  <a:pt x="618" y="169"/>
                </a:lnTo>
                <a:lnTo>
                  <a:pt x="772" y="169"/>
                </a:lnTo>
                <a:lnTo>
                  <a:pt x="772" y="221"/>
                </a:lnTo>
                <a:cubicBezTo>
                  <a:pt x="763" y="224"/>
                  <a:pt x="754" y="229"/>
                  <a:pt x="747" y="236"/>
                </a:cubicBezTo>
                <a:cubicBezTo>
                  <a:pt x="723" y="260"/>
                  <a:pt x="723" y="299"/>
                  <a:pt x="747" y="323"/>
                </a:cubicBezTo>
                <a:cubicBezTo>
                  <a:pt x="754" y="330"/>
                  <a:pt x="763" y="335"/>
                  <a:pt x="772" y="338"/>
                </a:cubicBezTo>
                <a:lnTo>
                  <a:pt x="772" y="583"/>
                </a:lnTo>
                <a:cubicBezTo>
                  <a:pt x="761" y="575"/>
                  <a:pt x="749" y="568"/>
                  <a:pt x="736" y="564"/>
                </a:cubicBezTo>
                <a:cubicBezTo>
                  <a:pt x="744" y="553"/>
                  <a:pt x="749" y="539"/>
                  <a:pt x="749" y="525"/>
                </a:cubicBezTo>
                <a:cubicBezTo>
                  <a:pt x="749" y="487"/>
                  <a:pt x="718" y="457"/>
                  <a:pt x="681" y="457"/>
                </a:cubicBezTo>
                <a:cubicBezTo>
                  <a:pt x="656" y="457"/>
                  <a:pt x="635" y="470"/>
                  <a:pt x="623" y="489"/>
                </a:cubicBezTo>
                <a:lnTo>
                  <a:pt x="566" y="432"/>
                </a:lnTo>
                <a:cubicBezTo>
                  <a:pt x="567" y="424"/>
                  <a:pt x="564" y="414"/>
                  <a:pt x="558" y="407"/>
                </a:cubicBezTo>
                <a:cubicBezTo>
                  <a:pt x="552" y="402"/>
                  <a:pt x="544" y="399"/>
                  <a:pt x="537" y="399"/>
                </a:cubicBezTo>
                <a:lnTo>
                  <a:pt x="537" y="343"/>
                </a:lnTo>
                <a:lnTo>
                  <a:pt x="618" y="343"/>
                </a:lnTo>
                <a:lnTo>
                  <a:pt x="618" y="241"/>
                </a:lnTo>
                <a:lnTo>
                  <a:pt x="537" y="241"/>
                </a:lnTo>
                <a:lnTo>
                  <a:pt x="537" y="213"/>
                </a:lnTo>
                <a:lnTo>
                  <a:pt x="531" y="213"/>
                </a:lnTo>
                <a:lnTo>
                  <a:pt x="531" y="241"/>
                </a:lnTo>
                <a:lnTo>
                  <a:pt x="450" y="241"/>
                </a:lnTo>
                <a:lnTo>
                  <a:pt x="450" y="343"/>
                </a:lnTo>
                <a:lnTo>
                  <a:pt x="531" y="343"/>
                </a:lnTo>
                <a:lnTo>
                  <a:pt x="531" y="400"/>
                </a:lnTo>
                <a:cubicBezTo>
                  <a:pt x="526" y="401"/>
                  <a:pt x="521" y="403"/>
                  <a:pt x="516" y="407"/>
                </a:cubicBezTo>
                <a:cubicBezTo>
                  <a:pt x="505" y="419"/>
                  <a:pt x="505" y="437"/>
                  <a:pt x="516" y="449"/>
                </a:cubicBezTo>
                <a:cubicBezTo>
                  <a:pt x="521" y="453"/>
                  <a:pt x="526" y="455"/>
                  <a:pt x="531" y="457"/>
                </a:cubicBezTo>
                <a:lnTo>
                  <a:pt x="531" y="631"/>
                </a:lnTo>
                <a:cubicBezTo>
                  <a:pt x="517" y="598"/>
                  <a:pt x="490" y="571"/>
                  <a:pt x="456" y="556"/>
                </a:cubicBezTo>
                <a:cubicBezTo>
                  <a:pt x="465" y="541"/>
                  <a:pt x="470" y="523"/>
                  <a:pt x="470" y="505"/>
                </a:cubicBezTo>
                <a:cubicBezTo>
                  <a:pt x="470" y="448"/>
                  <a:pt x="423" y="402"/>
                  <a:pt x="367" y="402"/>
                </a:cubicBezTo>
                <a:cubicBezTo>
                  <a:pt x="338" y="402"/>
                  <a:pt x="312" y="413"/>
                  <a:pt x="294" y="432"/>
                </a:cubicBezTo>
                <a:lnTo>
                  <a:pt x="208" y="347"/>
                </a:lnTo>
                <a:cubicBezTo>
                  <a:pt x="211" y="332"/>
                  <a:pt x="206" y="316"/>
                  <a:pt x="195" y="305"/>
                </a:cubicBezTo>
                <a:cubicBezTo>
                  <a:pt x="185" y="295"/>
                  <a:pt x="172" y="290"/>
                  <a:pt x="159" y="291"/>
                </a:cubicBezTo>
                <a:lnTo>
                  <a:pt x="159" y="230"/>
                </a:lnTo>
                <a:lnTo>
                  <a:pt x="306" y="230"/>
                </a:lnTo>
                <a:lnTo>
                  <a:pt x="306" y="94"/>
                </a:lnTo>
                <a:lnTo>
                  <a:pt x="159" y="94"/>
                </a:lnTo>
                <a:lnTo>
                  <a:pt x="159" y="68"/>
                </a:lnTo>
                <a:lnTo>
                  <a:pt x="138" y="68"/>
                </a:lnTo>
                <a:lnTo>
                  <a:pt x="138" y="94"/>
                </a:lnTo>
                <a:lnTo>
                  <a:pt x="0" y="94"/>
                </a:lnTo>
                <a:lnTo>
                  <a:pt x="0" y="230"/>
                </a:lnTo>
                <a:lnTo>
                  <a:pt x="138" y="230"/>
                </a:lnTo>
                <a:lnTo>
                  <a:pt x="138" y="296"/>
                </a:lnTo>
                <a:cubicBezTo>
                  <a:pt x="133" y="298"/>
                  <a:pt x="129" y="301"/>
                  <a:pt x="126" y="305"/>
                </a:cubicBezTo>
                <a:cubicBezTo>
                  <a:pt x="107" y="324"/>
                  <a:pt x="107" y="355"/>
                  <a:pt x="126" y="374"/>
                </a:cubicBezTo>
                <a:cubicBezTo>
                  <a:pt x="129" y="377"/>
                  <a:pt x="133" y="380"/>
                  <a:pt x="138" y="383"/>
                </a:cubicBezTo>
                <a:lnTo>
                  <a:pt x="138" y="643"/>
                </a:lnTo>
                <a:lnTo>
                  <a:pt x="16" y="643"/>
                </a:lnTo>
                <a:cubicBezTo>
                  <a:pt x="8" y="643"/>
                  <a:pt x="1" y="651"/>
                  <a:pt x="1" y="662"/>
                </a:cubicBezTo>
                <a:lnTo>
                  <a:pt x="1" y="821"/>
                </a:lnTo>
                <a:cubicBezTo>
                  <a:pt x="1" y="831"/>
                  <a:pt x="8" y="840"/>
                  <a:pt x="16" y="840"/>
                </a:cubicBezTo>
                <a:lnTo>
                  <a:pt x="1234" y="840"/>
                </a:lnTo>
                <a:cubicBezTo>
                  <a:pt x="1242" y="840"/>
                  <a:pt x="1249" y="832"/>
                  <a:pt x="1249" y="821"/>
                </a:cubicBezTo>
                <a:lnTo>
                  <a:pt x="1249" y="662"/>
                </a:lnTo>
                <a:cubicBezTo>
                  <a:pt x="1249" y="651"/>
                  <a:pt x="1242" y="643"/>
                  <a:pt x="1234" y="643"/>
                </a:cubicBezTo>
                <a:close/>
                <a:moveTo>
                  <a:pt x="801" y="341"/>
                </a:moveTo>
                <a:lnTo>
                  <a:pt x="944" y="484"/>
                </a:lnTo>
                <a:cubicBezTo>
                  <a:pt x="931" y="506"/>
                  <a:pt x="924" y="531"/>
                  <a:pt x="924" y="558"/>
                </a:cubicBezTo>
                <a:lnTo>
                  <a:pt x="923" y="558"/>
                </a:lnTo>
                <a:lnTo>
                  <a:pt x="923" y="643"/>
                </a:lnTo>
                <a:lnTo>
                  <a:pt x="811" y="643"/>
                </a:lnTo>
                <a:cubicBezTo>
                  <a:pt x="807" y="629"/>
                  <a:pt x="801" y="616"/>
                  <a:pt x="792" y="605"/>
                </a:cubicBezTo>
                <a:lnTo>
                  <a:pt x="792" y="342"/>
                </a:lnTo>
                <a:cubicBezTo>
                  <a:pt x="795" y="341"/>
                  <a:pt x="798" y="341"/>
                  <a:pt x="801" y="341"/>
                </a:cubicBezTo>
                <a:close/>
                <a:moveTo>
                  <a:pt x="541" y="457"/>
                </a:moveTo>
                <a:lnTo>
                  <a:pt x="613" y="528"/>
                </a:lnTo>
                <a:cubicBezTo>
                  <a:pt x="614" y="547"/>
                  <a:pt x="623" y="564"/>
                  <a:pt x="637" y="576"/>
                </a:cubicBezTo>
                <a:cubicBezTo>
                  <a:pt x="613" y="591"/>
                  <a:pt x="596" y="615"/>
                  <a:pt x="588" y="643"/>
                </a:cubicBezTo>
                <a:lnTo>
                  <a:pt x="537" y="643"/>
                </a:lnTo>
                <a:lnTo>
                  <a:pt x="537" y="457"/>
                </a:lnTo>
                <a:cubicBezTo>
                  <a:pt x="538" y="457"/>
                  <a:pt x="540" y="457"/>
                  <a:pt x="541" y="457"/>
                </a:cubicBezTo>
                <a:close/>
                <a:moveTo>
                  <a:pt x="159" y="388"/>
                </a:moveTo>
                <a:cubicBezTo>
                  <a:pt x="162" y="388"/>
                  <a:pt x="165" y="388"/>
                  <a:pt x="168" y="387"/>
                </a:cubicBezTo>
                <a:lnTo>
                  <a:pt x="265" y="485"/>
                </a:lnTo>
                <a:cubicBezTo>
                  <a:pt x="264" y="492"/>
                  <a:pt x="264" y="498"/>
                  <a:pt x="264" y="505"/>
                </a:cubicBezTo>
                <a:cubicBezTo>
                  <a:pt x="264" y="536"/>
                  <a:pt x="277" y="563"/>
                  <a:pt x="298" y="582"/>
                </a:cubicBezTo>
                <a:cubicBezTo>
                  <a:pt x="281" y="599"/>
                  <a:pt x="267" y="619"/>
                  <a:pt x="259" y="643"/>
                </a:cubicBezTo>
                <a:lnTo>
                  <a:pt x="159" y="643"/>
                </a:lnTo>
                <a:lnTo>
                  <a:pt x="159" y="388"/>
                </a:lnTo>
                <a:close/>
              </a:path>
            </a:pathLst>
          </a:custGeom>
          <a:solidFill>
            <a:schemeClr val="accent3"/>
          </a:solidFill>
          <a:ln w="11113"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0" name="POWER_USER_ID_ICONS_Radio_Tower"/>
          <p:cNvSpPr>
            <a:spLocks noChangeAspect="1" noEditPoints="1"/>
          </p:cNvSpPr>
          <p:nvPr>
            <p:custDataLst>
              <p:tags r:id="rId6"/>
            </p:custDataLst>
          </p:nvPr>
        </p:nvSpPr>
        <p:spPr bwMode="auto">
          <a:xfrm>
            <a:off x="11105368" y="2044145"/>
            <a:ext cx="755650" cy="595313"/>
          </a:xfrm>
          <a:custGeom>
            <a:avLst/>
            <a:gdLst>
              <a:gd name="T0" fmla="*/ 866 w 1125"/>
              <a:gd name="T1" fmla="*/ 137 h 885"/>
              <a:gd name="T2" fmla="*/ 894 w 1125"/>
              <a:gd name="T3" fmla="*/ 258 h 885"/>
              <a:gd name="T4" fmla="*/ 848 w 1125"/>
              <a:gd name="T5" fmla="*/ 372 h 885"/>
              <a:gd name="T6" fmla="*/ 782 w 1125"/>
              <a:gd name="T7" fmla="*/ 477 h 885"/>
              <a:gd name="T8" fmla="*/ 848 w 1125"/>
              <a:gd name="T9" fmla="*/ 372 h 885"/>
              <a:gd name="T10" fmla="*/ 486 w 1125"/>
              <a:gd name="T11" fmla="*/ 147 h 885"/>
              <a:gd name="T12" fmla="*/ 467 w 1125"/>
              <a:gd name="T13" fmla="*/ 125 h 885"/>
              <a:gd name="T14" fmla="*/ 400 w 1125"/>
              <a:gd name="T15" fmla="*/ 111 h 885"/>
              <a:gd name="T16" fmla="*/ 412 w 1125"/>
              <a:gd name="T17" fmla="*/ 135 h 885"/>
              <a:gd name="T18" fmla="*/ 451 w 1125"/>
              <a:gd name="T19" fmla="*/ 153 h 885"/>
              <a:gd name="T20" fmla="*/ 520 w 1125"/>
              <a:gd name="T21" fmla="*/ 155 h 885"/>
              <a:gd name="T22" fmla="*/ 511 w 1125"/>
              <a:gd name="T23" fmla="*/ 2 h 885"/>
              <a:gd name="T24" fmla="*/ 507 w 1125"/>
              <a:gd name="T25" fmla="*/ 3 h 885"/>
              <a:gd name="T26" fmla="*/ 495 w 1125"/>
              <a:gd name="T27" fmla="*/ 28 h 885"/>
              <a:gd name="T28" fmla="*/ 540 w 1125"/>
              <a:gd name="T29" fmla="*/ 128 h 885"/>
              <a:gd name="T30" fmla="*/ 543 w 1125"/>
              <a:gd name="T31" fmla="*/ 101 h 885"/>
              <a:gd name="T32" fmla="*/ 602 w 1125"/>
              <a:gd name="T33" fmla="*/ 116 h 885"/>
              <a:gd name="T34" fmla="*/ 632 w 1125"/>
              <a:gd name="T35" fmla="*/ 90 h 885"/>
              <a:gd name="T36" fmla="*/ 661 w 1125"/>
              <a:gd name="T37" fmla="*/ 28 h 885"/>
              <a:gd name="T38" fmla="*/ 638 w 1125"/>
              <a:gd name="T39" fmla="*/ 34 h 885"/>
              <a:gd name="T40" fmla="*/ 607 w 1125"/>
              <a:gd name="T41" fmla="*/ 65 h 885"/>
              <a:gd name="T42" fmla="*/ 581 w 1125"/>
              <a:gd name="T43" fmla="*/ 128 h 885"/>
              <a:gd name="T44" fmla="*/ 625 w 1125"/>
              <a:gd name="T45" fmla="*/ 172 h 885"/>
              <a:gd name="T46" fmla="*/ 661 w 1125"/>
              <a:gd name="T47" fmla="*/ 181 h 885"/>
              <a:gd name="T48" fmla="*/ 728 w 1125"/>
              <a:gd name="T49" fmla="*/ 169 h 885"/>
              <a:gd name="T50" fmla="*/ 655 w 1125"/>
              <a:gd name="T51" fmla="*/ 159 h 885"/>
              <a:gd name="T52" fmla="*/ 598 w 1125"/>
              <a:gd name="T53" fmla="*/ 158 h 885"/>
              <a:gd name="T54" fmla="*/ 0 w 1125"/>
              <a:gd name="T55" fmla="*/ 135 h 885"/>
              <a:gd name="T56" fmla="*/ 323 w 1125"/>
              <a:gd name="T57" fmla="*/ 220 h 885"/>
              <a:gd name="T58" fmla="*/ 173 w 1125"/>
              <a:gd name="T59" fmla="*/ 154 h 885"/>
              <a:gd name="T60" fmla="*/ 273 w 1125"/>
              <a:gd name="T61" fmla="*/ 366 h 885"/>
              <a:gd name="T62" fmla="*/ 337 w 1125"/>
              <a:gd name="T63" fmla="*/ 472 h 885"/>
              <a:gd name="T64" fmla="*/ 93 w 1125"/>
              <a:gd name="T65" fmla="*/ 552 h 885"/>
              <a:gd name="T66" fmla="*/ 632 w 1125"/>
              <a:gd name="T67" fmla="*/ 505 h 885"/>
              <a:gd name="T68" fmla="*/ 572 w 1125"/>
              <a:gd name="T69" fmla="*/ 450 h 885"/>
              <a:gd name="T70" fmla="*/ 668 w 1125"/>
              <a:gd name="T71" fmla="*/ 630 h 885"/>
              <a:gd name="T72" fmla="*/ 611 w 1125"/>
              <a:gd name="T73" fmla="*/ 583 h 885"/>
              <a:gd name="T74" fmla="*/ 678 w 1125"/>
              <a:gd name="T75" fmla="*/ 664 h 885"/>
              <a:gd name="T76" fmla="*/ 671 w 1125"/>
              <a:gd name="T77" fmla="*/ 649 h 885"/>
              <a:gd name="T78" fmla="*/ 577 w 1125"/>
              <a:gd name="T79" fmla="*/ 389 h 885"/>
              <a:gd name="T80" fmla="*/ 568 w 1125"/>
              <a:gd name="T81" fmla="*/ 866 h 885"/>
              <a:gd name="T82" fmla="*/ 568 w 1125"/>
              <a:gd name="T83" fmla="*/ 564 h 885"/>
              <a:gd name="T84" fmla="*/ 640 w 1125"/>
              <a:gd name="T85" fmla="*/ 770 h 885"/>
              <a:gd name="T86" fmla="*/ 484 w 1125"/>
              <a:gd name="T87" fmla="*/ 753 h 885"/>
              <a:gd name="T88" fmla="*/ 518 w 1125"/>
              <a:gd name="T89" fmla="*/ 348 h 885"/>
              <a:gd name="T90" fmla="*/ 626 w 1125"/>
              <a:gd name="T91" fmla="*/ 229 h 885"/>
              <a:gd name="T92" fmla="*/ 528 w 1125"/>
              <a:gd name="T93" fmla="*/ 387 h 885"/>
              <a:gd name="T94" fmla="*/ 547 w 1125"/>
              <a:gd name="T95" fmla="*/ 450 h 885"/>
              <a:gd name="T96" fmla="*/ 502 w 1125"/>
              <a:gd name="T97" fmla="*/ 449 h 885"/>
              <a:gd name="T98" fmla="*/ 520 w 1125"/>
              <a:gd name="T99" fmla="*/ 492 h 885"/>
              <a:gd name="T100" fmla="*/ 451 w 1125"/>
              <a:gd name="T101" fmla="*/ 630 h 885"/>
              <a:gd name="T102" fmla="*/ 490 w 1125"/>
              <a:gd name="T103" fmla="*/ 737 h 885"/>
              <a:gd name="T104" fmla="*/ 551 w 1125"/>
              <a:gd name="T105" fmla="*/ 723 h 885"/>
              <a:gd name="T106" fmla="*/ 513 w 1125"/>
              <a:gd name="T107" fmla="*/ 595 h 885"/>
              <a:gd name="T108" fmla="*/ 551 w 1125"/>
              <a:gd name="T109" fmla="*/ 532 h 885"/>
              <a:gd name="T110" fmla="*/ 551 w 1125"/>
              <a:gd name="T111" fmla="*/ 378 h 885"/>
              <a:gd name="T112" fmla="*/ 551 w 1125"/>
              <a:gd name="T113" fmla="*/ 357 h 885"/>
              <a:gd name="T114" fmla="*/ 606 w 1125"/>
              <a:gd name="T115" fmla="*/ 221 h 885"/>
              <a:gd name="T116" fmla="*/ 584 w 1125"/>
              <a:gd name="T117" fmla="*/ 288 h 885"/>
              <a:gd name="T118" fmla="*/ 568 w 1125"/>
              <a:gd name="T119" fmla="*/ 292 h 885"/>
              <a:gd name="T120" fmla="*/ 563 w 1125"/>
              <a:gd name="T121" fmla="*/ 868 h 885"/>
              <a:gd name="T122" fmla="*/ 635 w 1125"/>
              <a:gd name="T123" fmla="*/ 7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 h="885">
                <a:moveTo>
                  <a:pt x="1125" y="146"/>
                </a:moveTo>
                <a:cubicBezTo>
                  <a:pt x="1125" y="147"/>
                  <a:pt x="1125" y="147"/>
                  <a:pt x="1125" y="147"/>
                </a:cubicBezTo>
                <a:lnTo>
                  <a:pt x="1125" y="146"/>
                </a:lnTo>
                <a:close/>
                <a:moveTo>
                  <a:pt x="1125" y="147"/>
                </a:moveTo>
                <a:cubicBezTo>
                  <a:pt x="1109" y="147"/>
                  <a:pt x="866" y="137"/>
                  <a:pt x="866" y="137"/>
                </a:cubicBezTo>
                <a:lnTo>
                  <a:pt x="931" y="176"/>
                </a:lnTo>
                <a:lnTo>
                  <a:pt x="732" y="180"/>
                </a:lnTo>
                <a:lnTo>
                  <a:pt x="800" y="225"/>
                </a:lnTo>
                <a:lnTo>
                  <a:pt x="641" y="232"/>
                </a:lnTo>
                <a:lnTo>
                  <a:pt x="894" y="258"/>
                </a:lnTo>
                <a:lnTo>
                  <a:pt x="823" y="204"/>
                </a:lnTo>
                <a:lnTo>
                  <a:pt x="1059" y="226"/>
                </a:lnTo>
                <a:lnTo>
                  <a:pt x="952" y="162"/>
                </a:lnTo>
                <a:lnTo>
                  <a:pt x="1125" y="147"/>
                </a:lnTo>
                <a:close/>
                <a:moveTo>
                  <a:pt x="848" y="372"/>
                </a:moveTo>
                <a:lnTo>
                  <a:pt x="865" y="445"/>
                </a:lnTo>
                <a:lnTo>
                  <a:pt x="722" y="307"/>
                </a:lnTo>
                <a:lnTo>
                  <a:pt x="739" y="387"/>
                </a:lnTo>
                <a:lnTo>
                  <a:pt x="621" y="280"/>
                </a:lnTo>
                <a:lnTo>
                  <a:pt x="782" y="477"/>
                </a:lnTo>
                <a:lnTo>
                  <a:pt x="770" y="388"/>
                </a:lnTo>
                <a:lnTo>
                  <a:pt x="921" y="572"/>
                </a:lnTo>
                <a:lnTo>
                  <a:pt x="890" y="450"/>
                </a:lnTo>
                <a:lnTo>
                  <a:pt x="1024" y="561"/>
                </a:lnTo>
                <a:cubicBezTo>
                  <a:pt x="1012" y="551"/>
                  <a:pt x="848" y="372"/>
                  <a:pt x="848" y="372"/>
                </a:cubicBezTo>
                <a:close/>
                <a:moveTo>
                  <a:pt x="1024" y="561"/>
                </a:moveTo>
                <a:cubicBezTo>
                  <a:pt x="1024" y="562"/>
                  <a:pt x="1024" y="562"/>
                  <a:pt x="1024" y="562"/>
                </a:cubicBezTo>
                <a:lnTo>
                  <a:pt x="1024" y="561"/>
                </a:lnTo>
                <a:close/>
                <a:moveTo>
                  <a:pt x="520" y="155"/>
                </a:moveTo>
                <a:lnTo>
                  <a:pt x="486" y="147"/>
                </a:lnTo>
                <a:lnTo>
                  <a:pt x="500" y="142"/>
                </a:lnTo>
                <a:cubicBezTo>
                  <a:pt x="500" y="141"/>
                  <a:pt x="501" y="140"/>
                  <a:pt x="501" y="139"/>
                </a:cubicBezTo>
                <a:cubicBezTo>
                  <a:pt x="501" y="138"/>
                  <a:pt x="500" y="138"/>
                  <a:pt x="499" y="138"/>
                </a:cubicBezTo>
                <a:lnTo>
                  <a:pt x="455" y="129"/>
                </a:lnTo>
                <a:lnTo>
                  <a:pt x="467" y="125"/>
                </a:lnTo>
                <a:cubicBezTo>
                  <a:pt x="468" y="124"/>
                  <a:pt x="468" y="123"/>
                  <a:pt x="468" y="122"/>
                </a:cubicBezTo>
                <a:cubicBezTo>
                  <a:pt x="468" y="121"/>
                  <a:pt x="467" y="121"/>
                  <a:pt x="466" y="120"/>
                </a:cubicBezTo>
                <a:cubicBezTo>
                  <a:pt x="445" y="118"/>
                  <a:pt x="403" y="112"/>
                  <a:pt x="400" y="111"/>
                </a:cubicBezTo>
                <a:lnTo>
                  <a:pt x="400" y="111"/>
                </a:lnTo>
                <a:cubicBezTo>
                  <a:pt x="400" y="111"/>
                  <a:pt x="400" y="111"/>
                  <a:pt x="400" y="111"/>
                </a:cubicBezTo>
                <a:cubicBezTo>
                  <a:pt x="399" y="111"/>
                  <a:pt x="397" y="112"/>
                  <a:pt x="397" y="113"/>
                </a:cubicBezTo>
                <a:cubicBezTo>
                  <a:pt x="397" y="114"/>
                  <a:pt x="397" y="115"/>
                  <a:pt x="398" y="115"/>
                </a:cubicBezTo>
                <a:cubicBezTo>
                  <a:pt x="398" y="115"/>
                  <a:pt x="398" y="115"/>
                  <a:pt x="399" y="115"/>
                </a:cubicBezTo>
                <a:lnTo>
                  <a:pt x="436" y="126"/>
                </a:lnTo>
                <a:lnTo>
                  <a:pt x="412" y="135"/>
                </a:lnTo>
                <a:cubicBezTo>
                  <a:pt x="411" y="135"/>
                  <a:pt x="410" y="136"/>
                  <a:pt x="410" y="137"/>
                </a:cubicBezTo>
                <a:cubicBezTo>
                  <a:pt x="411" y="138"/>
                  <a:pt x="411" y="139"/>
                  <a:pt x="412" y="139"/>
                </a:cubicBezTo>
                <a:lnTo>
                  <a:pt x="467" y="143"/>
                </a:lnTo>
                <a:lnTo>
                  <a:pt x="453" y="151"/>
                </a:lnTo>
                <a:cubicBezTo>
                  <a:pt x="452" y="151"/>
                  <a:pt x="451" y="152"/>
                  <a:pt x="451" y="153"/>
                </a:cubicBezTo>
                <a:cubicBezTo>
                  <a:pt x="452" y="154"/>
                  <a:pt x="452" y="155"/>
                  <a:pt x="453" y="155"/>
                </a:cubicBezTo>
                <a:lnTo>
                  <a:pt x="520" y="159"/>
                </a:lnTo>
                <a:lnTo>
                  <a:pt x="520" y="159"/>
                </a:lnTo>
                <a:cubicBezTo>
                  <a:pt x="521" y="159"/>
                  <a:pt x="522" y="159"/>
                  <a:pt x="522" y="158"/>
                </a:cubicBezTo>
                <a:cubicBezTo>
                  <a:pt x="522" y="156"/>
                  <a:pt x="521" y="155"/>
                  <a:pt x="520" y="155"/>
                </a:cubicBezTo>
                <a:close/>
                <a:moveTo>
                  <a:pt x="528" y="58"/>
                </a:moveTo>
                <a:lnTo>
                  <a:pt x="538" y="65"/>
                </a:lnTo>
                <a:cubicBezTo>
                  <a:pt x="539" y="65"/>
                  <a:pt x="540" y="65"/>
                  <a:pt x="541" y="65"/>
                </a:cubicBezTo>
                <a:cubicBezTo>
                  <a:pt x="541" y="64"/>
                  <a:pt x="542" y="63"/>
                  <a:pt x="541" y="62"/>
                </a:cubicBezTo>
                <a:cubicBezTo>
                  <a:pt x="531" y="43"/>
                  <a:pt x="512" y="5"/>
                  <a:pt x="511" y="2"/>
                </a:cubicBezTo>
                <a:lnTo>
                  <a:pt x="511" y="2"/>
                </a:lnTo>
                <a:cubicBezTo>
                  <a:pt x="511" y="2"/>
                  <a:pt x="511" y="2"/>
                  <a:pt x="511" y="2"/>
                </a:cubicBezTo>
                <a:cubicBezTo>
                  <a:pt x="510" y="1"/>
                  <a:pt x="509" y="0"/>
                  <a:pt x="508" y="1"/>
                </a:cubicBezTo>
                <a:cubicBezTo>
                  <a:pt x="507" y="1"/>
                  <a:pt x="506" y="2"/>
                  <a:pt x="507" y="3"/>
                </a:cubicBezTo>
                <a:cubicBezTo>
                  <a:pt x="507" y="3"/>
                  <a:pt x="507" y="3"/>
                  <a:pt x="507" y="3"/>
                </a:cubicBezTo>
                <a:lnTo>
                  <a:pt x="507" y="3"/>
                </a:lnTo>
                <a:lnTo>
                  <a:pt x="520" y="40"/>
                </a:lnTo>
                <a:lnTo>
                  <a:pt x="498" y="25"/>
                </a:lnTo>
                <a:cubicBezTo>
                  <a:pt x="497" y="25"/>
                  <a:pt x="496" y="25"/>
                  <a:pt x="496" y="25"/>
                </a:cubicBezTo>
                <a:cubicBezTo>
                  <a:pt x="495" y="26"/>
                  <a:pt x="495" y="27"/>
                  <a:pt x="495" y="28"/>
                </a:cubicBezTo>
                <a:lnTo>
                  <a:pt x="523" y="75"/>
                </a:lnTo>
                <a:lnTo>
                  <a:pt x="509" y="68"/>
                </a:lnTo>
                <a:cubicBezTo>
                  <a:pt x="508" y="67"/>
                  <a:pt x="507" y="68"/>
                  <a:pt x="506" y="68"/>
                </a:cubicBezTo>
                <a:cubicBezTo>
                  <a:pt x="505" y="69"/>
                  <a:pt x="505" y="70"/>
                  <a:pt x="506" y="71"/>
                </a:cubicBezTo>
                <a:lnTo>
                  <a:pt x="540" y="128"/>
                </a:lnTo>
                <a:cubicBezTo>
                  <a:pt x="540" y="128"/>
                  <a:pt x="541" y="129"/>
                  <a:pt x="541" y="129"/>
                </a:cubicBezTo>
                <a:cubicBezTo>
                  <a:pt x="542" y="129"/>
                  <a:pt x="542" y="129"/>
                  <a:pt x="542" y="129"/>
                </a:cubicBezTo>
                <a:cubicBezTo>
                  <a:pt x="543" y="128"/>
                  <a:pt x="544" y="127"/>
                  <a:pt x="543" y="126"/>
                </a:cubicBezTo>
                <a:lnTo>
                  <a:pt x="530" y="93"/>
                </a:lnTo>
                <a:lnTo>
                  <a:pt x="543" y="101"/>
                </a:lnTo>
                <a:cubicBezTo>
                  <a:pt x="544" y="102"/>
                  <a:pt x="545" y="102"/>
                  <a:pt x="545" y="101"/>
                </a:cubicBezTo>
                <a:cubicBezTo>
                  <a:pt x="546" y="100"/>
                  <a:pt x="546" y="99"/>
                  <a:pt x="546" y="99"/>
                </a:cubicBezTo>
                <a:lnTo>
                  <a:pt x="528" y="58"/>
                </a:lnTo>
                <a:close/>
                <a:moveTo>
                  <a:pt x="601" y="114"/>
                </a:moveTo>
                <a:cubicBezTo>
                  <a:pt x="601" y="115"/>
                  <a:pt x="601" y="115"/>
                  <a:pt x="602" y="116"/>
                </a:cubicBezTo>
                <a:cubicBezTo>
                  <a:pt x="603" y="116"/>
                  <a:pt x="604" y="116"/>
                  <a:pt x="605" y="115"/>
                </a:cubicBezTo>
                <a:lnTo>
                  <a:pt x="628" y="77"/>
                </a:lnTo>
                <a:lnTo>
                  <a:pt x="628" y="89"/>
                </a:lnTo>
                <a:cubicBezTo>
                  <a:pt x="628" y="90"/>
                  <a:pt x="629" y="91"/>
                  <a:pt x="630" y="91"/>
                </a:cubicBezTo>
                <a:cubicBezTo>
                  <a:pt x="631" y="91"/>
                  <a:pt x="632" y="91"/>
                  <a:pt x="632" y="90"/>
                </a:cubicBezTo>
                <a:cubicBezTo>
                  <a:pt x="642" y="71"/>
                  <a:pt x="662" y="33"/>
                  <a:pt x="664" y="31"/>
                </a:cubicBezTo>
                <a:lnTo>
                  <a:pt x="664" y="31"/>
                </a:lnTo>
                <a:cubicBezTo>
                  <a:pt x="664" y="31"/>
                  <a:pt x="664" y="31"/>
                  <a:pt x="664" y="31"/>
                </a:cubicBezTo>
                <a:cubicBezTo>
                  <a:pt x="665" y="30"/>
                  <a:pt x="664" y="29"/>
                  <a:pt x="664" y="28"/>
                </a:cubicBezTo>
                <a:cubicBezTo>
                  <a:pt x="663" y="27"/>
                  <a:pt x="661" y="27"/>
                  <a:pt x="661" y="28"/>
                </a:cubicBezTo>
                <a:cubicBezTo>
                  <a:pt x="661" y="28"/>
                  <a:pt x="661" y="28"/>
                  <a:pt x="661" y="28"/>
                </a:cubicBezTo>
                <a:lnTo>
                  <a:pt x="660" y="28"/>
                </a:lnTo>
                <a:lnTo>
                  <a:pt x="660" y="28"/>
                </a:lnTo>
                <a:lnTo>
                  <a:pt x="638" y="60"/>
                </a:lnTo>
                <a:lnTo>
                  <a:pt x="638" y="34"/>
                </a:lnTo>
                <a:cubicBezTo>
                  <a:pt x="638" y="33"/>
                  <a:pt x="637" y="32"/>
                  <a:pt x="636" y="32"/>
                </a:cubicBezTo>
                <a:cubicBezTo>
                  <a:pt x="635" y="32"/>
                  <a:pt x="634" y="32"/>
                  <a:pt x="634" y="33"/>
                </a:cubicBezTo>
                <a:lnTo>
                  <a:pt x="611" y="83"/>
                </a:lnTo>
                <a:lnTo>
                  <a:pt x="609" y="67"/>
                </a:lnTo>
                <a:cubicBezTo>
                  <a:pt x="608" y="66"/>
                  <a:pt x="608" y="65"/>
                  <a:pt x="607" y="65"/>
                </a:cubicBezTo>
                <a:cubicBezTo>
                  <a:pt x="606" y="65"/>
                  <a:pt x="605" y="65"/>
                  <a:pt x="605" y="66"/>
                </a:cubicBezTo>
                <a:lnTo>
                  <a:pt x="577" y="126"/>
                </a:lnTo>
                <a:cubicBezTo>
                  <a:pt x="577" y="127"/>
                  <a:pt x="577" y="128"/>
                  <a:pt x="578" y="129"/>
                </a:cubicBezTo>
                <a:cubicBezTo>
                  <a:pt x="578" y="129"/>
                  <a:pt x="579" y="129"/>
                  <a:pt x="579" y="129"/>
                </a:cubicBezTo>
                <a:cubicBezTo>
                  <a:pt x="580" y="129"/>
                  <a:pt x="580" y="129"/>
                  <a:pt x="581" y="128"/>
                </a:cubicBezTo>
                <a:lnTo>
                  <a:pt x="600" y="99"/>
                </a:lnTo>
                <a:lnTo>
                  <a:pt x="601" y="114"/>
                </a:lnTo>
                <a:close/>
                <a:moveTo>
                  <a:pt x="623" y="168"/>
                </a:moveTo>
                <a:cubicBezTo>
                  <a:pt x="623" y="169"/>
                  <a:pt x="622" y="170"/>
                  <a:pt x="623" y="171"/>
                </a:cubicBezTo>
                <a:cubicBezTo>
                  <a:pt x="623" y="172"/>
                  <a:pt x="624" y="172"/>
                  <a:pt x="625" y="172"/>
                </a:cubicBezTo>
                <a:lnTo>
                  <a:pt x="669" y="170"/>
                </a:lnTo>
                <a:lnTo>
                  <a:pt x="659" y="177"/>
                </a:lnTo>
                <a:cubicBezTo>
                  <a:pt x="658" y="177"/>
                  <a:pt x="658" y="178"/>
                  <a:pt x="658" y="179"/>
                </a:cubicBezTo>
                <a:cubicBezTo>
                  <a:pt x="659" y="180"/>
                  <a:pt x="660" y="181"/>
                  <a:pt x="660" y="181"/>
                </a:cubicBezTo>
                <a:cubicBezTo>
                  <a:pt x="661" y="181"/>
                  <a:pt x="661" y="181"/>
                  <a:pt x="661" y="181"/>
                </a:cubicBezTo>
                <a:cubicBezTo>
                  <a:pt x="682" y="178"/>
                  <a:pt x="724" y="173"/>
                  <a:pt x="728" y="173"/>
                </a:cubicBezTo>
                <a:lnTo>
                  <a:pt x="728" y="173"/>
                </a:lnTo>
                <a:cubicBezTo>
                  <a:pt x="729" y="173"/>
                  <a:pt x="730" y="172"/>
                  <a:pt x="730" y="171"/>
                </a:cubicBezTo>
                <a:cubicBezTo>
                  <a:pt x="730" y="170"/>
                  <a:pt x="729" y="169"/>
                  <a:pt x="728" y="169"/>
                </a:cubicBezTo>
                <a:cubicBezTo>
                  <a:pt x="728" y="169"/>
                  <a:pt x="728" y="169"/>
                  <a:pt x="728" y="169"/>
                </a:cubicBezTo>
                <a:lnTo>
                  <a:pt x="689" y="168"/>
                </a:lnTo>
                <a:lnTo>
                  <a:pt x="710" y="153"/>
                </a:lnTo>
                <a:cubicBezTo>
                  <a:pt x="711" y="153"/>
                  <a:pt x="711" y="151"/>
                  <a:pt x="711" y="151"/>
                </a:cubicBezTo>
                <a:cubicBezTo>
                  <a:pt x="710" y="150"/>
                  <a:pt x="710" y="149"/>
                  <a:pt x="709" y="149"/>
                </a:cubicBezTo>
                <a:lnTo>
                  <a:pt x="655" y="159"/>
                </a:lnTo>
                <a:lnTo>
                  <a:pt x="667" y="148"/>
                </a:lnTo>
                <a:cubicBezTo>
                  <a:pt x="667" y="147"/>
                  <a:pt x="668" y="146"/>
                  <a:pt x="667" y="145"/>
                </a:cubicBezTo>
                <a:cubicBezTo>
                  <a:pt x="667" y="145"/>
                  <a:pt x="666" y="144"/>
                  <a:pt x="665" y="144"/>
                </a:cubicBezTo>
                <a:lnTo>
                  <a:pt x="600" y="156"/>
                </a:lnTo>
                <a:cubicBezTo>
                  <a:pt x="598" y="156"/>
                  <a:pt x="598" y="157"/>
                  <a:pt x="598" y="158"/>
                </a:cubicBezTo>
                <a:cubicBezTo>
                  <a:pt x="598" y="160"/>
                  <a:pt x="599" y="160"/>
                  <a:pt x="600" y="160"/>
                </a:cubicBezTo>
                <a:lnTo>
                  <a:pt x="635" y="159"/>
                </a:lnTo>
                <a:lnTo>
                  <a:pt x="623" y="168"/>
                </a:lnTo>
                <a:close/>
                <a:moveTo>
                  <a:pt x="0" y="135"/>
                </a:moveTo>
                <a:lnTo>
                  <a:pt x="0" y="135"/>
                </a:lnTo>
                <a:cubicBezTo>
                  <a:pt x="0" y="135"/>
                  <a:pt x="0" y="135"/>
                  <a:pt x="0" y="135"/>
                </a:cubicBezTo>
                <a:close/>
                <a:moveTo>
                  <a:pt x="301" y="198"/>
                </a:moveTo>
                <a:lnTo>
                  <a:pt x="229" y="251"/>
                </a:lnTo>
                <a:lnTo>
                  <a:pt x="482" y="230"/>
                </a:lnTo>
                <a:lnTo>
                  <a:pt x="323" y="220"/>
                </a:lnTo>
                <a:lnTo>
                  <a:pt x="392" y="176"/>
                </a:lnTo>
                <a:lnTo>
                  <a:pt x="194" y="169"/>
                </a:lnTo>
                <a:lnTo>
                  <a:pt x="259" y="131"/>
                </a:lnTo>
                <a:cubicBezTo>
                  <a:pt x="259" y="131"/>
                  <a:pt x="16" y="136"/>
                  <a:pt x="0" y="135"/>
                </a:cubicBezTo>
                <a:lnTo>
                  <a:pt x="173" y="154"/>
                </a:lnTo>
                <a:lnTo>
                  <a:pt x="64" y="216"/>
                </a:lnTo>
                <a:lnTo>
                  <a:pt x="301" y="198"/>
                </a:lnTo>
                <a:close/>
                <a:moveTo>
                  <a:pt x="399" y="304"/>
                </a:moveTo>
                <a:lnTo>
                  <a:pt x="254" y="439"/>
                </a:lnTo>
                <a:lnTo>
                  <a:pt x="273" y="366"/>
                </a:lnTo>
                <a:cubicBezTo>
                  <a:pt x="273" y="366"/>
                  <a:pt x="105" y="542"/>
                  <a:pt x="93" y="552"/>
                </a:cubicBezTo>
                <a:lnTo>
                  <a:pt x="229" y="443"/>
                </a:lnTo>
                <a:lnTo>
                  <a:pt x="196" y="564"/>
                </a:lnTo>
                <a:lnTo>
                  <a:pt x="350" y="384"/>
                </a:lnTo>
                <a:lnTo>
                  <a:pt x="337" y="472"/>
                </a:lnTo>
                <a:lnTo>
                  <a:pt x="501" y="279"/>
                </a:lnTo>
                <a:lnTo>
                  <a:pt x="381" y="383"/>
                </a:lnTo>
                <a:lnTo>
                  <a:pt x="399" y="304"/>
                </a:lnTo>
                <a:close/>
                <a:moveTo>
                  <a:pt x="93" y="552"/>
                </a:moveTo>
                <a:lnTo>
                  <a:pt x="93" y="552"/>
                </a:lnTo>
                <a:cubicBezTo>
                  <a:pt x="93" y="552"/>
                  <a:pt x="93" y="552"/>
                  <a:pt x="93" y="552"/>
                </a:cubicBezTo>
                <a:close/>
                <a:moveTo>
                  <a:pt x="632" y="505"/>
                </a:moveTo>
                <a:cubicBezTo>
                  <a:pt x="627" y="487"/>
                  <a:pt x="622" y="468"/>
                  <a:pt x="616" y="449"/>
                </a:cubicBezTo>
                <a:lnTo>
                  <a:pt x="604" y="479"/>
                </a:lnTo>
                <a:lnTo>
                  <a:pt x="632" y="505"/>
                </a:lnTo>
                <a:close/>
                <a:moveTo>
                  <a:pt x="595" y="373"/>
                </a:moveTo>
                <a:lnTo>
                  <a:pt x="590" y="387"/>
                </a:lnTo>
                <a:lnTo>
                  <a:pt x="604" y="405"/>
                </a:lnTo>
                <a:cubicBezTo>
                  <a:pt x="601" y="394"/>
                  <a:pt x="598" y="383"/>
                  <a:pt x="595" y="373"/>
                </a:cubicBezTo>
                <a:close/>
                <a:moveTo>
                  <a:pt x="572" y="450"/>
                </a:moveTo>
                <a:lnTo>
                  <a:pt x="594" y="470"/>
                </a:lnTo>
                <a:lnTo>
                  <a:pt x="609" y="434"/>
                </a:lnTo>
                <a:lnTo>
                  <a:pt x="586" y="402"/>
                </a:lnTo>
                <a:lnTo>
                  <a:pt x="572" y="450"/>
                </a:lnTo>
                <a:close/>
                <a:moveTo>
                  <a:pt x="668" y="630"/>
                </a:moveTo>
                <a:cubicBezTo>
                  <a:pt x="660" y="602"/>
                  <a:pt x="651" y="572"/>
                  <a:pt x="642" y="540"/>
                </a:cubicBezTo>
                <a:lnTo>
                  <a:pt x="621" y="591"/>
                </a:lnTo>
                <a:lnTo>
                  <a:pt x="668" y="630"/>
                </a:lnTo>
                <a:close/>
                <a:moveTo>
                  <a:pt x="574" y="552"/>
                </a:moveTo>
                <a:lnTo>
                  <a:pt x="611" y="583"/>
                </a:lnTo>
                <a:lnTo>
                  <a:pt x="635" y="524"/>
                </a:lnTo>
                <a:lnTo>
                  <a:pt x="599" y="492"/>
                </a:lnTo>
                <a:lnTo>
                  <a:pt x="574" y="552"/>
                </a:lnTo>
                <a:close/>
                <a:moveTo>
                  <a:pt x="708" y="772"/>
                </a:moveTo>
                <a:cubicBezTo>
                  <a:pt x="703" y="753"/>
                  <a:pt x="692" y="714"/>
                  <a:pt x="678" y="664"/>
                </a:cubicBezTo>
                <a:lnTo>
                  <a:pt x="641" y="742"/>
                </a:lnTo>
                <a:lnTo>
                  <a:pt x="708" y="772"/>
                </a:lnTo>
                <a:close/>
                <a:moveTo>
                  <a:pt x="572" y="711"/>
                </a:moveTo>
                <a:lnTo>
                  <a:pt x="629" y="737"/>
                </a:lnTo>
                <a:lnTo>
                  <a:pt x="671" y="649"/>
                </a:lnTo>
                <a:lnTo>
                  <a:pt x="616" y="604"/>
                </a:lnTo>
                <a:lnTo>
                  <a:pt x="572" y="711"/>
                </a:lnTo>
                <a:close/>
                <a:moveTo>
                  <a:pt x="568" y="378"/>
                </a:moveTo>
                <a:lnTo>
                  <a:pt x="568" y="419"/>
                </a:lnTo>
                <a:lnTo>
                  <a:pt x="577" y="389"/>
                </a:lnTo>
                <a:lnTo>
                  <a:pt x="568" y="378"/>
                </a:lnTo>
                <a:close/>
                <a:moveTo>
                  <a:pt x="568" y="866"/>
                </a:moveTo>
                <a:lnTo>
                  <a:pt x="624" y="748"/>
                </a:lnTo>
                <a:lnTo>
                  <a:pt x="568" y="723"/>
                </a:lnTo>
                <a:lnTo>
                  <a:pt x="568" y="866"/>
                </a:lnTo>
                <a:close/>
                <a:moveTo>
                  <a:pt x="568" y="464"/>
                </a:moveTo>
                <a:lnTo>
                  <a:pt x="568" y="532"/>
                </a:lnTo>
                <a:lnTo>
                  <a:pt x="589" y="483"/>
                </a:lnTo>
                <a:lnTo>
                  <a:pt x="568" y="464"/>
                </a:lnTo>
                <a:close/>
                <a:moveTo>
                  <a:pt x="568" y="564"/>
                </a:moveTo>
                <a:lnTo>
                  <a:pt x="568" y="688"/>
                </a:lnTo>
                <a:lnTo>
                  <a:pt x="606" y="595"/>
                </a:lnTo>
                <a:lnTo>
                  <a:pt x="568" y="564"/>
                </a:lnTo>
                <a:close/>
                <a:moveTo>
                  <a:pt x="713" y="802"/>
                </a:moveTo>
                <a:lnTo>
                  <a:pt x="640" y="770"/>
                </a:lnTo>
                <a:cubicBezTo>
                  <a:pt x="640" y="770"/>
                  <a:pt x="577" y="873"/>
                  <a:pt x="575" y="878"/>
                </a:cubicBezTo>
                <a:cubicBezTo>
                  <a:pt x="571" y="885"/>
                  <a:pt x="557" y="885"/>
                  <a:pt x="554" y="879"/>
                </a:cubicBezTo>
                <a:cubicBezTo>
                  <a:pt x="553" y="878"/>
                  <a:pt x="552" y="876"/>
                  <a:pt x="552" y="874"/>
                </a:cubicBezTo>
                <a:cubicBezTo>
                  <a:pt x="548" y="874"/>
                  <a:pt x="545" y="873"/>
                  <a:pt x="544" y="871"/>
                </a:cubicBezTo>
                <a:lnTo>
                  <a:pt x="484" y="753"/>
                </a:lnTo>
                <a:lnTo>
                  <a:pt x="404" y="789"/>
                </a:lnTo>
                <a:cubicBezTo>
                  <a:pt x="402" y="790"/>
                  <a:pt x="399" y="790"/>
                  <a:pt x="398" y="789"/>
                </a:cubicBezTo>
                <a:cubicBezTo>
                  <a:pt x="396" y="788"/>
                  <a:pt x="395" y="786"/>
                  <a:pt x="395" y="784"/>
                </a:cubicBezTo>
                <a:cubicBezTo>
                  <a:pt x="395" y="782"/>
                  <a:pt x="395" y="780"/>
                  <a:pt x="473" y="506"/>
                </a:cubicBezTo>
                <a:cubicBezTo>
                  <a:pt x="489" y="451"/>
                  <a:pt x="505" y="395"/>
                  <a:pt x="518" y="348"/>
                </a:cubicBezTo>
                <a:cubicBezTo>
                  <a:pt x="518" y="348"/>
                  <a:pt x="518" y="348"/>
                  <a:pt x="518" y="348"/>
                </a:cubicBezTo>
                <a:cubicBezTo>
                  <a:pt x="525" y="324"/>
                  <a:pt x="531" y="303"/>
                  <a:pt x="536" y="286"/>
                </a:cubicBezTo>
                <a:cubicBezTo>
                  <a:pt x="515" y="275"/>
                  <a:pt x="501" y="254"/>
                  <a:pt x="501" y="229"/>
                </a:cubicBezTo>
                <a:cubicBezTo>
                  <a:pt x="501" y="195"/>
                  <a:pt x="529" y="166"/>
                  <a:pt x="563" y="166"/>
                </a:cubicBezTo>
                <a:cubicBezTo>
                  <a:pt x="598" y="166"/>
                  <a:pt x="626" y="195"/>
                  <a:pt x="626" y="229"/>
                </a:cubicBezTo>
                <a:cubicBezTo>
                  <a:pt x="626" y="254"/>
                  <a:pt x="612" y="275"/>
                  <a:pt x="592" y="285"/>
                </a:cubicBezTo>
                <a:cubicBezTo>
                  <a:pt x="733" y="778"/>
                  <a:pt x="736" y="783"/>
                  <a:pt x="736" y="784"/>
                </a:cubicBezTo>
                <a:cubicBezTo>
                  <a:pt x="739" y="799"/>
                  <a:pt x="728" y="807"/>
                  <a:pt x="713" y="802"/>
                </a:cubicBezTo>
                <a:close/>
                <a:moveTo>
                  <a:pt x="515" y="405"/>
                </a:moveTo>
                <a:lnTo>
                  <a:pt x="528" y="387"/>
                </a:lnTo>
                <a:lnTo>
                  <a:pt x="524" y="373"/>
                </a:lnTo>
                <a:cubicBezTo>
                  <a:pt x="521" y="383"/>
                  <a:pt x="518" y="394"/>
                  <a:pt x="515" y="405"/>
                </a:cubicBezTo>
                <a:close/>
                <a:moveTo>
                  <a:pt x="510" y="434"/>
                </a:moveTo>
                <a:lnTo>
                  <a:pt x="525" y="470"/>
                </a:lnTo>
                <a:lnTo>
                  <a:pt x="547" y="450"/>
                </a:lnTo>
                <a:lnTo>
                  <a:pt x="533" y="402"/>
                </a:lnTo>
                <a:lnTo>
                  <a:pt x="510" y="434"/>
                </a:lnTo>
                <a:close/>
                <a:moveTo>
                  <a:pt x="486" y="505"/>
                </a:moveTo>
                <a:lnTo>
                  <a:pt x="515" y="479"/>
                </a:lnTo>
                <a:lnTo>
                  <a:pt x="502" y="449"/>
                </a:lnTo>
                <a:cubicBezTo>
                  <a:pt x="497" y="468"/>
                  <a:pt x="492" y="487"/>
                  <a:pt x="486" y="505"/>
                </a:cubicBezTo>
                <a:close/>
                <a:moveTo>
                  <a:pt x="484" y="524"/>
                </a:moveTo>
                <a:lnTo>
                  <a:pt x="508" y="583"/>
                </a:lnTo>
                <a:lnTo>
                  <a:pt x="545" y="552"/>
                </a:lnTo>
                <a:lnTo>
                  <a:pt x="520" y="492"/>
                </a:lnTo>
                <a:lnTo>
                  <a:pt x="484" y="524"/>
                </a:lnTo>
                <a:close/>
                <a:moveTo>
                  <a:pt x="451" y="630"/>
                </a:moveTo>
                <a:lnTo>
                  <a:pt x="498" y="591"/>
                </a:lnTo>
                <a:lnTo>
                  <a:pt x="477" y="540"/>
                </a:lnTo>
                <a:cubicBezTo>
                  <a:pt x="467" y="572"/>
                  <a:pt x="459" y="602"/>
                  <a:pt x="451" y="630"/>
                </a:cubicBezTo>
                <a:close/>
                <a:moveTo>
                  <a:pt x="478" y="742"/>
                </a:moveTo>
                <a:lnTo>
                  <a:pt x="441" y="664"/>
                </a:lnTo>
                <a:cubicBezTo>
                  <a:pt x="427" y="714"/>
                  <a:pt x="416" y="753"/>
                  <a:pt x="411" y="772"/>
                </a:cubicBezTo>
                <a:lnTo>
                  <a:pt x="478" y="742"/>
                </a:lnTo>
                <a:close/>
                <a:moveTo>
                  <a:pt x="490" y="737"/>
                </a:moveTo>
                <a:lnTo>
                  <a:pt x="546" y="711"/>
                </a:lnTo>
                <a:lnTo>
                  <a:pt x="503" y="604"/>
                </a:lnTo>
                <a:lnTo>
                  <a:pt x="448" y="649"/>
                </a:lnTo>
                <a:lnTo>
                  <a:pt x="490" y="737"/>
                </a:lnTo>
                <a:close/>
                <a:moveTo>
                  <a:pt x="551" y="723"/>
                </a:moveTo>
                <a:lnTo>
                  <a:pt x="495" y="748"/>
                </a:lnTo>
                <a:lnTo>
                  <a:pt x="551" y="866"/>
                </a:lnTo>
                <a:lnTo>
                  <a:pt x="551" y="723"/>
                </a:lnTo>
                <a:close/>
                <a:moveTo>
                  <a:pt x="551" y="564"/>
                </a:moveTo>
                <a:lnTo>
                  <a:pt x="513" y="595"/>
                </a:lnTo>
                <a:lnTo>
                  <a:pt x="551" y="688"/>
                </a:lnTo>
                <a:lnTo>
                  <a:pt x="551" y="564"/>
                </a:lnTo>
                <a:close/>
                <a:moveTo>
                  <a:pt x="551" y="464"/>
                </a:moveTo>
                <a:lnTo>
                  <a:pt x="530" y="483"/>
                </a:lnTo>
                <a:lnTo>
                  <a:pt x="551" y="532"/>
                </a:lnTo>
                <a:lnTo>
                  <a:pt x="551" y="464"/>
                </a:lnTo>
                <a:close/>
                <a:moveTo>
                  <a:pt x="551" y="378"/>
                </a:moveTo>
                <a:lnTo>
                  <a:pt x="542" y="389"/>
                </a:lnTo>
                <a:lnTo>
                  <a:pt x="551" y="419"/>
                </a:lnTo>
                <a:lnTo>
                  <a:pt x="551" y="378"/>
                </a:lnTo>
                <a:close/>
                <a:moveTo>
                  <a:pt x="551" y="291"/>
                </a:moveTo>
                <a:cubicBezTo>
                  <a:pt x="550" y="290"/>
                  <a:pt x="549" y="290"/>
                  <a:pt x="548" y="290"/>
                </a:cubicBezTo>
                <a:cubicBezTo>
                  <a:pt x="543" y="309"/>
                  <a:pt x="537" y="329"/>
                  <a:pt x="531" y="350"/>
                </a:cubicBezTo>
                <a:lnTo>
                  <a:pt x="538" y="374"/>
                </a:lnTo>
                <a:lnTo>
                  <a:pt x="551" y="357"/>
                </a:lnTo>
                <a:lnTo>
                  <a:pt x="551" y="291"/>
                </a:lnTo>
                <a:close/>
                <a:moveTo>
                  <a:pt x="565" y="281"/>
                </a:moveTo>
                <a:cubicBezTo>
                  <a:pt x="593" y="281"/>
                  <a:pt x="615" y="258"/>
                  <a:pt x="615" y="230"/>
                </a:cubicBezTo>
                <a:cubicBezTo>
                  <a:pt x="615" y="214"/>
                  <a:pt x="608" y="200"/>
                  <a:pt x="596" y="190"/>
                </a:cubicBezTo>
                <a:cubicBezTo>
                  <a:pt x="602" y="199"/>
                  <a:pt x="606" y="210"/>
                  <a:pt x="606" y="221"/>
                </a:cubicBezTo>
                <a:cubicBezTo>
                  <a:pt x="606" y="249"/>
                  <a:pt x="584" y="272"/>
                  <a:pt x="556" y="272"/>
                </a:cubicBezTo>
                <a:cubicBezTo>
                  <a:pt x="544" y="272"/>
                  <a:pt x="533" y="268"/>
                  <a:pt x="525" y="261"/>
                </a:cubicBezTo>
                <a:cubicBezTo>
                  <a:pt x="534" y="273"/>
                  <a:pt x="548" y="281"/>
                  <a:pt x="565" y="281"/>
                </a:cubicBezTo>
                <a:close/>
                <a:moveTo>
                  <a:pt x="724" y="784"/>
                </a:moveTo>
                <a:cubicBezTo>
                  <a:pt x="724" y="782"/>
                  <a:pt x="724" y="779"/>
                  <a:pt x="584" y="288"/>
                </a:cubicBezTo>
                <a:cubicBezTo>
                  <a:pt x="580" y="290"/>
                  <a:pt x="575" y="291"/>
                  <a:pt x="571" y="291"/>
                </a:cubicBezTo>
                <a:cubicBezTo>
                  <a:pt x="577" y="310"/>
                  <a:pt x="582" y="330"/>
                  <a:pt x="588" y="350"/>
                </a:cubicBezTo>
                <a:lnTo>
                  <a:pt x="581" y="374"/>
                </a:lnTo>
                <a:lnTo>
                  <a:pt x="568" y="357"/>
                </a:lnTo>
                <a:lnTo>
                  <a:pt x="568" y="292"/>
                </a:lnTo>
                <a:cubicBezTo>
                  <a:pt x="567" y="292"/>
                  <a:pt x="565" y="292"/>
                  <a:pt x="563" y="292"/>
                </a:cubicBezTo>
                <a:lnTo>
                  <a:pt x="563" y="292"/>
                </a:lnTo>
                <a:lnTo>
                  <a:pt x="563" y="358"/>
                </a:lnTo>
                <a:cubicBezTo>
                  <a:pt x="563" y="358"/>
                  <a:pt x="563" y="359"/>
                  <a:pt x="563" y="359"/>
                </a:cubicBezTo>
                <a:lnTo>
                  <a:pt x="563" y="868"/>
                </a:lnTo>
                <a:cubicBezTo>
                  <a:pt x="563" y="870"/>
                  <a:pt x="562" y="872"/>
                  <a:pt x="561" y="873"/>
                </a:cubicBezTo>
                <a:cubicBezTo>
                  <a:pt x="561" y="873"/>
                  <a:pt x="562" y="873"/>
                  <a:pt x="562" y="873"/>
                </a:cubicBezTo>
                <a:lnTo>
                  <a:pt x="562" y="873"/>
                </a:lnTo>
                <a:cubicBezTo>
                  <a:pt x="565" y="873"/>
                  <a:pt x="567" y="872"/>
                  <a:pt x="568" y="870"/>
                </a:cubicBezTo>
                <a:lnTo>
                  <a:pt x="635" y="753"/>
                </a:lnTo>
                <a:lnTo>
                  <a:pt x="715" y="789"/>
                </a:lnTo>
                <a:cubicBezTo>
                  <a:pt x="717" y="790"/>
                  <a:pt x="719" y="790"/>
                  <a:pt x="721" y="789"/>
                </a:cubicBezTo>
                <a:cubicBezTo>
                  <a:pt x="723" y="788"/>
                  <a:pt x="724" y="786"/>
                  <a:pt x="724" y="7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2" name="POWER_USER_ID_ICONS_Paper_plane"/>
          <p:cNvSpPr>
            <a:spLocks noChangeAspect="1"/>
          </p:cNvSpPr>
          <p:nvPr>
            <p:custDataLst>
              <p:tags r:id="rId7"/>
            </p:custDataLst>
          </p:nvPr>
        </p:nvSpPr>
        <p:spPr bwMode="auto">
          <a:xfrm>
            <a:off x="882246" y="5502237"/>
            <a:ext cx="552226" cy="485434"/>
          </a:xfrm>
          <a:custGeom>
            <a:avLst/>
            <a:gdLst>
              <a:gd name="T0" fmla="*/ 29 w 1232"/>
              <a:gd name="T1" fmla="*/ 8 h 1080"/>
              <a:gd name="T2" fmla="*/ 4 w 1232"/>
              <a:gd name="T3" fmla="*/ 29 h 1080"/>
              <a:gd name="T4" fmla="*/ 234 w 1232"/>
              <a:gd name="T5" fmla="*/ 1055 h 1080"/>
              <a:gd name="T6" fmla="*/ 271 w 1232"/>
              <a:gd name="T7" fmla="*/ 1069 h 1080"/>
              <a:gd name="T8" fmla="*/ 541 w 1232"/>
              <a:gd name="T9" fmla="*/ 880 h 1080"/>
              <a:gd name="T10" fmla="*/ 590 w 1232"/>
              <a:gd name="T11" fmla="*/ 889 h 1080"/>
              <a:gd name="T12" fmla="*/ 679 w 1232"/>
              <a:gd name="T13" fmla="*/ 1020 h 1080"/>
              <a:gd name="T14" fmla="*/ 711 w 1232"/>
              <a:gd name="T15" fmla="*/ 1016 h 1080"/>
              <a:gd name="T16" fmla="*/ 820 w 1232"/>
              <a:gd name="T17" fmla="*/ 722 h 1080"/>
              <a:gd name="T18" fmla="*/ 810 w 1232"/>
              <a:gd name="T19" fmla="*/ 717 h 1080"/>
              <a:gd name="T20" fmla="*/ 771 w 1232"/>
              <a:gd name="T21" fmla="*/ 765 h 1080"/>
              <a:gd name="T22" fmla="*/ 713 w 1232"/>
              <a:gd name="T23" fmla="*/ 794 h 1080"/>
              <a:gd name="T24" fmla="*/ 699 w 1232"/>
              <a:gd name="T25" fmla="*/ 794 h 1080"/>
              <a:gd name="T26" fmla="*/ 641 w 1232"/>
              <a:gd name="T27" fmla="*/ 767 h 1080"/>
              <a:gd name="T28" fmla="*/ 201 w 1232"/>
              <a:gd name="T29" fmla="*/ 211 h 1080"/>
              <a:gd name="T30" fmla="*/ 207 w 1232"/>
              <a:gd name="T31" fmla="*/ 205 h 1080"/>
              <a:gd name="T32" fmla="*/ 804 w 1232"/>
              <a:gd name="T33" fmla="*/ 667 h 1080"/>
              <a:gd name="T34" fmla="*/ 865 w 1232"/>
              <a:gd name="T35" fmla="*/ 677 h 1080"/>
              <a:gd name="T36" fmla="*/ 1213 w 1232"/>
              <a:gd name="T37" fmla="*/ 554 h 1080"/>
              <a:gd name="T38" fmla="*/ 1214 w 1232"/>
              <a:gd name="T39" fmla="*/ 527 h 1080"/>
              <a:gd name="T40" fmla="*/ 29 w 1232"/>
              <a:gd name="T41" fmla="*/ 8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2" h="1080">
                <a:moveTo>
                  <a:pt x="29" y="8"/>
                </a:moveTo>
                <a:cubicBezTo>
                  <a:pt x="11" y="0"/>
                  <a:pt x="0" y="10"/>
                  <a:pt x="4" y="29"/>
                </a:cubicBezTo>
                <a:lnTo>
                  <a:pt x="234" y="1055"/>
                </a:lnTo>
                <a:cubicBezTo>
                  <a:pt x="239" y="1074"/>
                  <a:pt x="255" y="1080"/>
                  <a:pt x="271" y="1069"/>
                </a:cubicBezTo>
                <a:lnTo>
                  <a:pt x="541" y="880"/>
                </a:lnTo>
                <a:cubicBezTo>
                  <a:pt x="557" y="869"/>
                  <a:pt x="579" y="873"/>
                  <a:pt x="590" y="889"/>
                </a:cubicBezTo>
                <a:lnTo>
                  <a:pt x="679" y="1020"/>
                </a:lnTo>
                <a:cubicBezTo>
                  <a:pt x="689" y="1036"/>
                  <a:pt x="704" y="1035"/>
                  <a:pt x="711" y="1016"/>
                </a:cubicBezTo>
                <a:lnTo>
                  <a:pt x="820" y="722"/>
                </a:lnTo>
                <a:cubicBezTo>
                  <a:pt x="826" y="704"/>
                  <a:pt x="822" y="702"/>
                  <a:pt x="810" y="717"/>
                </a:cubicBezTo>
                <a:lnTo>
                  <a:pt x="771" y="765"/>
                </a:lnTo>
                <a:cubicBezTo>
                  <a:pt x="758" y="780"/>
                  <a:pt x="732" y="793"/>
                  <a:pt x="713" y="794"/>
                </a:cubicBezTo>
                <a:lnTo>
                  <a:pt x="699" y="794"/>
                </a:lnTo>
                <a:cubicBezTo>
                  <a:pt x="679" y="794"/>
                  <a:pt x="653" y="782"/>
                  <a:pt x="641" y="767"/>
                </a:cubicBezTo>
                <a:lnTo>
                  <a:pt x="201" y="211"/>
                </a:lnTo>
                <a:cubicBezTo>
                  <a:pt x="189" y="196"/>
                  <a:pt x="191" y="193"/>
                  <a:pt x="207" y="205"/>
                </a:cubicBezTo>
                <a:lnTo>
                  <a:pt x="804" y="667"/>
                </a:lnTo>
                <a:cubicBezTo>
                  <a:pt x="819" y="679"/>
                  <a:pt x="847" y="684"/>
                  <a:pt x="865" y="677"/>
                </a:cubicBezTo>
                <a:lnTo>
                  <a:pt x="1213" y="554"/>
                </a:lnTo>
                <a:cubicBezTo>
                  <a:pt x="1231" y="547"/>
                  <a:pt x="1232" y="535"/>
                  <a:pt x="1214" y="527"/>
                </a:cubicBezTo>
                <a:lnTo>
                  <a:pt x="29" y="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3" name="POWER_USER_ID_ICONS_Target2"/>
          <p:cNvSpPr>
            <a:spLocks noChangeAspect="1" noEditPoints="1"/>
          </p:cNvSpPr>
          <p:nvPr>
            <p:custDataLst>
              <p:tags r:id="rId8"/>
            </p:custDataLst>
          </p:nvPr>
        </p:nvSpPr>
        <p:spPr bwMode="auto">
          <a:xfrm>
            <a:off x="10482317" y="3653169"/>
            <a:ext cx="652318" cy="474807"/>
          </a:xfrm>
          <a:custGeom>
            <a:avLst/>
            <a:gdLst>
              <a:gd name="T0" fmla="*/ 297 w 980"/>
              <a:gd name="T1" fmla="*/ 214 h 713"/>
              <a:gd name="T2" fmla="*/ 620 w 980"/>
              <a:gd name="T3" fmla="*/ 51 h 713"/>
              <a:gd name="T4" fmla="*/ 620 w 980"/>
              <a:gd name="T5" fmla="*/ 663 h 713"/>
              <a:gd name="T6" fmla="*/ 329 w 980"/>
              <a:gd name="T7" fmla="*/ 260 h 713"/>
              <a:gd name="T8" fmla="*/ 267 w 980"/>
              <a:gd name="T9" fmla="*/ 356 h 713"/>
              <a:gd name="T10" fmla="*/ 980 w 980"/>
              <a:gd name="T11" fmla="*/ 356 h 713"/>
              <a:gd name="T12" fmla="*/ 22 w 980"/>
              <a:gd name="T13" fmla="*/ 76 h 713"/>
              <a:gd name="T14" fmla="*/ 0 w 980"/>
              <a:gd name="T15" fmla="*/ 142 h 713"/>
              <a:gd name="T16" fmla="*/ 94 w 980"/>
              <a:gd name="T17" fmla="*/ 164 h 713"/>
              <a:gd name="T18" fmla="*/ 593 w 980"/>
              <a:gd name="T19" fmla="*/ 357 h 713"/>
              <a:gd name="T20" fmla="*/ 587 w 980"/>
              <a:gd name="T21" fmla="*/ 394 h 713"/>
              <a:gd name="T22" fmla="*/ 617 w 980"/>
              <a:gd name="T23" fmla="*/ 291 h 713"/>
              <a:gd name="T24" fmla="*/ 603 w 980"/>
              <a:gd name="T25" fmla="*/ 334 h 713"/>
              <a:gd name="T26" fmla="*/ 107 w 980"/>
              <a:gd name="T27" fmla="*/ 142 h 713"/>
              <a:gd name="T28" fmla="*/ 22 w 980"/>
              <a:gd name="T29" fmla="*/ 76 h 713"/>
              <a:gd name="T30" fmla="*/ 379 w 980"/>
              <a:gd name="T31" fmla="*/ 246 h 713"/>
              <a:gd name="T32" fmla="*/ 620 w 980"/>
              <a:gd name="T33" fmla="*/ 144 h 713"/>
              <a:gd name="T34" fmla="*/ 620 w 980"/>
              <a:gd name="T35" fmla="*/ 569 h 713"/>
              <a:gd name="T36" fmla="*/ 417 w 980"/>
              <a:gd name="T37" fmla="*/ 291 h 713"/>
              <a:gd name="T38" fmla="*/ 355 w 980"/>
              <a:gd name="T39" fmla="*/ 356 h 713"/>
              <a:gd name="T40" fmla="*/ 885 w 980"/>
              <a:gd name="T41" fmla="*/ 356 h 713"/>
              <a:gd name="T42" fmla="*/ 620 w 980"/>
              <a:gd name="T43" fmla="*/ 181 h 713"/>
              <a:gd name="T44" fmla="*/ 512 w 980"/>
              <a:gd name="T45" fmla="*/ 298 h 713"/>
              <a:gd name="T46" fmla="*/ 743 w 980"/>
              <a:gd name="T47" fmla="*/ 356 h 713"/>
              <a:gd name="T48" fmla="*/ 497 w 980"/>
              <a:gd name="T49" fmla="*/ 356 h 713"/>
              <a:gd name="T50" fmla="*/ 452 w 980"/>
              <a:gd name="T51" fmla="*/ 305 h 713"/>
              <a:gd name="T52" fmla="*/ 620 w 980"/>
              <a:gd name="T53" fmla="*/ 532 h 713"/>
              <a:gd name="T54" fmla="*/ 620 w 980"/>
              <a:gd name="T55" fmla="*/ 181 h 713"/>
              <a:gd name="T56" fmla="*/ 548 w 980"/>
              <a:gd name="T57" fmla="*/ 310 h 713"/>
              <a:gd name="T58" fmla="*/ 615 w 980"/>
              <a:gd name="T59" fmla="*/ 287 h 713"/>
              <a:gd name="T60" fmla="*/ 618 w 980"/>
              <a:gd name="T61" fmla="*/ 286 h 713"/>
              <a:gd name="T62" fmla="*/ 663 w 980"/>
              <a:gd name="T63" fmla="*/ 357 h 713"/>
              <a:gd name="T64" fmla="*/ 585 w 980"/>
              <a:gd name="T65" fmla="*/ 399 h 713"/>
              <a:gd name="T66" fmla="*/ 583 w 980"/>
              <a:gd name="T67" fmla="*/ 397 h 713"/>
              <a:gd name="T68" fmla="*/ 537 w 980"/>
              <a:gd name="T69" fmla="*/ 338 h 713"/>
              <a:gd name="T70" fmla="*/ 620 w 980"/>
              <a:gd name="T71" fmla="*/ 442 h 713"/>
              <a:gd name="T72" fmla="*/ 620 w 980"/>
              <a:gd name="T73" fmla="*/ 271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0" h="713">
                <a:moveTo>
                  <a:pt x="624" y="0"/>
                </a:moveTo>
                <a:cubicBezTo>
                  <a:pt x="478" y="0"/>
                  <a:pt x="352" y="88"/>
                  <a:pt x="297" y="214"/>
                </a:cubicBezTo>
                <a:lnTo>
                  <a:pt x="341" y="231"/>
                </a:lnTo>
                <a:cubicBezTo>
                  <a:pt x="389" y="125"/>
                  <a:pt x="496" y="51"/>
                  <a:pt x="620" y="51"/>
                </a:cubicBezTo>
                <a:cubicBezTo>
                  <a:pt x="788" y="51"/>
                  <a:pt x="926" y="188"/>
                  <a:pt x="926" y="356"/>
                </a:cubicBezTo>
                <a:cubicBezTo>
                  <a:pt x="926" y="525"/>
                  <a:pt x="788" y="663"/>
                  <a:pt x="620" y="663"/>
                </a:cubicBezTo>
                <a:cubicBezTo>
                  <a:pt x="451" y="663"/>
                  <a:pt x="314" y="525"/>
                  <a:pt x="314" y="356"/>
                </a:cubicBezTo>
                <a:cubicBezTo>
                  <a:pt x="314" y="322"/>
                  <a:pt x="318" y="291"/>
                  <a:pt x="329" y="260"/>
                </a:cubicBezTo>
                <a:lnTo>
                  <a:pt x="286" y="243"/>
                </a:lnTo>
                <a:cubicBezTo>
                  <a:pt x="273" y="279"/>
                  <a:pt x="267" y="316"/>
                  <a:pt x="267" y="356"/>
                </a:cubicBezTo>
                <a:cubicBezTo>
                  <a:pt x="267" y="553"/>
                  <a:pt x="427" y="713"/>
                  <a:pt x="624" y="713"/>
                </a:cubicBezTo>
                <a:cubicBezTo>
                  <a:pt x="821" y="713"/>
                  <a:pt x="980" y="553"/>
                  <a:pt x="980" y="356"/>
                </a:cubicBezTo>
                <a:cubicBezTo>
                  <a:pt x="980" y="160"/>
                  <a:pt x="821" y="0"/>
                  <a:pt x="624" y="0"/>
                </a:cubicBezTo>
                <a:close/>
                <a:moveTo>
                  <a:pt x="22" y="76"/>
                </a:moveTo>
                <a:cubicBezTo>
                  <a:pt x="56" y="114"/>
                  <a:pt x="60" y="134"/>
                  <a:pt x="60" y="134"/>
                </a:cubicBezTo>
                <a:cubicBezTo>
                  <a:pt x="60" y="134"/>
                  <a:pt x="48" y="140"/>
                  <a:pt x="0" y="142"/>
                </a:cubicBezTo>
                <a:cubicBezTo>
                  <a:pt x="0" y="142"/>
                  <a:pt x="50" y="172"/>
                  <a:pt x="77" y="172"/>
                </a:cubicBezTo>
                <a:cubicBezTo>
                  <a:pt x="83" y="172"/>
                  <a:pt x="94" y="164"/>
                  <a:pt x="94" y="164"/>
                </a:cubicBezTo>
                <a:lnTo>
                  <a:pt x="591" y="356"/>
                </a:lnTo>
                <a:lnTo>
                  <a:pt x="593" y="357"/>
                </a:lnTo>
                <a:lnTo>
                  <a:pt x="598" y="359"/>
                </a:lnTo>
                <a:lnTo>
                  <a:pt x="587" y="394"/>
                </a:lnTo>
                <a:lnTo>
                  <a:pt x="658" y="356"/>
                </a:lnTo>
                <a:lnTo>
                  <a:pt x="617" y="291"/>
                </a:lnTo>
                <a:lnTo>
                  <a:pt x="603" y="333"/>
                </a:lnTo>
                <a:lnTo>
                  <a:pt x="603" y="334"/>
                </a:lnTo>
                <a:cubicBezTo>
                  <a:pt x="601" y="334"/>
                  <a:pt x="602" y="334"/>
                  <a:pt x="602" y="334"/>
                </a:cubicBezTo>
                <a:lnTo>
                  <a:pt x="107" y="142"/>
                </a:lnTo>
                <a:cubicBezTo>
                  <a:pt x="107" y="142"/>
                  <a:pt x="101" y="121"/>
                  <a:pt x="93" y="113"/>
                </a:cubicBezTo>
                <a:cubicBezTo>
                  <a:pt x="75" y="94"/>
                  <a:pt x="22" y="76"/>
                  <a:pt x="22" y="76"/>
                </a:cubicBezTo>
                <a:close/>
                <a:moveTo>
                  <a:pt x="620" y="92"/>
                </a:moveTo>
                <a:cubicBezTo>
                  <a:pt x="513" y="92"/>
                  <a:pt x="421" y="155"/>
                  <a:pt x="379" y="246"/>
                </a:cubicBezTo>
                <a:lnTo>
                  <a:pt x="428" y="265"/>
                </a:lnTo>
                <a:cubicBezTo>
                  <a:pt x="462" y="194"/>
                  <a:pt x="535" y="144"/>
                  <a:pt x="620" y="144"/>
                </a:cubicBezTo>
                <a:cubicBezTo>
                  <a:pt x="737" y="144"/>
                  <a:pt x="832" y="239"/>
                  <a:pt x="832" y="356"/>
                </a:cubicBezTo>
                <a:cubicBezTo>
                  <a:pt x="832" y="474"/>
                  <a:pt x="737" y="569"/>
                  <a:pt x="620" y="569"/>
                </a:cubicBezTo>
                <a:cubicBezTo>
                  <a:pt x="503" y="569"/>
                  <a:pt x="407" y="474"/>
                  <a:pt x="407" y="356"/>
                </a:cubicBezTo>
                <a:cubicBezTo>
                  <a:pt x="407" y="333"/>
                  <a:pt x="410" y="312"/>
                  <a:pt x="417" y="291"/>
                </a:cubicBezTo>
                <a:lnTo>
                  <a:pt x="369" y="273"/>
                </a:lnTo>
                <a:cubicBezTo>
                  <a:pt x="360" y="300"/>
                  <a:pt x="355" y="327"/>
                  <a:pt x="355" y="356"/>
                </a:cubicBezTo>
                <a:cubicBezTo>
                  <a:pt x="355" y="503"/>
                  <a:pt x="474" y="621"/>
                  <a:pt x="620" y="621"/>
                </a:cubicBezTo>
                <a:cubicBezTo>
                  <a:pt x="766" y="621"/>
                  <a:pt x="885" y="503"/>
                  <a:pt x="885" y="356"/>
                </a:cubicBezTo>
                <a:cubicBezTo>
                  <a:pt x="885" y="210"/>
                  <a:pt x="766" y="92"/>
                  <a:pt x="620" y="92"/>
                </a:cubicBezTo>
                <a:close/>
                <a:moveTo>
                  <a:pt x="620" y="181"/>
                </a:moveTo>
                <a:cubicBezTo>
                  <a:pt x="551" y="181"/>
                  <a:pt x="492" y="221"/>
                  <a:pt x="463" y="278"/>
                </a:cubicBezTo>
                <a:lnTo>
                  <a:pt x="512" y="298"/>
                </a:lnTo>
                <a:cubicBezTo>
                  <a:pt x="533" y="260"/>
                  <a:pt x="573" y="234"/>
                  <a:pt x="620" y="234"/>
                </a:cubicBezTo>
                <a:cubicBezTo>
                  <a:pt x="687" y="234"/>
                  <a:pt x="743" y="289"/>
                  <a:pt x="743" y="356"/>
                </a:cubicBezTo>
                <a:cubicBezTo>
                  <a:pt x="743" y="424"/>
                  <a:pt x="687" y="479"/>
                  <a:pt x="620" y="479"/>
                </a:cubicBezTo>
                <a:cubicBezTo>
                  <a:pt x="552" y="479"/>
                  <a:pt x="497" y="424"/>
                  <a:pt x="497" y="356"/>
                </a:cubicBezTo>
                <a:cubicBezTo>
                  <a:pt x="497" y="345"/>
                  <a:pt x="498" y="335"/>
                  <a:pt x="501" y="324"/>
                </a:cubicBezTo>
                <a:lnTo>
                  <a:pt x="452" y="305"/>
                </a:lnTo>
                <a:cubicBezTo>
                  <a:pt x="447" y="322"/>
                  <a:pt x="444" y="338"/>
                  <a:pt x="444" y="356"/>
                </a:cubicBezTo>
                <a:cubicBezTo>
                  <a:pt x="444" y="453"/>
                  <a:pt x="523" y="532"/>
                  <a:pt x="620" y="532"/>
                </a:cubicBezTo>
                <a:cubicBezTo>
                  <a:pt x="716" y="532"/>
                  <a:pt x="795" y="453"/>
                  <a:pt x="795" y="356"/>
                </a:cubicBezTo>
                <a:cubicBezTo>
                  <a:pt x="795" y="260"/>
                  <a:pt x="716" y="181"/>
                  <a:pt x="620" y="181"/>
                </a:cubicBezTo>
                <a:close/>
                <a:moveTo>
                  <a:pt x="620" y="271"/>
                </a:moveTo>
                <a:cubicBezTo>
                  <a:pt x="590" y="271"/>
                  <a:pt x="564" y="287"/>
                  <a:pt x="548" y="310"/>
                </a:cubicBezTo>
                <a:lnTo>
                  <a:pt x="600" y="330"/>
                </a:lnTo>
                <a:lnTo>
                  <a:pt x="615" y="287"/>
                </a:lnTo>
                <a:lnTo>
                  <a:pt x="616" y="283"/>
                </a:lnTo>
                <a:lnTo>
                  <a:pt x="618" y="286"/>
                </a:lnTo>
                <a:lnTo>
                  <a:pt x="662" y="356"/>
                </a:lnTo>
                <a:lnTo>
                  <a:pt x="663" y="357"/>
                </a:lnTo>
                <a:lnTo>
                  <a:pt x="662" y="358"/>
                </a:lnTo>
                <a:lnTo>
                  <a:pt x="585" y="399"/>
                </a:lnTo>
                <a:lnTo>
                  <a:pt x="581" y="401"/>
                </a:lnTo>
                <a:lnTo>
                  <a:pt x="583" y="397"/>
                </a:lnTo>
                <a:lnTo>
                  <a:pt x="594" y="360"/>
                </a:lnTo>
                <a:lnTo>
                  <a:pt x="537" y="338"/>
                </a:lnTo>
                <a:cubicBezTo>
                  <a:pt x="535" y="344"/>
                  <a:pt x="535" y="350"/>
                  <a:pt x="535" y="356"/>
                </a:cubicBezTo>
                <a:cubicBezTo>
                  <a:pt x="535" y="403"/>
                  <a:pt x="573" y="442"/>
                  <a:pt x="620" y="442"/>
                </a:cubicBezTo>
                <a:cubicBezTo>
                  <a:pt x="667" y="442"/>
                  <a:pt x="705" y="403"/>
                  <a:pt x="705" y="356"/>
                </a:cubicBezTo>
                <a:cubicBezTo>
                  <a:pt x="705" y="309"/>
                  <a:pt x="667" y="271"/>
                  <a:pt x="620" y="27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4"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0" y="568674"/>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98763" y="664414"/>
            <a:ext cx="8909773"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PHÂN TÍCH CÁC YÊU CẦU CỦA KHÁCH HÀNG</a:t>
            </a:r>
          </a:p>
        </p:txBody>
      </p:sp>
      <p:sp>
        <p:nvSpPr>
          <p:cNvPr id="7" name="Rectangle 6"/>
          <p:cNvSpPr/>
          <p:nvPr/>
        </p:nvSpPr>
        <p:spPr>
          <a:xfrm>
            <a:off x="1440494" y="3958502"/>
            <a:ext cx="2060527" cy="954107"/>
          </a:xfrm>
          <a:prstGeom prst="rect">
            <a:avLst/>
          </a:prstGeom>
        </p:spPr>
        <p:txBody>
          <a:bodyPr wrap="square">
            <a:spAutoFit/>
          </a:bodyPr>
          <a:lstStyle/>
          <a:p>
            <a:r>
              <a:rPr lang="en-US" sz="2800" kern="0">
                <a:solidFill>
                  <a:schemeClr val="bg1"/>
                </a:solidFill>
                <a:latin typeface="Times New Roman" panose="02020603050405020304" pitchFamily="18" charset="0"/>
                <a:cs typeface="Times New Roman" panose="02020603050405020304" pitchFamily="18" charset="0"/>
              </a:rPr>
              <a:t>Sửa </a:t>
            </a:r>
            <a:r>
              <a:rPr lang="en-US" sz="2800" kern="0" smtClean="0">
                <a:solidFill>
                  <a:schemeClr val="bg1"/>
                </a:solidFill>
                <a:latin typeface="Times New Roman" panose="02020603050405020304" pitchFamily="18" charset="0"/>
                <a:cs typeface="Times New Roman" panose="02020603050405020304" pitchFamily="18" charset="0"/>
              </a:rPr>
              <a:t>TT </a:t>
            </a:r>
            <a:r>
              <a:rPr lang="en-US" sz="2800" kern="0">
                <a:solidFill>
                  <a:schemeClr val="bg1"/>
                </a:solidFill>
                <a:latin typeface="Times New Roman" panose="02020603050405020304" pitchFamily="18" charset="0"/>
                <a:cs typeface="Times New Roman" panose="02020603050405020304" pitchFamily="18" charset="0"/>
              </a:rPr>
              <a:t>Khách </a:t>
            </a:r>
            <a:r>
              <a:rPr lang="en-US" sz="2800" kern="0" smtClean="0">
                <a:solidFill>
                  <a:schemeClr val="bg1"/>
                </a:solidFill>
                <a:latin typeface="Times New Roman" panose="02020603050405020304" pitchFamily="18" charset="0"/>
                <a:cs typeface="Times New Roman" panose="02020603050405020304" pitchFamily="18" charset="0"/>
              </a:rPr>
              <a:t>Hàng</a:t>
            </a:r>
            <a:endParaRPr lang="en-US" sz="2800"/>
          </a:p>
        </p:txBody>
      </p:sp>
      <p:sp>
        <p:nvSpPr>
          <p:cNvPr id="58"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90534" y="-24245"/>
            <a:ext cx="12017272"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57497" y="-13786"/>
            <a:ext cx="12283015"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82166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z="2400" smtClean="0">
                <a:latin typeface="Times New Roman" panose="02020603050405020304" pitchFamily="18" charset="0"/>
                <a:cs typeface="Times New Roman" panose="02020603050405020304" pitchFamily="18" charset="0"/>
              </a:rPr>
              <a:t>1/22/2019</a:t>
            </a:fld>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ACEC5C30-0B3A-4B13-ADDD-7C63C8AA921B}" type="slidenum">
              <a:rPr lang="en-US" sz="2400" smtClean="0">
                <a:latin typeface="Times New Roman" panose="02020603050405020304" pitchFamily="18" charset="0"/>
                <a:cs typeface="Times New Roman" panose="02020603050405020304" pitchFamily="18" charset="0"/>
              </a:rPr>
              <a:t>24</a:t>
            </a:fld>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11357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59193" y="411525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959212" y="1027180"/>
            <a:ext cx="5122368" cy="461665"/>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CÁC THUỘC TÍNH</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0" y="1249173"/>
            <a:ext cx="12067309" cy="6001643"/>
          </a:xfrm>
          <a:prstGeom prst="rect">
            <a:avLst/>
          </a:prstGeom>
        </p:spPr>
        <p:txBody>
          <a:bodyPr wrap="square">
            <a:spAutoFit/>
          </a:bodyPr>
          <a:lstStyle/>
          <a:p>
            <a:pPr marL="342900" indent="-342900">
              <a:buFontTx/>
              <a:buChar char="-"/>
            </a:pP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admin</a:t>
            </a:r>
            <a:r>
              <a:rPr lang="en-US" sz="2400">
                <a:latin typeface="Times New Roman" panose="02020603050405020304" pitchFamily="18" charset="0"/>
                <a:cs typeface="Times New Roman" panose="02020603050405020304" pitchFamily="18" charset="0"/>
              </a:rPr>
              <a:t>: tên đăng nhập , mật khẩu, tên admin, mã nhóm admin, phân quyền</a:t>
            </a:r>
            <a:r>
              <a:rPr lang="en-US" sz="2400" smtClean="0">
                <a:latin typeface="Times New Roman" panose="02020603050405020304" pitchFamily="18" charset="0"/>
                <a:cs typeface="Times New Roman" panose="02020603050405020304" pitchFamily="18" charset="0"/>
              </a:rPr>
              <a:t>.</a:t>
            </a:r>
          </a:p>
          <a:p>
            <a:endParaRPr lang="en-US" sz="2400">
              <a:latin typeface="Times New Roman" panose="02020603050405020304" pitchFamily="18" charset="0"/>
              <a:cs typeface="Times New Roman" panose="02020603050405020304" pitchFamily="18" charset="0"/>
            </a:endParaRPr>
          </a:p>
          <a:p>
            <a:pPr marL="342900" indent="-342900">
              <a:buFontTx/>
              <a:buChar char="-"/>
            </a:pP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sản phẩm</a:t>
            </a:r>
            <a:r>
              <a:rPr lang="en-US" sz="2400">
                <a:latin typeface="Times New Roman" panose="02020603050405020304" pitchFamily="18" charset="0"/>
                <a:cs typeface="Times New Roman" panose="02020603050405020304" pitchFamily="18" charset="0"/>
              </a:rPr>
              <a:t>: tên sản phẩm, giá sản phẩm, nội dung, giảm giá, hình ảnh minh họa, hình ảnh kèm theo,số lượt xem, số lượt mua, bảo hành, quà tặng, thời gian tạo, mã danh </a:t>
            </a:r>
            <a:r>
              <a:rPr lang="en-US" sz="2400" smtClean="0">
                <a:latin typeface="Times New Roman" panose="02020603050405020304" pitchFamily="18" charset="0"/>
                <a:cs typeface="Times New Roman" panose="02020603050405020304" pitchFamily="18" charset="0"/>
              </a:rPr>
              <a:t>mục,Tổng số lượt đánh giá, tổng số điểm</a:t>
            </a:r>
          </a:p>
          <a:p>
            <a:pPr marL="342900" indent="-342900">
              <a:buFontTx/>
              <a:buChar char="-"/>
            </a:pPr>
            <a:endParaRPr lang="en-US" sz="2400" b="1">
              <a:latin typeface="Times New Roman" panose="02020603050405020304" pitchFamily="18" charset="0"/>
              <a:cs typeface="Times New Roman" panose="02020603050405020304" pitchFamily="18" charset="0"/>
            </a:endParaRPr>
          </a:p>
          <a:p>
            <a:pPr marL="342900" indent="-342900">
              <a:buFontTx/>
              <a:buChar char="-"/>
            </a:pP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danh mục</a:t>
            </a:r>
            <a:r>
              <a:rPr lang="en-US" sz="2400">
                <a:latin typeface="Times New Roman" panose="02020603050405020304" pitchFamily="18" charset="0"/>
                <a:cs typeface="Times New Roman" panose="02020603050405020304" pitchFamily="18" charset="0"/>
              </a:rPr>
              <a:t>: tên danh mục, danh mục cha, sắp </a:t>
            </a:r>
            <a:r>
              <a:rPr lang="en-US" sz="2400" smtClean="0">
                <a:latin typeface="Times New Roman" panose="02020603050405020304" pitchFamily="18" charset="0"/>
                <a:cs typeface="Times New Roman" panose="02020603050405020304" pitchFamily="18" charset="0"/>
              </a:rPr>
              <a:t>xếp</a:t>
            </a:r>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342900" indent="-342900">
              <a:buFontTx/>
              <a:buChar char="-"/>
            </a:pP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giao dịch</a:t>
            </a:r>
            <a:r>
              <a:rPr lang="en-US" sz="2400">
                <a:latin typeface="Times New Roman" panose="02020603050405020304" pitchFamily="18" charset="0"/>
                <a:cs typeface="Times New Roman" panose="02020603050405020304" pitchFamily="18" charset="0"/>
              </a:rPr>
              <a:t>: id_khách hàng,loại giao dịch, tên giao dịch, email giao dịch, sđt giao dịch, tổng tiền ,thanh toán, tt thanh toán, lời nhắn, , bảo mật,trạng thái, thời </a:t>
            </a:r>
            <a:r>
              <a:rPr lang="en-US" sz="2400" smtClean="0">
                <a:latin typeface="Times New Roman" panose="02020603050405020304" pitchFamily="18" charset="0"/>
                <a:cs typeface="Times New Roman" panose="02020603050405020304" pitchFamily="18" charset="0"/>
              </a:rPr>
              <a:t>gian</a:t>
            </a:r>
          </a:p>
          <a:p>
            <a:endParaRPr lang="en-US" sz="2400">
              <a:latin typeface="Times New Roman" panose="02020603050405020304" pitchFamily="18" charset="0"/>
              <a:cs typeface="Times New Roman" panose="02020603050405020304" pitchFamily="18" charset="0"/>
            </a:endParaRPr>
          </a:p>
          <a:p>
            <a:pPr marL="342900" indent="-342900">
              <a:buFontTx/>
              <a:buChar char="-"/>
            </a:pP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hóa đơn</a:t>
            </a:r>
            <a:r>
              <a:rPr lang="en-US" sz="2400">
                <a:latin typeface="Times New Roman" panose="02020603050405020304" pitchFamily="18" charset="0"/>
                <a:cs typeface="Times New Roman" panose="02020603050405020304" pitchFamily="18" charset="0"/>
              </a:rPr>
              <a:t>: mã giao dịch, mã sản phẩm, số lượng, tổng thanh toán, thông tin, trạng thái hđ</a:t>
            </a:r>
            <a:r>
              <a:rPr lang="en-US" sz="2400" smtClean="0">
                <a:latin typeface="Times New Roman" panose="02020603050405020304" pitchFamily="18" charset="0"/>
                <a:cs typeface="Times New Roman" panose="02020603050405020304" pitchFamily="18" charset="0"/>
              </a:rPr>
              <a:t>.</a:t>
            </a:r>
          </a:p>
          <a:p>
            <a:endParaRPr lang="en-US" sz="2400">
              <a:latin typeface="Times New Roman" panose="02020603050405020304" pitchFamily="18" charset="0"/>
              <a:cs typeface="Times New Roman" panose="02020603050405020304" pitchFamily="18" charset="0"/>
            </a:endParaRPr>
          </a:p>
          <a:p>
            <a:pPr marL="342900" indent="-342900">
              <a:buFontTx/>
              <a:buChar char="-"/>
            </a:pP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khách hàng </a:t>
            </a:r>
            <a:r>
              <a:rPr lang="en-US" sz="2400">
                <a:latin typeface="Times New Roman" panose="02020603050405020304" pitchFamily="18" charset="0"/>
                <a:cs typeface="Times New Roman" panose="02020603050405020304" pitchFamily="18" charset="0"/>
              </a:rPr>
              <a:t>:tên k/h, email k/h, mật khẩu, địa chỉ, sđt khách hàng,ngày đăng ký</a:t>
            </a:r>
            <a:r>
              <a:rPr lang="en-US" sz="2400" smtClean="0">
                <a:latin typeface="Times New Roman" panose="02020603050405020304" pitchFamily="18" charset="0"/>
                <a:cs typeface="Times New Roman" panose="02020603050405020304" pitchFamily="18" charset="0"/>
              </a:rPr>
              <a:t>.</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itle 1"/>
          <p:cNvSpPr txBox="1">
            <a:spLocks/>
          </p:cNvSpPr>
          <p:nvPr/>
        </p:nvSpPr>
        <p:spPr>
          <a:xfrm>
            <a:off x="0" y="70049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0" y="-27510"/>
            <a:ext cx="12192000" cy="660086"/>
            <a:chOff x="360535" y="3410749"/>
            <a:chExt cx="5047501" cy="1092240"/>
          </a:xfrm>
        </p:grpSpPr>
        <p:sp>
          <p:nvSpPr>
            <p:cNvPr id="18" name="Rounded Rectangle 17"/>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0" y="649664"/>
            <a:ext cx="12192000" cy="531593"/>
            <a:chOff x="360535" y="54109"/>
            <a:chExt cx="12192000" cy="1092240"/>
          </a:xfrm>
        </p:grpSpPr>
        <p:sp>
          <p:nvSpPr>
            <p:cNvPr id="21" name="Rounded Rectangle 20"/>
            <p:cNvSpPr/>
            <p:nvPr/>
          </p:nvSpPr>
          <p:spPr>
            <a:xfrm>
              <a:off x="360535" y="54109"/>
              <a:ext cx="12192000"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ounded Rectangle 4"/>
            <p:cNvSpPr txBox="1"/>
            <p:nvPr/>
          </p:nvSpPr>
          <p:spPr>
            <a:xfrm>
              <a:off x="360535" y="479194"/>
              <a:ext cx="6418977" cy="331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CÁC THUỘC TÍNH</a:t>
              </a:r>
              <a:endParaRPr lang="en-US" sz="4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11793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25</a:t>
            </a:fld>
            <a:endParaRPr lang="en-US" dirty="0"/>
          </a:p>
        </p:txBody>
      </p:sp>
      <p:sp>
        <p:nvSpPr>
          <p:cNvPr id="4" name="Rectangle 3"/>
          <p:cNvSpPr/>
          <p:nvPr/>
        </p:nvSpPr>
        <p:spPr>
          <a:xfrm>
            <a:off x="235527" y="1410808"/>
            <a:ext cx="11118273" cy="452431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 Mã </a:t>
            </a:r>
            <a:r>
              <a:rPr lang="en-US" sz="2400" b="1">
                <a:latin typeface="Times New Roman" panose="02020603050405020304" pitchFamily="18" charset="0"/>
                <a:cs typeface="Times New Roman" panose="02020603050405020304" pitchFamily="18" charset="0"/>
              </a:rPr>
              <a:t>slide: </a:t>
            </a:r>
            <a:r>
              <a:rPr lang="en-US" sz="2400">
                <a:latin typeface="Times New Roman" panose="02020603050405020304" pitchFamily="18" charset="0"/>
                <a:cs typeface="Times New Roman" panose="02020603050405020304" pitchFamily="18" charset="0"/>
              </a:rPr>
              <a:t>tên slide ,tên ảnh slide, link ảnh slide, link slide, thông tin ,sắp </a:t>
            </a:r>
            <a:r>
              <a:rPr lang="en-US" sz="2400" smtClean="0">
                <a:latin typeface="Times New Roman" panose="02020603050405020304" pitchFamily="18" charset="0"/>
                <a:cs typeface="Times New Roman" panose="02020603050405020304" pitchFamily="18" charset="0"/>
              </a:rPr>
              <a:t>xếp</a:t>
            </a:r>
          </a:p>
          <a:p>
            <a:endParaRPr lang="en-US" sz="240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người hỗ trợ</a:t>
            </a:r>
            <a:r>
              <a:rPr lang="en-US" sz="2400">
                <a:latin typeface="Times New Roman" panose="02020603050405020304" pitchFamily="18" charset="0"/>
                <a:cs typeface="Times New Roman" panose="02020603050405020304" pitchFamily="18" charset="0"/>
              </a:rPr>
              <a:t>: tên người hỗ trợ, yahoo, gmail, skype, số điện thoại, sắp xếp </a:t>
            </a:r>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người liên hệ</a:t>
            </a:r>
            <a:r>
              <a:rPr lang="en-US" sz="2400">
                <a:latin typeface="Times New Roman" panose="02020603050405020304" pitchFamily="18" charset="0"/>
                <a:cs typeface="Times New Roman" panose="02020603050405020304" pitchFamily="18" charset="0"/>
              </a:rPr>
              <a:t>: tên người liên hệ, email liên hệ, tiêu đề, SĐT người liên hệ, địa chỉ, nội </a:t>
            </a:r>
            <a:r>
              <a:rPr lang="en-US" sz="2400" smtClean="0">
                <a:latin typeface="Times New Roman" panose="02020603050405020304" pitchFamily="18" charset="0"/>
                <a:cs typeface="Times New Roman" panose="02020603050405020304" pitchFamily="18" charset="0"/>
              </a:rPr>
              <a:t>dung</a:t>
            </a:r>
          </a:p>
          <a:p>
            <a:endParaRPr lang="en-US" sz="240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Mã </a:t>
            </a:r>
            <a:r>
              <a:rPr lang="en-US" sz="2400" b="1">
                <a:latin typeface="Times New Roman" panose="02020603050405020304" pitchFamily="18" charset="0"/>
                <a:cs typeface="Times New Roman" panose="02020603050405020304" pitchFamily="18" charset="0"/>
              </a:rPr>
              <a:t>Video</a:t>
            </a:r>
            <a:r>
              <a:rPr lang="en-US" sz="2400">
                <a:latin typeface="Times New Roman" panose="02020603050405020304" pitchFamily="18" charset="0"/>
                <a:cs typeface="Times New Roman" panose="02020603050405020304" pitchFamily="18" charset="0"/>
              </a:rPr>
              <a:t>: tổng số lượt xem, tên video, hình ảnh,thông tin video, link , số lượt xem, ngày tạo video, </a:t>
            </a:r>
            <a:r>
              <a:rPr lang="en-US" sz="2400" smtClean="0">
                <a:latin typeface="Times New Roman" panose="02020603050405020304" pitchFamily="18" charset="0"/>
                <a:cs typeface="Times New Roman" panose="02020603050405020304" pitchFamily="18" charset="0"/>
              </a:rPr>
              <a:t>feature</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Mã tin tức: </a:t>
            </a:r>
            <a:r>
              <a:rPr lang="en-US" sz="2400">
                <a:latin typeface="Times New Roman" panose="02020603050405020304" pitchFamily="18" charset="0"/>
                <a:cs typeface="Times New Roman" panose="02020603050405020304" pitchFamily="18" charset="0"/>
              </a:rPr>
              <a:t>t</a:t>
            </a:r>
            <a:r>
              <a:rPr lang="en-US" sz="2400" smtClean="0">
                <a:latin typeface="Times New Roman" panose="02020603050405020304" pitchFamily="18" charset="0"/>
                <a:cs typeface="Times New Roman" panose="02020603050405020304" pitchFamily="18" charset="0"/>
              </a:rPr>
              <a:t>iêu </a:t>
            </a:r>
            <a:r>
              <a:rPr lang="en-US" sz="2400">
                <a:latin typeface="Times New Roman" panose="02020603050405020304" pitchFamily="18" charset="0"/>
                <a:cs typeface="Times New Roman" panose="02020603050405020304" pitchFamily="18" charset="0"/>
              </a:rPr>
              <a:t>đề tin tức, </a:t>
            </a:r>
            <a:r>
              <a:rPr lang="en-US" sz="2400" smtClean="0">
                <a:latin typeface="Times New Roman" panose="02020603050405020304" pitchFamily="18" charset="0"/>
                <a:cs typeface="Times New Roman" panose="02020603050405020304" pitchFamily="18" charset="0"/>
              </a:rPr>
              <a:t>thông </a:t>
            </a:r>
            <a:r>
              <a:rPr lang="en-US" sz="2400">
                <a:latin typeface="Times New Roman" panose="02020603050405020304" pitchFamily="18" charset="0"/>
                <a:cs typeface="Times New Roman" panose="02020603050405020304" pitchFamily="18" charset="0"/>
              </a:rPr>
              <a:t>tin chi tiết, </a:t>
            </a:r>
            <a:r>
              <a:rPr lang="en-US" sz="2400" smtClean="0">
                <a:latin typeface="Times New Roman" panose="02020603050405020304" pitchFamily="18" charset="0"/>
                <a:cs typeface="Times New Roman" panose="02020603050405020304" pitchFamily="18" charset="0"/>
              </a:rPr>
              <a:t>link </a:t>
            </a:r>
            <a:r>
              <a:rPr lang="en-US" sz="2400">
                <a:latin typeface="Times New Roman" panose="02020603050405020304" pitchFamily="18" charset="0"/>
                <a:cs typeface="Times New Roman" panose="02020603050405020304" pitchFamily="18" charset="0"/>
              </a:rPr>
              <a:t>hình ảnh, </a:t>
            </a:r>
            <a:r>
              <a:rPr lang="en-US" sz="2400" smtClean="0">
                <a:latin typeface="Times New Roman" panose="02020603050405020304" pitchFamily="18" charset="0"/>
                <a:cs typeface="Times New Roman" panose="02020603050405020304" pitchFamily="18" charset="0"/>
              </a:rPr>
              <a:t>nội </a:t>
            </a:r>
            <a:r>
              <a:rPr lang="en-US" sz="2400">
                <a:latin typeface="Times New Roman" panose="02020603050405020304" pitchFamily="18" charset="0"/>
                <a:cs typeface="Times New Roman" panose="02020603050405020304" pitchFamily="18" charset="0"/>
              </a:rPr>
              <a:t>dung tin tức, </a:t>
            </a:r>
            <a:r>
              <a:rPr lang="en-US" sz="2400" smtClean="0">
                <a:latin typeface="Times New Roman" panose="02020603050405020304" pitchFamily="18" charset="0"/>
                <a:cs typeface="Times New Roman" panose="02020603050405020304" pitchFamily="18" charset="0"/>
              </a:rPr>
              <a:t>số </a:t>
            </a:r>
            <a:r>
              <a:rPr lang="en-US" sz="2400">
                <a:latin typeface="Times New Roman" panose="02020603050405020304" pitchFamily="18" charset="0"/>
                <a:cs typeface="Times New Roman" panose="02020603050405020304" pitchFamily="18" charset="0"/>
              </a:rPr>
              <a:t>lượt đã xem, </a:t>
            </a:r>
            <a:r>
              <a:rPr lang="en-US" sz="2400" smtClean="0">
                <a:latin typeface="Times New Roman" panose="02020603050405020304" pitchFamily="18" charset="0"/>
                <a:cs typeface="Times New Roman" panose="02020603050405020304" pitchFamily="18" charset="0"/>
              </a:rPr>
              <a:t>ngày </a:t>
            </a:r>
            <a:r>
              <a:rPr lang="en-US" sz="2400">
                <a:latin typeface="Times New Roman" panose="02020603050405020304" pitchFamily="18" charset="0"/>
                <a:cs typeface="Times New Roman" panose="02020603050405020304" pitchFamily="18" charset="0"/>
              </a:rPr>
              <a:t>tạo tin </a:t>
            </a:r>
            <a:r>
              <a:rPr lang="en-US" sz="2400" smtClean="0">
                <a:latin typeface="Times New Roman" panose="02020603050405020304" pitchFamily="18" charset="0"/>
                <a:cs typeface="Times New Roman" panose="02020603050405020304" pitchFamily="18" charset="0"/>
              </a:rPr>
              <a:t>tức</a:t>
            </a:r>
            <a:endParaRPr lang="en-US" sz="24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1357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59212" y="1027180"/>
            <a:ext cx="5122368" cy="461665"/>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CÁC THUỘC TÍNH</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0" y="70049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0" y="-27510"/>
            <a:ext cx="12192000" cy="660086"/>
            <a:chOff x="360535" y="3410749"/>
            <a:chExt cx="5047501" cy="1092240"/>
          </a:xfrm>
        </p:grpSpPr>
        <p:sp>
          <p:nvSpPr>
            <p:cNvPr id="9" name="Rounded Rectangle 8"/>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0" y="649664"/>
            <a:ext cx="12192000" cy="531593"/>
            <a:chOff x="360535" y="54109"/>
            <a:chExt cx="12192000" cy="1092240"/>
          </a:xfrm>
        </p:grpSpPr>
        <p:sp>
          <p:nvSpPr>
            <p:cNvPr id="12" name="Rounded Rectangle 11"/>
            <p:cNvSpPr/>
            <p:nvPr/>
          </p:nvSpPr>
          <p:spPr>
            <a:xfrm>
              <a:off x="360535" y="54109"/>
              <a:ext cx="12192000"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p:cNvSpPr txBox="1"/>
            <p:nvPr/>
          </p:nvSpPr>
          <p:spPr>
            <a:xfrm>
              <a:off x="360535" y="556733"/>
              <a:ext cx="6418977" cy="331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CÁC THUỘC TÍNH</a:t>
              </a:r>
              <a:endParaRPr lang="en-US" sz="4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05428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26</a:t>
            </a:fld>
            <a:endParaRPr lang="en-US" dirty="0"/>
          </a:p>
        </p:txBody>
      </p:sp>
      <p:sp>
        <p:nvSpPr>
          <p:cNvPr id="5" name="Title 1"/>
          <p:cNvSpPr txBox="1">
            <a:spLocks/>
          </p:cNvSpPr>
          <p:nvPr/>
        </p:nvSpPr>
        <p:spPr>
          <a:xfrm>
            <a:off x="448357" y="91998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6" name="Title 1"/>
          <p:cNvSpPr txBox="1">
            <a:spLocks/>
          </p:cNvSpPr>
          <p:nvPr/>
        </p:nvSpPr>
        <p:spPr>
          <a:xfrm>
            <a:off x="0" y="14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72800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20202" y="38014"/>
            <a:ext cx="12192000" cy="660086"/>
            <a:chOff x="360535" y="3410749"/>
            <a:chExt cx="5047501" cy="1092240"/>
          </a:xfrm>
        </p:grpSpPr>
        <p:sp>
          <p:nvSpPr>
            <p:cNvPr id="10" name="Rounded Rectangle 9"/>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76446" y="677174"/>
            <a:ext cx="12268446" cy="648389"/>
            <a:chOff x="284089" y="54109"/>
            <a:chExt cx="10681300" cy="1092240"/>
          </a:xfrm>
        </p:grpSpPr>
        <p:sp>
          <p:nvSpPr>
            <p:cNvPr id="13" name="Rounded Rectangle 12"/>
            <p:cNvSpPr/>
            <p:nvPr/>
          </p:nvSpPr>
          <p:spPr>
            <a:xfrm>
              <a:off x="360535" y="54109"/>
              <a:ext cx="10604854"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txBox="1"/>
            <p:nvPr/>
          </p:nvSpPr>
          <p:spPr>
            <a:xfrm>
              <a:off x="284089" y="539550"/>
              <a:ext cx="6418977" cy="357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CÁC QUY TẮC </a:t>
              </a:r>
              <a:r>
                <a:rPr lang="en-US" sz="4000" smtClean="0"/>
                <a:t>NGHIỆP </a:t>
              </a:r>
              <a:r>
                <a:rPr lang="en-US" sz="4000"/>
                <a:t>VỤ</a:t>
              </a:r>
              <a:endParaRPr lang="en-US" sz="4000" dirty="0"/>
            </a:p>
          </p:txBody>
        </p:sp>
      </p:grpSp>
      <p:sp>
        <p:nvSpPr>
          <p:cNvPr id="16" name="Rectangle 15"/>
          <p:cNvSpPr/>
          <p:nvPr/>
        </p:nvSpPr>
        <p:spPr>
          <a:xfrm>
            <a:off x="117184" y="1223179"/>
            <a:ext cx="12095018" cy="5478423"/>
          </a:xfrm>
          <a:prstGeom prst="rect">
            <a:avLst/>
          </a:prstGeom>
        </p:spPr>
        <p:txBody>
          <a:bodyPr wrap="square">
            <a:spAutoFit/>
          </a:bodyPr>
          <a:lstStyle/>
          <a:p>
            <a:pPr indent="245110" algn="just">
              <a:lnSpc>
                <a:spcPct val="150000"/>
              </a:lnSpc>
              <a:spcAft>
                <a:spcPts val="800"/>
              </a:spcAft>
            </a:pPr>
            <a:r>
              <a:rPr lang="en-US" sz="2000">
                <a:latin typeface="Times New Roman" panose="02020603050405020304" pitchFamily="18" charset="0"/>
                <a:ea typeface="Calibri" panose="020F0502020204030204" pitchFamily="34" charset="0"/>
              </a:rPr>
              <a:t>+ Mỗi quản trị viên có một mã riêng, duy nhất một tên, một tên đăng nhập, mật khẩu đăng nhập và thuộc một nhóm riêng biệt và có một giới hạn quyền nhất định.</a:t>
            </a:r>
          </a:p>
          <a:p>
            <a:pPr indent="245110" algn="just">
              <a:lnSpc>
                <a:spcPct val="150000"/>
              </a:lnSpc>
              <a:spcAft>
                <a:spcPts val="800"/>
              </a:spcAft>
            </a:pPr>
            <a:r>
              <a:rPr lang="en-US" sz="2000" smtClean="0">
                <a:latin typeface="Times New Roman" panose="02020603050405020304" pitchFamily="18" charset="0"/>
                <a:ea typeface="Calibri" panose="020F0502020204030204" pitchFamily="34" charset="0"/>
              </a:rPr>
              <a:t>+) Mỗi </a:t>
            </a:r>
            <a:r>
              <a:rPr lang="en-US" sz="2000">
                <a:latin typeface="Times New Roman" panose="02020603050405020304" pitchFamily="18" charset="0"/>
                <a:ea typeface="Calibri" panose="020F0502020204030204" pitchFamily="34" charset="0"/>
              </a:rPr>
              <a:t>sản phẩm có một mã riêng, một tên, một hoặc nhiều hình ảnh minh họa, giá, bảo hành, quà tặng, giảm giá  được cập nhật tại một thời điểm xác định,  về số lượng bán, số lượt xem, số lượt mua, tổng số điểm, tổng số lượt đánh giá được cập nhật sau khi khách hàng truy cập hệ thống và mỗi khách hàng chỉ có thể đánh giá một lần duy nhất với nhiều sản phẩm khác nhau. Mỗi sản phẩm  thuộc một danh mục sản phẩm </a:t>
            </a:r>
            <a:r>
              <a:rPr lang="en-US" sz="2000">
                <a:latin typeface="Times New Roman" panose="02020603050405020304" pitchFamily="18" charset="0"/>
                <a:ea typeface="Calibri" panose="020F0502020204030204" pitchFamily="34" charset="0"/>
              </a:rPr>
              <a:t>riêng</a:t>
            </a:r>
            <a:r>
              <a:rPr lang="en-US" sz="2000" smtClean="0">
                <a:latin typeface="Times New Roman" panose="02020603050405020304" pitchFamily="18" charset="0"/>
                <a:ea typeface="Calibri" panose="020F0502020204030204" pitchFamily="34" charset="0"/>
              </a:rPr>
              <a:t>.</a:t>
            </a:r>
          </a:p>
          <a:p>
            <a:pPr indent="245110" algn="just">
              <a:lnSpc>
                <a:spcPct val="150000"/>
              </a:lnSpc>
              <a:spcAft>
                <a:spcPts val="800"/>
              </a:spcAft>
            </a:pPr>
            <a:r>
              <a:rPr lang="en-US" sz="2000" smtClean="0">
                <a:latin typeface="Times New Roman" panose="02020603050405020304" pitchFamily="18" charset="0"/>
                <a:ea typeface="Calibri" panose="020F0502020204030204" pitchFamily="34" charset="0"/>
              </a:rPr>
              <a:t>+) Mỗi danh mục sản phẩm có một mã, tên riêng và được sắp xếp tại vị trí xác định và thuộc một nhóm danh mục cha xác định. </a:t>
            </a:r>
          </a:p>
          <a:p>
            <a:pPr indent="245110" algn="just">
              <a:lnSpc>
                <a:spcPct val="150000"/>
              </a:lnSpc>
              <a:spcAft>
                <a:spcPts val="800"/>
              </a:spcAft>
            </a:pPr>
            <a:r>
              <a:rPr lang="en-US" sz="2000" smtClean="0">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Mỗi giao dịch của khách hàng có một mã riêng, đối với khách hàng đã đăng ký tài khoản thực hiện giao dịch với mã đã có. Đối với khách hàng chưa đăng ký tài khoản bắt buộc phải ghi tên, email và số điện thoại để  thực hiện mua hàng và tiến hành thanh toán thông qua các cổng thanh toán trực tuyến với tổng số tiền đã giao dịch </a:t>
            </a:r>
            <a:endParaRPr lang="en-US" sz="2000" smtClean="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6889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27</a:t>
            </a:fld>
            <a:endParaRPr lang="en-US" dirty="0"/>
          </a:p>
        </p:txBody>
      </p:sp>
      <p:sp>
        <p:nvSpPr>
          <p:cNvPr id="4" name="Title 1"/>
          <p:cNvSpPr txBox="1">
            <a:spLocks/>
          </p:cNvSpPr>
          <p:nvPr/>
        </p:nvSpPr>
        <p:spPr>
          <a:xfrm>
            <a:off x="0" y="14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20202" y="38014"/>
            <a:ext cx="12192000" cy="660086"/>
            <a:chOff x="360535" y="3410749"/>
            <a:chExt cx="5047501" cy="1092240"/>
          </a:xfrm>
        </p:grpSpPr>
        <p:sp>
          <p:nvSpPr>
            <p:cNvPr id="6" name="Rounded Rectangle 5"/>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76446" y="677174"/>
            <a:ext cx="12268446" cy="648389"/>
            <a:chOff x="284089" y="54109"/>
            <a:chExt cx="10681300" cy="1092240"/>
          </a:xfrm>
        </p:grpSpPr>
        <p:sp>
          <p:nvSpPr>
            <p:cNvPr id="9" name="Rounded Rectangle 8"/>
            <p:cNvSpPr/>
            <p:nvPr/>
          </p:nvSpPr>
          <p:spPr>
            <a:xfrm>
              <a:off x="360535" y="54109"/>
              <a:ext cx="10604854"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txBox="1"/>
            <p:nvPr/>
          </p:nvSpPr>
          <p:spPr>
            <a:xfrm>
              <a:off x="284089" y="539550"/>
              <a:ext cx="6418977" cy="357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CÁC QUY TẮC </a:t>
              </a:r>
              <a:r>
                <a:rPr lang="en-US" sz="4000" smtClean="0"/>
                <a:t>NGHIỆP </a:t>
              </a:r>
              <a:r>
                <a:rPr lang="en-US" sz="4000"/>
                <a:t>VỤ</a:t>
              </a:r>
              <a:endParaRPr lang="en-US" sz="4000" dirty="0"/>
            </a:p>
          </p:txBody>
        </p:sp>
      </p:grpSp>
      <p:sp>
        <p:nvSpPr>
          <p:cNvPr id="11" name="Rectangle 10"/>
          <p:cNvSpPr/>
          <p:nvPr/>
        </p:nvSpPr>
        <p:spPr>
          <a:xfrm>
            <a:off x="148992" y="1477946"/>
            <a:ext cx="11835191" cy="5273238"/>
          </a:xfrm>
          <a:prstGeom prst="rect">
            <a:avLst/>
          </a:prstGeom>
        </p:spPr>
        <p:txBody>
          <a:bodyPr wrap="square">
            <a:spAutoFit/>
          </a:bodyPr>
          <a:lstStyle/>
          <a:p>
            <a:pPr indent="245110" algn="just">
              <a:lnSpc>
                <a:spcPct val="150000"/>
              </a:lnSpc>
              <a:spcAft>
                <a:spcPts val="800"/>
              </a:spcAft>
            </a:pPr>
            <a:r>
              <a:rPr lang="en-US" sz="2000">
                <a:latin typeface="Times New Roman" panose="02020603050405020304" pitchFamily="18" charset="0"/>
                <a:ea typeface="Calibri" panose="020F0502020204030204" pitchFamily="34" charset="0"/>
              </a:rPr>
              <a:t>tại thời điểm mua hàng. Hệ thống tiến hành bảo mật, cập nhật trạng thái của khách hàng khi đặt mua sản </a:t>
            </a:r>
            <a:r>
              <a:rPr lang="en-US" sz="2000">
                <a:latin typeface="Times New Roman" panose="02020603050405020304" pitchFamily="18" charset="0"/>
                <a:ea typeface="Calibri" panose="020F0502020204030204" pitchFamily="34" charset="0"/>
              </a:rPr>
              <a:t>phẩm</a:t>
            </a:r>
            <a:r>
              <a:rPr lang="en-US" sz="2000" smtClean="0">
                <a:latin typeface="Times New Roman" panose="02020603050405020304" pitchFamily="18" charset="0"/>
                <a:ea typeface="Calibri" panose="020F0502020204030204" pitchFamily="34" charset="0"/>
              </a:rPr>
              <a:t>.</a:t>
            </a:r>
            <a:endParaRPr lang="en-US" sz="2000" smtClean="0">
              <a:latin typeface="Times New Roman" panose="02020603050405020304" pitchFamily="18" charset="0"/>
              <a:ea typeface="Calibri" panose="020F0502020204030204" pitchFamily="34" charset="0"/>
            </a:endParaRPr>
          </a:p>
          <a:p>
            <a:pPr indent="245110" algn="just">
              <a:lnSpc>
                <a:spcPct val="150000"/>
              </a:lnSpc>
              <a:spcAft>
                <a:spcPts val="800"/>
              </a:spcAft>
            </a:pPr>
            <a:r>
              <a:rPr lang="en-US" sz="2000" smtClean="0">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Mỗi giao dịch của khách hàng có thể có nhiều đơn hàng tuy nhiên mỗi đơn hàng phải thuộc một giao dịch của một sản phẩm nào đó và có mã riêng. Tại mỗi thời điểm khác nhau khách hàng có thể mua nhiều sản phẩm và có duy nhất một hóa đơn.</a:t>
            </a:r>
          </a:p>
          <a:p>
            <a:pPr indent="245110" algn="just">
              <a:lnSpc>
                <a:spcPct val="150000"/>
              </a:lnSpc>
              <a:spcAft>
                <a:spcPts val="800"/>
              </a:spcAft>
            </a:pPr>
            <a:r>
              <a:rPr lang="en-US" sz="2000">
                <a:latin typeface="Times New Roman" panose="02020603050405020304" pitchFamily="18" charset="0"/>
                <a:ea typeface="Calibri" panose="020F0502020204030204" pitchFamily="34" charset="0"/>
              </a:rPr>
              <a:t>+) Mỗi khách hàng có một mã riêng, duy nhất một tên đăng nhập, mật khẩu, tên, số điện thoại, email, địa chỉ và được đăng ký tại một thời điểm xác định.</a:t>
            </a:r>
          </a:p>
          <a:p>
            <a:pPr indent="245110" algn="just">
              <a:lnSpc>
                <a:spcPct val="150000"/>
              </a:lnSpc>
              <a:spcAft>
                <a:spcPts val="800"/>
              </a:spcAft>
            </a:pPr>
            <a:r>
              <a:rPr lang="en-US" sz="2000">
                <a:latin typeface="Times New Roman" panose="02020603050405020304" pitchFamily="18" charset="0"/>
                <a:ea typeface="Calibri" panose="020F0502020204030204" pitchFamily="34" charset="0"/>
              </a:rPr>
              <a:t>+) Mỗi khách hàng có thể liên hệ trao đổi trực tuyến với quản trị viên trong việc giải quyết, hỗ trợ các vấn đề mua bán sản phẩm và các vấn đề liên quan khác qua tên người hỗ trợ, yahoo, gmail, skype,số điện thoại tại một thời gian xác định.</a:t>
            </a:r>
          </a:p>
          <a:p>
            <a:r>
              <a:rPr lang="en-US" sz="2000">
                <a:latin typeface="Times New Roman" panose="02020603050405020304" pitchFamily="18" charset="0"/>
                <a:ea typeface="Calibri" panose="020F0502020204030204" pitchFamily="34" charset="0"/>
              </a:rPr>
              <a:t>+) Mỗi khách hàng có thể liên hệ với quản trị viên trong việc giải quyết các vấn đề mua bán sản phẩm và các vấn đề liên quan khác qua tên người liên hệ, email liên hệ, SĐT người liên hệ, tiêu đề, địa chỉ, nội </a:t>
            </a:r>
            <a:r>
              <a:rPr lang="en-US" sz="2000" smtClean="0">
                <a:latin typeface="Times New Roman" panose="02020603050405020304" pitchFamily="18" charset="0"/>
                <a:ea typeface="Calibri" panose="020F0502020204030204" pitchFamily="34" charset="0"/>
              </a:rPr>
              <a:t>dung</a:t>
            </a:r>
            <a:endParaRPr lang="en-US" sz="2000"/>
          </a:p>
        </p:txBody>
      </p:sp>
    </p:spTree>
    <p:extLst>
      <p:ext uri="{BB962C8B-B14F-4D97-AF65-F5344CB8AC3E}">
        <p14:creationId xmlns:p14="http://schemas.microsoft.com/office/powerpoint/2010/main" val="4154024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28</a:t>
            </a:fld>
            <a:endParaRPr lang="en-US" dirty="0"/>
          </a:p>
        </p:txBody>
      </p:sp>
      <p:sp>
        <p:nvSpPr>
          <p:cNvPr id="4" name="Title 1"/>
          <p:cNvSpPr txBox="1">
            <a:spLocks/>
          </p:cNvSpPr>
          <p:nvPr/>
        </p:nvSpPr>
        <p:spPr>
          <a:xfrm>
            <a:off x="464851" y="278845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20202" y="38014"/>
            <a:ext cx="12192000" cy="660086"/>
            <a:chOff x="360535" y="3410749"/>
            <a:chExt cx="5047501" cy="1092240"/>
          </a:xfrm>
        </p:grpSpPr>
        <p:sp>
          <p:nvSpPr>
            <p:cNvPr id="6" name="Rounded Rectangle 5"/>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0" y="792579"/>
            <a:ext cx="12164814" cy="648389"/>
            <a:chOff x="360535" y="54109"/>
            <a:chExt cx="7430117" cy="1092240"/>
          </a:xfrm>
        </p:grpSpPr>
        <p:sp>
          <p:nvSpPr>
            <p:cNvPr id="9" name="Rounded Rectangle 8"/>
            <p:cNvSpPr/>
            <p:nvPr/>
          </p:nvSpPr>
          <p:spPr>
            <a:xfrm>
              <a:off x="360535" y="54109"/>
              <a:ext cx="7430117"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txBox="1"/>
            <p:nvPr/>
          </p:nvSpPr>
          <p:spPr>
            <a:xfrm>
              <a:off x="423258" y="54111"/>
              <a:ext cx="6418977" cy="1092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CÁC QUY TẮC </a:t>
              </a:r>
              <a:r>
                <a:rPr lang="en-US" sz="4000" smtClean="0"/>
                <a:t>NGHIỆP </a:t>
              </a:r>
              <a:r>
                <a:rPr lang="en-US" sz="4000"/>
                <a:t>VỤ</a:t>
              </a:r>
              <a:endParaRPr lang="en-US" sz="4000" dirty="0"/>
            </a:p>
          </p:txBody>
        </p:sp>
      </p:grpSp>
      <p:sp>
        <p:nvSpPr>
          <p:cNvPr id="11" name="Rectangle 10"/>
          <p:cNvSpPr/>
          <p:nvPr/>
        </p:nvSpPr>
        <p:spPr>
          <a:xfrm>
            <a:off x="200891" y="1712718"/>
            <a:ext cx="11152909" cy="4452501"/>
          </a:xfrm>
          <a:prstGeom prst="rect">
            <a:avLst/>
          </a:prstGeom>
        </p:spPr>
        <p:txBody>
          <a:bodyPr wrap="square">
            <a:spAutoFit/>
          </a:bodyPr>
          <a:lstStyle/>
          <a:p>
            <a:pPr indent="245110" algn="just">
              <a:lnSpc>
                <a:spcPct val="150000"/>
              </a:lnSpc>
              <a:spcAft>
                <a:spcPts val="800"/>
              </a:spcAft>
            </a:pPr>
            <a:r>
              <a:rPr lang="en-US" sz="2000" smtClean="0">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Mỗi khách hàng có thể xem tất cả các tin tức của hệ thống trên website. Mỗi tin tức có một mã riêng gồm tiêu đề tin tức, thông tin chi tiết, link hình ảnh, nội dung tin tức. Khi có thông tin mới thì quản trị viên tiến hành cập nhật, bổ sung các thông tin đó tại một thời điểm xác định.</a:t>
            </a:r>
          </a:p>
          <a:p>
            <a:pPr indent="245110" algn="just">
              <a:lnSpc>
                <a:spcPct val="150000"/>
              </a:lnSpc>
              <a:spcAft>
                <a:spcPts val="800"/>
              </a:spcAft>
            </a:pPr>
            <a:r>
              <a:rPr lang="en-US" sz="2000">
                <a:latin typeface="Times New Roman" panose="02020603050405020304" pitchFamily="18" charset="0"/>
                <a:ea typeface="Calibri" panose="020F0502020204030204" pitchFamily="34" charset="0"/>
              </a:rPr>
              <a:t>+) Mỗi khách hàng có thể xem tất cả các slide của hệ thống trên website. Mỗi slide có một mã riêng, tên slide, tên ảnh slide, link ảnh slide, link slide, thông tin slide. Khi có thông tin mới thì quản trị viên tiến hành cập nhật, bổ sung các thông tin đó tại một thời điểm xác định.</a:t>
            </a:r>
          </a:p>
          <a:p>
            <a:pPr indent="245110" algn="just">
              <a:lnSpc>
                <a:spcPct val="150000"/>
              </a:lnSpc>
              <a:spcAft>
                <a:spcPts val="800"/>
              </a:spcAft>
            </a:pPr>
            <a:r>
              <a:rPr lang="en-US" sz="2000">
                <a:latin typeface="Times New Roman" panose="02020603050405020304" pitchFamily="18" charset="0"/>
                <a:ea typeface="Calibri" panose="020F0502020204030204" pitchFamily="34" charset="0"/>
              </a:rPr>
              <a:t>+) Mỗi khách hàng có thể xem tất cả các video của hệ thống trên website. Mỗi video có một mã riêng bao gồm tên video, hình ảnh, thông tin video, link video. Khi có thông tin mới thì quản trị viên tiến hành cập nhật, bổ sung các thông tin đó tại một thời điểm xác định.</a:t>
            </a:r>
          </a:p>
        </p:txBody>
      </p:sp>
    </p:spTree>
    <p:extLst>
      <p:ext uri="{BB962C8B-B14F-4D97-AF65-F5344CB8AC3E}">
        <p14:creationId xmlns:p14="http://schemas.microsoft.com/office/powerpoint/2010/main" val="3272664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29</a:t>
            </a:fld>
            <a:endParaRPr lang="en-US" dirty="0"/>
          </a:p>
        </p:txBody>
      </p:sp>
      <p:sp>
        <p:nvSpPr>
          <p:cNvPr id="4" name="Title 1"/>
          <p:cNvSpPr txBox="1">
            <a:spLocks/>
          </p:cNvSpPr>
          <p:nvPr/>
        </p:nvSpPr>
        <p:spPr>
          <a:xfrm>
            <a:off x="448357" y="1221709"/>
            <a:ext cx="10515600" cy="23412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Title 1"/>
          <p:cNvSpPr txBox="1">
            <a:spLocks/>
          </p:cNvSpPr>
          <p:nvPr/>
        </p:nvSpPr>
        <p:spPr>
          <a:xfrm>
            <a:off x="448357" y="122170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6" name="Rectangle 5"/>
          <p:cNvSpPr/>
          <p:nvPr/>
        </p:nvSpPr>
        <p:spPr>
          <a:xfrm>
            <a:off x="128790" y="1332217"/>
            <a:ext cx="11152909" cy="5683607"/>
          </a:xfrm>
          <a:prstGeom prst="rect">
            <a:avLst/>
          </a:prstGeom>
        </p:spPr>
        <p:txBody>
          <a:bodyPr wrap="square">
            <a:spAutoFit/>
          </a:bodyPr>
          <a:lstStyle/>
          <a:p>
            <a:pPr indent="245110" algn="just">
              <a:lnSpc>
                <a:spcPct val="150000"/>
              </a:lnSpc>
              <a:spcAft>
                <a:spcPts val="8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 Mã </a:t>
            </a:r>
            <a:r>
              <a:rPr lang="en-US" sz="2000">
                <a:latin typeface="Times New Roman" panose="02020603050405020304" pitchFamily="18" charset="0"/>
                <a:ea typeface="Calibri" panose="020F0502020204030204" pitchFamily="34" charset="0"/>
                <a:cs typeface="Times New Roman" panose="02020603050405020304" pitchFamily="18" charset="0"/>
              </a:rPr>
              <a:t>admin=&gt;( tên đăng nhập , mật khẩu, tên admin, mã nhóm admin, phân quyền).</a:t>
            </a:r>
          </a:p>
          <a:p>
            <a:pPr indent="245110" algn="just">
              <a:lnSpc>
                <a:spcPct val="150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 Mã sản phẩm=&gt; (tên sản phẩm, giá sản phẩm, nội dung, giảm giá, hình ảnh minh họa, hình ảnh kèm theo,số lượt xem, số lượt mua, bảo hành, quà tặng, thời gian tạo, mã danh mục, </a:t>
            </a:r>
            <a:r>
              <a:rPr lang="en-US" sz="2000" smtClean="0">
                <a:latin typeface="Times New Roman" panose="02020603050405020304" pitchFamily="18" charset="0"/>
                <a:ea typeface="Calibri" panose="020F0502020204030204" pitchFamily="34" charset="0"/>
                <a:cs typeface="Times New Roman" panose="02020603050405020304" pitchFamily="18" charset="0"/>
              </a:rPr>
              <a:t>tổng số điểm, tổng lượt đánh giá)</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Tx/>
              <a:buChar char="-"/>
            </a:pPr>
            <a:r>
              <a:rPr lang="en-US" sz="2000" smtClean="0">
                <a:latin typeface="Times New Roman" panose="02020603050405020304" pitchFamily="18" charset="0"/>
                <a:ea typeface="Calibri" panose="020F0502020204030204" pitchFamily="34" charset="0"/>
                <a:cs typeface="Times New Roman" panose="02020603050405020304" pitchFamily="18" charset="0"/>
              </a:rPr>
              <a:t>Mã </a:t>
            </a:r>
            <a:r>
              <a:rPr lang="en-US" sz="2000">
                <a:latin typeface="Times New Roman" panose="02020603050405020304" pitchFamily="18" charset="0"/>
                <a:ea typeface="Calibri" panose="020F0502020204030204" pitchFamily="34" charset="0"/>
                <a:cs typeface="Times New Roman" panose="02020603050405020304" pitchFamily="18" charset="0"/>
              </a:rPr>
              <a:t>danh mục =&gt; ( tên danh mục, danh mục cha, sắp xếp, site_title, meta_desc, </a:t>
            </a:r>
            <a:r>
              <a:rPr lang="en-US" sz="2000" smtClean="0">
                <a:latin typeface="Times New Roman" panose="02020603050405020304" pitchFamily="18" charset="0"/>
                <a:ea typeface="Calibri" panose="020F0502020204030204" pitchFamily="34" charset="0"/>
                <a:cs typeface="Times New Roman" panose="02020603050405020304" pitchFamily="18" charset="0"/>
              </a:rPr>
              <a:t>meta_key)</a:t>
            </a:r>
          </a:p>
          <a:p>
            <a:pPr marL="342900" indent="-342900" algn="just">
              <a:lnSpc>
                <a:spcPct val="150000"/>
              </a:lnSpc>
              <a:spcAft>
                <a:spcPts val="800"/>
              </a:spcAft>
              <a:buFontTx/>
              <a:buChar char="-"/>
            </a:pPr>
            <a:r>
              <a:rPr lang="en-US" sz="2000" smtClean="0">
                <a:latin typeface="Times New Roman" panose="02020603050405020304" pitchFamily="18" charset="0"/>
                <a:ea typeface="Calibri" panose="020F0502020204030204" pitchFamily="34" charset="0"/>
                <a:cs typeface="Times New Roman" panose="02020603050405020304" pitchFamily="18" charset="0"/>
              </a:rPr>
              <a:t>Mã </a:t>
            </a:r>
            <a:r>
              <a:rPr lang="en-US" sz="2000">
                <a:latin typeface="Times New Roman" panose="02020603050405020304" pitchFamily="18" charset="0"/>
                <a:ea typeface="Calibri" panose="020F0502020204030204" pitchFamily="34" charset="0"/>
                <a:cs typeface="Times New Roman" panose="02020603050405020304" pitchFamily="18" charset="0"/>
              </a:rPr>
              <a:t>giao dịch =&gt; ( id_khách hàng,loại giao dịch, tên giao dịch, email giao dịch, sđt giao dịch, tổng tiền ,thanh toán, tt thanh toán, lời nhắn, , bảo mật,trạng thái, thời gian)</a:t>
            </a:r>
          </a:p>
          <a:p>
            <a:pPr algn="just">
              <a:lnSpc>
                <a:spcPct val="150000"/>
              </a:lnSpc>
              <a:spcAft>
                <a:spcPts val="8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Mã hóa đơn , mã giao dịch, mã sản phẩm)=&gt; (số lượng, tổng thanh toán, thông tin, trạng thái hđ</a:t>
            </a:r>
            <a:r>
              <a:rPr lang="en-US" sz="200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50000"/>
              </a:lnSpc>
              <a:buFontTx/>
              <a:buChar char="-"/>
            </a:pPr>
            <a:r>
              <a:rPr lang="en-US" sz="2000" smtClean="0">
                <a:latin typeface="Times New Roman" panose="02020603050405020304" pitchFamily="18" charset="0"/>
                <a:cs typeface="Times New Roman" panose="02020603050405020304" pitchFamily="18" charset="0"/>
              </a:rPr>
              <a:t>Mã </a:t>
            </a:r>
            <a:r>
              <a:rPr lang="en-US" sz="2000">
                <a:latin typeface="Times New Roman" panose="02020603050405020304" pitchFamily="18" charset="0"/>
                <a:cs typeface="Times New Roman" panose="02020603050405020304" pitchFamily="18" charset="0"/>
              </a:rPr>
              <a:t>khách hàng =&gt; (tên k/h, email k/h, mật khẩu, địa chỉ, sđt khách hàng, ngày đăng ký</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 Mã người hỗ trợ=&gt;(tên người hỗ trợ, yahoo, gmail, skype, số điện thoại, sắp xếp )</a:t>
            </a:r>
          </a:p>
          <a:p>
            <a:pPr marL="342900" indent="-342900" algn="just">
              <a:lnSpc>
                <a:spcPct val="150000"/>
              </a:lnSpc>
              <a:spcAft>
                <a:spcPts val="800"/>
              </a:spcAft>
              <a:buFontTx/>
              <a:buChar char="-"/>
            </a:pPr>
            <a:endParaRPr lang="en-US" sz="2000">
              <a:latin typeface="Times New Roman" panose="02020603050405020304" pitchFamily="18" charset="0"/>
              <a:ea typeface="Calibri" panose="020F0502020204030204" pitchFamily="34" charset="0"/>
            </a:endParaRPr>
          </a:p>
        </p:txBody>
      </p:sp>
      <p:grpSp>
        <p:nvGrpSpPr>
          <p:cNvPr id="7" name="Group 6"/>
          <p:cNvGrpSpPr/>
          <p:nvPr/>
        </p:nvGrpSpPr>
        <p:grpSpPr>
          <a:xfrm>
            <a:off x="0" y="0"/>
            <a:ext cx="12192000" cy="660086"/>
            <a:chOff x="360535" y="3410749"/>
            <a:chExt cx="5047501" cy="1092240"/>
          </a:xfrm>
        </p:grpSpPr>
        <p:sp>
          <p:nvSpPr>
            <p:cNvPr id="8" name="Rounded Rectangle 7"/>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27186" y="683828"/>
            <a:ext cx="12164814" cy="648389"/>
            <a:chOff x="360535" y="54109"/>
            <a:chExt cx="7430117" cy="1092240"/>
          </a:xfrm>
        </p:grpSpPr>
        <p:sp>
          <p:nvSpPr>
            <p:cNvPr id="13" name="Rounded Rectangle 12"/>
            <p:cNvSpPr/>
            <p:nvPr/>
          </p:nvSpPr>
          <p:spPr>
            <a:xfrm>
              <a:off x="360535" y="54109"/>
              <a:ext cx="7430117"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txBox="1"/>
            <p:nvPr/>
          </p:nvSpPr>
          <p:spPr>
            <a:xfrm>
              <a:off x="423258" y="54111"/>
              <a:ext cx="6418977" cy="1092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CÁC PHỤ THUỘC HÀM</a:t>
              </a:r>
              <a:endParaRPr lang="en-US" sz="4000" dirty="0"/>
            </a:p>
          </p:txBody>
        </p:sp>
      </p:grpSp>
    </p:spTree>
    <p:extLst>
      <p:ext uri="{BB962C8B-B14F-4D97-AF65-F5344CB8AC3E}">
        <p14:creationId xmlns:p14="http://schemas.microsoft.com/office/powerpoint/2010/main" val="1693122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F09CF-3362-453A-9463-F6669A9D3E01}"/>
              </a:ext>
            </a:extLst>
          </p:cNvPr>
          <p:cNvGrpSpPr/>
          <p:nvPr/>
        </p:nvGrpSpPr>
        <p:grpSpPr>
          <a:xfrm rot="16200000">
            <a:off x="5566954" y="-5571322"/>
            <a:ext cx="1058090" cy="12192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3143792" y="106605"/>
            <a:ext cx="5904411" cy="707886"/>
          </a:xfrm>
          <a:prstGeom prst="rect">
            <a:avLst/>
          </a:prstGeom>
          <a:noFill/>
        </p:spPr>
        <p:txBody>
          <a:bodyPr wrap="square" rtlCol="0">
            <a:spAutoFit/>
          </a:bodyPr>
          <a:lstStyle/>
          <a:p>
            <a:r>
              <a:rPr lang="en-US" sz="4000" smtClean="0">
                <a:solidFill>
                  <a:schemeClr val="bg1"/>
                </a:solidFill>
                <a:latin typeface="Times New Roman" panose="02020603050405020304" pitchFamily="18" charset="0"/>
                <a:cs typeface="Times New Roman" panose="02020603050405020304" pitchFamily="18" charset="0"/>
              </a:rPr>
              <a:t>NỘI DUNG TRÌNH BÀY</a:t>
            </a:r>
            <a:endParaRPr lang="en-US" sz="4000">
              <a:solidFill>
                <a:schemeClr val="bg1"/>
              </a:solidFill>
              <a:latin typeface="Times New Roman" panose="02020603050405020304" pitchFamily="18" charset="0"/>
              <a:cs typeface="Times New Roman" panose="02020603050405020304" pitchFamily="18" charset="0"/>
            </a:endParaRPr>
          </a:p>
        </p:txBody>
      </p:sp>
      <p:sp>
        <p:nvSpPr>
          <p:cNvPr id="17"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116804" y="1368497"/>
            <a:ext cx="6493002" cy="683829"/>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4">
            <a:extLst>
              <a:ext uri="{FF2B5EF4-FFF2-40B4-BE49-F238E27FC236}">
                <a16:creationId xmlns:a16="http://schemas.microsoft.com/office/drawing/2014/main" id="{9463B806-86C1-44AC-8470-6E6761DC7613}"/>
              </a:ext>
              <a:ext uri="{C183D7F6-B498-43B3-948B-1728B52AA6E4}">
                <adec:decorative xmlns:adec="http://schemas.microsoft.com/office/drawing/2017/decorative" xmlns="" val="1"/>
              </a:ext>
            </a:extLst>
          </p:cNvPr>
          <p:cNvSpPr/>
          <p:nvPr/>
        </p:nvSpPr>
        <p:spPr>
          <a:xfrm>
            <a:off x="6609805" y="2280805"/>
            <a:ext cx="5432348" cy="68298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7">
            <a:extLst>
              <a:ext uri="{FF2B5EF4-FFF2-40B4-BE49-F238E27FC236}">
                <a16:creationId xmlns:a16="http://schemas.microsoft.com/office/drawing/2014/main" id="{1EE42B7D-A1DC-4708-8147-D9D746BA73E8}"/>
              </a:ext>
              <a:ext uri="{C183D7F6-B498-43B3-948B-1728B52AA6E4}">
                <adec:decorative xmlns:adec="http://schemas.microsoft.com/office/drawing/2017/decorative" xmlns="" val="1"/>
              </a:ext>
            </a:extLst>
          </p:cNvPr>
          <p:cNvSpPr/>
          <p:nvPr/>
        </p:nvSpPr>
        <p:spPr>
          <a:xfrm>
            <a:off x="6609805" y="3788850"/>
            <a:ext cx="5513287" cy="65566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18">
            <a:extLst>
              <a:ext uri="{FF2B5EF4-FFF2-40B4-BE49-F238E27FC236}">
                <a16:creationId xmlns:a16="http://schemas.microsoft.com/office/drawing/2014/main" id="{86051D9B-1137-438D-A466-460D44ED3361}"/>
              </a:ext>
              <a:ext uri="{C183D7F6-B498-43B3-948B-1728B52AA6E4}">
                <adec:decorative xmlns:adec="http://schemas.microsoft.com/office/drawing/2017/decorative" xmlns="" val="1"/>
              </a:ext>
            </a:extLst>
          </p:cNvPr>
          <p:cNvSpPr/>
          <p:nvPr/>
        </p:nvSpPr>
        <p:spPr>
          <a:xfrm>
            <a:off x="116804" y="3061207"/>
            <a:ext cx="5774544" cy="602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1">
            <a:extLst>
              <a:ext uri="{FF2B5EF4-FFF2-40B4-BE49-F238E27FC236}">
                <a16:creationId xmlns:a16="http://schemas.microsoft.com/office/drawing/2014/main" id="{2DDD40F6-2362-4667-BF5E-80F684666948}"/>
              </a:ext>
              <a:ext uri="{C183D7F6-B498-43B3-948B-1728B52AA6E4}">
                <adec:decorative xmlns:adec="http://schemas.microsoft.com/office/drawing/2017/decorative" xmlns="" val="1"/>
              </a:ext>
            </a:extLst>
          </p:cNvPr>
          <p:cNvSpPr/>
          <p:nvPr/>
        </p:nvSpPr>
        <p:spPr>
          <a:xfrm>
            <a:off x="83766" y="4575976"/>
            <a:ext cx="5432348" cy="63340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3">
            <a:extLst>
              <a:ext uri="{FF2B5EF4-FFF2-40B4-BE49-F238E27FC236}">
                <a16:creationId xmlns:a16="http://schemas.microsoft.com/office/drawing/2014/main" id="{EE47BD82-D8BD-4FB4-9086-D3AD4D447A51}"/>
              </a:ext>
              <a:ext uri="{C183D7F6-B498-43B3-948B-1728B52AA6E4}">
                <adec:decorative xmlns:adec="http://schemas.microsoft.com/office/drawing/2017/decorative" xmlns="" val="1"/>
              </a:ext>
            </a:extLst>
          </p:cNvPr>
          <p:cNvSpPr/>
          <p:nvPr/>
        </p:nvSpPr>
        <p:spPr>
          <a:xfrm>
            <a:off x="6507863" y="5671939"/>
            <a:ext cx="5534290" cy="54971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116805" y="1405887"/>
            <a:ext cx="6543972"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 TÌM HIỂU TỔNG QUAN  ĐỀ TÀI</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6660776" y="3827151"/>
            <a:ext cx="5709749"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IV. GIẢI PHÁP VÀ CÔNG CỤ</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116804" y="4600289"/>
            <a:ext cx="5552476"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V</a:t>
            </a:r>
            <a:r>
              <a:rPr lang="en-US" sz="3200" smtClean="0">
                <a:solidFill>
                  <a:schemeClr val="bg1"/>
                </a:solidFill>
                <a:latin typeface="Times New Roman" panose="02020603050405020304" pitchFamily="18" charset="0"/>
                <a:cs typeface="Times New Roman" panose="02020603050405020304" pitchFamily="18" charset="0"/>
              </a:rPr>
              <a:t>. PHÂN TÍCH VÀ THIẾT KẾ</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419942" y="3028872"/>
            <a:ext cx="4759995"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III. TÌM HIỂU YÊU CẦU</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6826757" y="2329795"/>
            <a:ext cx="5543768"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II. PHÂN CÔNG CÔNG VIỆC</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6558833" y="5654410"/>
            <a:ext cx="5483320"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VI. KẾT QUẢ VÀ ĐÁNH GIÁ</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5" name="Date Placeholder 34"/>
          <p:cNvSpPr>
            <a:spLocks noGrp="1"/>
          </p:cNvSpPr>
          <p:nvPr>
            <p:ph type="dt" sz="half" idx="10"/>
          </p:nvPr>
        </p:nvSpPr>
        <p:spPr/>
        <p:txBody>
          <a:bodyPr/>
          <a:lstStyle/>
          <a:p>
            <a:fld id="{2DFC0547-01B0-4DC4-9E13-BF06219FF137}" type="datetime1">
              <a:rPr lang="en-US" smtClean="0"/>
              <a:t>1/22/2019</a:t>
            </a:fld>
            <a:endParaRPr lang="en-US" dirty="0"/>
          </a:p>
        </p:txBody>
      </p:sp>
      <p:sp>
        <p:nvSpPr>
          <p:cNvPr id="36" name="Slide Number Placeholder 35"/>
          <p:cNvSpPr>
            <a:spLocks noGrp="1"/>
          </p:cNvSpPr>
          <p:nvPr>
            <p:ph type="sldNum" sz="quarter" idx="12"/>
          </p:nvPr>
        </p:nvSpPr>
        <p:spPr/>
        <p:txBody>
          <a:bodyPr/>
          <a:lstStyle/>
          <a:p>
            <a:fld id="{ACEC5C30-0B3A-4B13-ADDD-7C63C8AA921B}" type="slidenum">
              <a:rPr lang="en-US" smtClean="0"/>
              <a:t>3</a:t>
            </a:fld>
            <a:endParaRPr lang="en-US" dirty="0"/>
          </a:p>
        </p:txBody>
      </p:sp>
    </p:spTree>
    <p:extLst>
      <p:ext uri="{BB962C8B-B14F-4D97-AF65-F5344CB8AC3E}">
        <p14:creationId xmlns:p14="http://schemas.microsoft.com/office/powerpoint/2010/main" val="24904991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30</a:t>
            </a:fld>
            <a:endParaRPr lang="en-US" dirty="0"/>
          </a:p>
        </p:txBody>
      </p:sp>
      <p:sp>
        <p:nvSpPr>
          <p:cNvPr id="4" name="Title 1"/>
          <p:cNvSpPr txBox="1">
            <a:spLocks/>
          </p:cNvSpPr>
          <p:nvPr/>
        </p:nvSpPr>
        <p:spPr>
          <a:xfrm>
            <a:off x="468559" y="1638405"/>
            <a:ext cx="10515600" cy="6384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grpSp>
        <p:nvGrpSpPr>
          <p:cNvPr id="9" name="Group 8"/>
          <p:cNvGrpSpPr/>
          <p:nvPr/>
        </p:nvGrpSpPr>
        <p:grpSpPr>
          <a:xfrm>
            <a:off x="0" y="3055601"/>
            <a:ext cx="12185016" cy="679760"/>
            <a:chOff x="187415" y="-1370107"/>
            <a:chExt cx="7442456" cy="1145086"/>
          </a:xfrm>
        </p:grpSpPr>
        <p:sp>
          <p:nvSpPr>
            <p:cNvPr id="10" name="Rounded Rectangle 9"/>
            <p:cNvSpPr/>
            <p:nvPr/>
          </p:nvSpPr>
          <p:spPr>
            <a:xfrm>
              <a:off x="199754" y="-1317261"/>
              <a:ext cx="7430117"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4"/>
            <p:cNvSpPr txBox="1"/>
            <p:nvPr/>
          </p:nvSpPr>
          <p:spPr>
            <a:xfrm>
              <a:off x="187415" y="-1370107"/>
              <a:ext cx="6418977" cy="1092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CÁC BẢNG Ở DẠNG CHUẨN HÓA</a:t>
              </a:r>
              <a:endParaRPr lang="en-US" sz="4000" dirty="0"/>
            </a:p>
          </p:txBody>
        </p:sp>
      </p:grpSp>
      <p:sp>
        <p:nvSpPr>
          <p:cNvPr id="13" name="Title 1"/>
          <p:cNvSpPr txBox="1">
            <a:spLocks/>
          </p:cNvSpPr>
          <p:nvPr/>
        </p:nvSpPr>
        <p:spPr>
          <a:xfrm>
            <a:off x="448357" y="1739368"/>
            <a:ext cx="10515600" cy="5358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grpSp>
        <p:nvGrpSpPr>
          <p:cNvPr id="15" name="Group 14"/>
          <p:cNvGrpSpPr/>
          <p:nvPr/>
        </p:nvGrpSpPr>
        <p:grpSpPr>
          <a:xfrm>
            <a:off x="0" y="36415"/>
            <a:ext cx="12192000" cy="660086"/>
            <a:chOff x="360535" y="3410749"/>
            <a:chExt cx="5047501" cy="1092240"/>
          </a:xfrm>
        </p:grpSpPr>
        <p:sp>
          <p:nvSpPr>
            <p:cNvPr id="16" name="Rounded Rectangle 15"/>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27186" y="1503216"/>
            <a:ext cx="12164814" cy="708236"/>
            <a:chOff x="360535" y="54109"/>
            <a:chExt cx="7430117" cy="1193055"/>
          </a:xfrm>
        </p:grpSpPr>
        <p:sp>
          <p:nvSpPr>
            <p:cNvPr id="19" name="Rounded Rectangle 18"/>
            <p:cNvSpPr/>
            <p:nvPr/>
          </p:nvSpPr>
          <p:spPr>
            <a:xfrm>
              <a:off x="360535" y="54109"/>
              <a:ext cx="7430117"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p:cNvSpPr txBox="1"/>
            <p:nvPr/>
          </p:nvSpPr>
          <p:spPr>
            <a:xfrm>
              <a:off x="372874" y="154926"/>
              <a:ext cx="6418977" cy="1092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SƠ ĐỒ THỰC THỂ LIÊN KẾT</a:t>
              </a:r>
              <a:endParaRPr lang="en-US" sz="4000" dirty="0"/>
            </a:p>
          </p:txBody>
        </p:sp>
      </p:grpSp>
      <p:grpSp>
        <p:nvGrpSpPr>
          <p:cNvPr id="24" name="Group 23"/>
          <p:cNvGrpSpPr/>
          <p:nvPr/>
        </p:nvGrpSpPr>
        <p:grpSpPr>
          <a:xfrm>
            <a:off x="9583426" y="3944844"/>
            <a:ext cx="2854546" cy="1092240"/>
            <a:chOff x="4115118" y="1691403"/>
            <a:chExt cx="2665250" cy="1092240"/>
          </a:xfrm>
        </p:grpSpPr>
        <p:sp>
          <p:nvSpPr>
            <p:cNvPr id="25" name="Rounded Rectangle 24"/>
            <p:cNvSpPr/>
            <p:nvPr/>
          </p:nvSpPr>
          <p:spPr>
            <a:xfrm>
              <a:off x="4115118" y="1691403"/>
              <a:ext cx="1463388" cy="109224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4"/>
            <p:cNvSpPr txBox="1"/>
            <p:nvPr/>
          </p:nvSpPr>
          <p:spPr>
            <a:xfrm>
              <a:off x="4115118" y="1753904"/>
              <a:ext cx="2665250"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pPr lvl="0" algn="l" defTabSz="1644650">
                <a:lnSpc>
                  <a:spcPct val="90000"/>
                </a:lnSpc>
                <a:spcBef>
                  <a:spcPct val="0"/>
                </a:spcBef>
                <a:spcAft>
                  <a:spcPct val="35000"/>
                </a:spcAft>
              </a:pPr>
              <a:r>
                <a:rPr lang="en-US" sz="3700" kern="1200" smtClean="0">
                  <a:latin typeface="Tahoma" panose="020B0604030504040204" pitchFamily="34" charset="0"/>
                  <a:ea typeface="Tahoma" panose="020B0604030504040204" pitchFamily="34" charset="0"/>
                  <a:cs typeface="Tahoma" panose="020B0604030504040204" pitchFamily="34" charset="0"/>
                </a:rPr>
                <a:t>3NF</a:t>
              </a:r>
              <a:endParaRPr lang="en-US" sz="37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27" name="Group 26"/>
          <p:cNvGrpSpPr/>
          <p:nvPr/>
        </p:nvGrpSpPr>
        <p:grpSpPr>
          <a:xfrm>
            <a:off x="5015330" y="3920387"/>
            <a:ext cx="1795283" cy="1092240"/>
            <a:chOff x="360535" y="1732429"/>
            <a:chExt cx="5699472" cy="1092240"/>
          </a:xfrm>
        </p:grpSpPr>
        <p:sp>
          <p:nvSpPr>
            <p:cNvPr id="28" name="Rounded Rectangle 27"/>
            <p:cNvSpPr/>
            <p:nvPr/>
          </p:nvSpPr>
          <p:spPr>
            <a:xfrm>
              <a:off x="360535" y="1732429"/>
              <a:ext cx="5047501" cy="109224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4"/>
            <p:cNvSpPr txBox="1"/>
            <p:nvPr/>
          </p:nvSpPr>
          <p:spPr>
            <a:xfrm>
              <a:off x="413848" y="1785748"/>
              <a:ext cx="5646159"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pPr lvl="0" algn="l" defTabSz="1644650">
                <a:lnSpc>
                  <a:spcPct val="90000"/>
                </a:lnSpc>
                <a:spcBef>
                  <a:spcPct val="0"/>
                </a:spcBef>
                <a:spcAft>
                  <a:spcPct val="35000"/>
                </a:spcAft>
              </a:pPr>
              <a:r>
                <a:rPr lang="en-US" sz="3700" kern="1200" smtClean="0">
                  <a:latin typeface="Tahoma" panose="020B0604030504040204" pitchFamily="34" charset="0"/>
                  <a:ea typeface="Tahoma" panose="020B0604030504040204" pitchFamily="34" charset="0"/>
                  <a:cs typeface="Tahoma" panose="020B0604030504040204" pitchFamily="34" charset="0"/>
                </a:rPr>
                <a:t>2NF</a:t>
              </a:r>
              <a:endParaRPr lang="en-US" sz="37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30" name="Group 29"/>
          <p:cNvGrpSpPr/>
          <p:nvPr/>
        </p:nvGrpSpPr>
        <p:grpSpPr>
          <a:xfrm>
            <a:off x="340363" y="3931560"/>
            <a:ext cx="1696789" cy="1092240"/>
            <a:chOff x="360535" y="1732429"/>
            <a:chExt cx="5047501" cy="1092240"/>
          </a:xfrm>
        </p:grpSpPr>
        <p:sp>
          <p:nvSpPr>
            <p:cNvPr id="31" name="Rounded Rectangle 30"/>
            <p:cNvSpPr/>
            <p:nvPr/>
          </p:nvSpPr>
          <p:spPr>
            <a:xfrm>
              <a:off x="360535" y="1732429"/>
              <a:ext cx="5047501" cy="109224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4"/>
            <p:cNvSpPr txBox="1"/>
            <p:nvPr/>
          </p:nvSpPr>
          <p:spPr>
            <a:xfrm>
              <a:off x="413854" y="178574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pPr lvl="0" algn="l" defTabSz="1644650">
                <a:lnSpc>
                  <a:spcPct val="90000"/>
                </a:lnSpc>
                <a:spcBef>
                  <a:spcPct val="0"/>
                </a:spcBef>
                <a:spcAft>
                  <a:spcPct val="35000"/>
                </a:spcAft>
              </a:pPr>
              <a:r>
                <a:rPr lang="en-US" sz="3700" kern="1200" smtClean="0">
                  <a:latin typeface="Tahoma" panose="020B0604030504040204" pitchFamily="34" charset="0"/>
                  <a:ea typeface="Tahoma" panose="020B0604030504040204" pitchFamily="34" charset="0"/>
                  <a:cs typeface="Tahoma" panose="020B0604030504040204" pitchFamily="34" charset="0"/>
                </a:rPr>
                <a:t>1NF</a:t>
              </a:r>
              <a:endParaRPr lang="en-US" sz="3700"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975772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5E9E-274C-4BD5-A5F3-E90A6640D1EC}" type="datetime1">
              <a:rPr lang="en-US" smtClean="0"/>
              <a:t>1/22/2019</a:t>
            </a:fld>
            <a:endParaRPr lang="en-US" dirty="0"/>
          </a:p>
        </p:txBody>
      </p:sp>
      <p:sp>
        <p:nvSpPr>
          <p:cNvPr id="3" name="Slide Number Placeholder 2"/>
          <p:cNvSpPr>
            <a:spLocks noGrp="1"/>
          </p:cNvSpPr>
          <p:nvPr>
            <p:ph type="sldNum" sz="quarter" idx="12"/>
          </p:nvPr>
        </p:nvSpPr>
        <p:spPr/>
        <p:txBody>
          <a:bodyPr/>
          <a:lstStyle/>
          <a:p>
            <a:fld id="{ACEC5C30-0B3A-4B13-ADDD-7C63C8AA921B}" type="slidenum">
              <a:rPr lang="en-US" smtClean="0"/>
              <a:t>31</a:t>
            </a:fld>
            <a:endParaRPr lang="en-US" dirty="0"/>
          </a:p>
        </p:txBody>
      </p:sp>
      <p:sp>
        <p:nvSpPr>
          <p:cNvPr id="4" name="Title 1"/>
          <p:cNvSpPr txBox="1">
            <a:spLocks/>
          </p:cNvSpPr>
          <p:nvPr/>
        </p:nvSpPr>
        <p:spPr>
          <a:xfrm>
            <a:off x="448357" y="13027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THIẾT KẾ CƠ SỞ DỮ LIỆU</a:t>
            </a:r>
            <a:endParaRPr lang="en-US" dirty="0"/>
          </a:p>
        </p:txBody>
      </p:sp>
      <p:grpSp>
        <p:nvGrpSpPr>
          <p:cNvPr id="10" name="Group 9"/>
          <p:cNvGrpSpPr/>
          <p:nvPr/>
        </p:nvGrpSpPr>
        <p:grpSpPr>
          <a:xfrm>
            <a:off x="20202" y="38014"/>
            <a:ext cx="12192000" cy="660086"/>
            <a:chOff x="360535" y="3410749"/>
            <a:chExt cx="5047501" cy="1092240"/>
          </a:xfrm>
        </p:grpSpPr>
        <p:sp>
          <p:nvSpPr>
            <p:cNvPr id="11" name="Rounded Rectangle 10"/>
            <p:cNvSpPr/>
            <p:nvPr/>
          </p:nvSpPr>
          <p:spPr>
            <a:xfrm>
              <a:off x="360535" y="3410749"/>
              <a:ext cx="5047501" cy="1092240"/>
            </a:xfrm>
            <a:prstGeom prst="roundRect">
              <a:avLst/>
            </a:prstGeom>
            <a:solidFill>
              <a:srgbClr val="FFD3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p:cNvSpPr txBox="1"/>
            <p:nvPr/>
          </p:nvSpPr>
          <p:spPr>
            <a:xfrm>
              <a:off x="413854" y="3464068"/>
              <a:ext cx="4940863" cy="985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latin typeface="Times New Roman" panose="02020603050405020304" pitchFamily="18" charset="0"/>
                  <a:cs typeface="Times New Roman" panose="02020603050405020304" pitchFamily="18" charset="0"/>
                </a:rPr>
                <a:t>THIẾT KẾ CƠ SỞ DỮ LIỆU</a:t>
              </a:r>
              <a:endParaRPr lang="en-US" sz="4000" dirty="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27185" y="749245"/>
            <a:ext cx="12164815" cy="655444"/>
            <a:chOff x="315518" y="4016535"/>
            <a:chExt cx="7430117" cy="1104124"/>
          </a:xfrm>
        </p:grpSpPr>
        <p:sp>
          <p:nvSpPr>
            <p:cNvPr id="14" name="Rounded Rectangle 13"/>
            <p:cNvSpPr/>
            <p:nvPr/>
          </p:nvSpPr>
          <p:spPr>
            <a:xfrm>
              <a:off x="315518" y="4028419"/>
              <a:ext cx="7430117" cy="1092240"/>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ounded Rectangle 4"/>
            <p:cNvSpPr txBox="1"/>
            <p:nvPr/>
          </p:nvSpPr>
          <p:spPr>
            <a:xfrm>
              <a:off x="397404" y="4016535"/>
              <a:ext cx="6418977" cy="1092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784" tIns="0" rIns="190784" bIns="0" numCol="1" spcCol="1270" anchor="ctr" anchorCtr="0">
              <a:noAutofit/>
            </a:bodyPr>
            <a:lstStyle/>
            <a:p>
              <a:r>
                <a:rPr lang="en-US" sz="4000"/>
                <a:t>THIẾT KẾ BẰNG PHẦN MỀM</a:t>
              </a:r>
              <a:endParaRPr lang="en-US" sz="4000" dirty="0"/>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513722" y="1394468"/>
            <a:ext cx="10698480" cy="5943600"/>
          </a:xfrm>
          <a:prstGeom prst="rect">
            <a:avLst/>
          </a:prstGeom>
        </p:spPr>
      </p:pic>
    </p:spTree>
    <p:extLst>
      <p:ext uri="{BB962C8B-B14F-4D97-AF65-F5344CB8AC3E}">
        <p14:creationId xmlns:p14="http://schemas.microsoft.com/office/powerpoint/2010/main" val="2079509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3157108" y="-207819"/>
            <a:ext cx="8378529" cy="1027257"/>
          </a:xfrm>
        </p:spPr>
        <p:txBody>
          <a:bodyPr>
            <a:normAutofit/>
          </a:bodyPr>
          <a:lstStyle/>
          <a:p>
            <a:r>
              <a:rPr lang="en-US" sz="3200" smtClean="0">
                <a:solidFill>
                  <a:schemeClr val="accent5">
                    <a:lumMod val="50000"/>
                  </a:schemeClr>
                </a:solidFill>
                <a:latin typeface="Rockwell" panose="02060603020205020403" pitchFamily="18" charset="0"/>
              </a:rPr>
              <a:t>VI.KẾT QUẢ VÀ ĐÁNH GIÁ</a:t>
            </a:r>
            <a:endParaRPr lang="en-US" sz="3200" dirty="0">
              <a:solidFill>
                <a:schemeClr val="accent5">
                  <a:lumMod val="50000"/>
                </a:schemeClr>
              </a:solidFill>
              <a:latin typeface="Rockwell" panose="02060603020205020403" pitchFamily="18" charset="0"/>
            </a:endParaRPr>
          </a:p>
        </p:txBody>
      </p:sp>
      <p:grpSp>
        <p:nvGrpSpPr>
          <p:cNvPr id="17" name="Group 16">
            <a:extLst>
              <a:ext uri="{FF2B5EF4-FFF2-40B4-BE49-F238E27FC236}">
                <a16:creationId xmlns:a16="http://schemas.microsoft.com/office/drawing/2014/main" id="{D4EF09CF-3362-453A-9463-F6669A9D3E01}"/>
              </a:ext>
            </a:extLst>
          </p:cNvPr>
          <p:cNvGrpSpPr/>
          <p:nvPr/>
        </p:nvGrpSpPr>
        <p:grpSpPr>
          <a:xfrm>
            <a:off x="0" y="0"/>
            <a:ext cx="3136324" cy="6858000"/>
            <a:chOff x="9055676" y="0"/>
            <a:chExt cx="3136324" cy="6858000"/>
          </a:xfrm>
        </p:grpSpPr>
        <p:sp>
          <p:nvSpPr>
            <p:cNvPr id="19" name="Rectangle 18">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794907" y="1304348"/>
            <a:ext cx="1676400" cy="3539430"/>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GIAO</a:t>
            </a:r>
          </a:p>
          <a:p>
            <a:endParaRPr lang="en-US" sz="3200" smtClean="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 DIỆN</a:t>
            </a:r>
          </a:p>
          <a:p>
            <a:r>
              <a:rPr lang="en-US" sz="3200" smtClean="0">
                <a:solidFill>
                  <a:schemeClr val="bg1"/>
                </a:solidFill>
                <a:latin typeface="Times New Roman" panose="02020603050405020304" pitchFamily="18" charset="0"/>
                <a:cs typeface="Times New Roman" panose="02020603050405020304" pitchFamily="18" charset="0"/>
              </a:rPr>
              <a:t> </a:t>
            </a:r>
          </a:p>
          <a:p>
            <a:r>
              <a:rPr lang="en-US" sz="3200" smtClean="0">
                <a:solidFill>
                  <a:schemeClr val="bg1"/>
                </a:solidFill>
                <a:latin typeface="Times New Roman" panose="02020603050405020304" pitchFamily="18" charset="0"/>
                <a:cs typeface="Times New Roman" panose="02020603050405020304" pitchFamily="18" charset="0"/>
              </a:rPr>
              <a:t>TRANG</a:t>
            </a:r>
          </a:p>
          <a:p>
            <a:endParaRPr lang="en-US" sz="3200" smtClean="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 CHỦ</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25" name="Picture 24"/>
          <p:cNvPicPr>
            <a:picLocks/>
          </p:cNvPicPr>
          <p:nvPr/>
        </p:nvPicPr>
        <p:blipFill>
          <a:blip r:embed="rId2">
            <a:extLst>
              <a:ext uri="{28A0092B-C50C-407E-A947-70E740481C1C}">
                <a14:useLocalDpi xmlns:a14="http://schemas.microsoft.com/office/drawing/2010/main" val="0"/>
              </a:ext>
            </a:extLst>
          </a:blip>
          <a:stretch>
            <a:fillRect/>
          </a:stretch>
        </p:blipFill>
        <p:spPr>
          <a:xfrm>
            <a:off x="3230880" y="429494"/>
            <a:ext cx="8961120" cy="6428506"/>
          </a:xfrm>
          <a:prstGeom prst="rect">
            <a:avLst/>
          </a:prstGeom>
        </p:spPr>
      </p:pic>
    </p:spTree>
    <p:extLst>
      <p:ext uri="{BB962C8B-B14F-4D97-AF65-F5344CB8AC3E}">
        <p14:creationId xmlns:p14="http://schemas.microsoft.com/office/powerpoint/2010/main" val="2797506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xmlns="" val="1"/>
              </a:ext>
            </a:extLst>
          </p:cNvPr>
          <p:cNvGrpSpPr/>
          <p:nvPr/>
        </p:nvGrpSpPr>
        <p:grpSpPr>
          <a:xfrm>
            <a:off x="0" y="90921"/>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50534" y="4155643"/>
              <a:ext cx="2798617" cy="2798617"/>
            </a:xfrm>
            <a:prstGeom prst="rect">
              <a:avLst/>
            </a:prstGeom>
          </p:spPr>
        </p:pic>
      </p:grpSp>
      <p:sp>
        <p:nvSpPr>
          <p:cNvPr id="9" name="Date Placeholder 8"/>
          <p:cNvSpPr>
            <a:spLocks noGrp="1"/>
          </p:cNvSpPr>
          <p:nvPr>
            <p:ph type="dt" sz="half" idx="10"/>
          </p:nvPr>
        </p:nvSpPr>
        <p:spPr/>
        <p:txBody>
          <a:bodyPr/>
          <a:lstStyle/>
          <a:p>
            <a:fld id="{CE2AD059-F889-4245-B5FC-E2970118A1E9}" type="datetime1">
              <a:rPr lang="en-US" smtClean="0"/>
              <a:t>1/22/2019</a:t>
            </a:fld>
            <a:endParaRPr lang="en-US" dirty="0"/>
          </a:p>
        </p:txBody>
      </p:sp>
      <p:sp>
        <p:nvSpPr>
          <p:cNvPr id="11" name="Slide Number Placeholder 10"/>
          <p:cNvSpPr>
            <a:spLocks noGrp="1"/>
          </p:cNvSpPr>
          <p:nvPr>
            <p:ph type="sldNum" sz="quarter" idx="12"/>
          </p:nvPr>
        </p:nvSpPr>
        <p:spPr/>
        <p:txBody>
          <a:bodyPr/>
          <a:lstStyle/>
          <a:p>
            <a:fld id="{ACEC5C30-0B3A-4B13-ADDD-7C63C8AA921B}" type="slidenum">
              <a:rPr lang="en-US" smtClean="0"/>
              <a:t>33</a:t>
            </a:fld>
            <a:endParaRPr lang="en-US" dirty="0"/>
          </a:p>
        </p:txBody>
      </p:sp>
      <p:sp>
        <p:nvSpPr>
          <p:cNvPr id="16" name="Title 1">
            <a:extLst>
              <a:ext uri="{FF2B5EF4-FFF2-40B4-BE49-F238E27FC236}">
                <a16:creationId xmlns:a16="http://schemas.microsoft.com/office/drawing/2014/main" id="{10742257-3980-4551-868A-26DC3CB821EE}"/>
              </a:ext>
            </a:extLst>
          </p:cNvPr>
          <p:cNvSpPr>
            <a:spLocks noGrp="1"/>
          </p:cNvSpPr>
          <p:nvPr>
            <p:ph type="title"/>
          </p:nvPr>
        </p:nvSpPr>
        <p:spPr>
          <a:xfrm>
            <a:off x="3136324" y="-5339"/>
            <a:ext cx="8378529" cy="1027257"/>
          </a:xfrm>
        </p:spPr>
        <p:txBody>
          <a:bodyPr>
            <a:normAutofit/>
          </a:bodyPr>
          <a:lstStyle/>
          <a:p>
            <a:r>
              <a:rPr lang="en-US" sz="3200" smtClean="0">
                <a:solidFill>
                  <a:schemeClr val="accent5">
                    <a:lumMod val="50000"/>
                  </a:schemeClr>
                </a:solidFill>
                <a:latin typeface="Rockwell" panose="02060603020205020403" pitchFamily="18" charset="0"/>
              </a:rPr>
              <a:t>VI. KẾT QUẢ VÀ ĐÁNH GIÁ</a:t>
            </a:r>
            <a:endParaRPr lang="en-US" sz="3200" dirty="0">
              <a:solidFill>
                <a:schemeClr val="accent5">
                  <a:lumMod val="50000"/>
                </a:schemeClr>
              </a:solidFill>
              <a:latin typeface="Rockwell" panose="02060603020205020403" pitchFamily="18" charset="0"/>
            </a:endParaRPr>
          </a:p>
        </p:txBody>
      </p:sp>
      <p:sp>
        <p:nvSpPr>
          <p:cNvPr id="17" name="TextBox 16"/>
          <p:cNvSpPr txBox="1"/>
          <p:nvPr/>
        </p:nvSpPr>
        <p:spPr>
          <a:xfrm>
            <a:off x="794907" y="1021918"/>
            <a:ext cx="1676400" cy="3046988"/>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1.</a:t>
            </a:r>
          </a:p>
          <a:p>
            <a:r>
              <a:rPr lang="en-US" sz="3200" smtClean="0">
                <a:solidFill>
                  <a:schemeClr val="bg1"/>
                </a:solidFill>
                <a:latin typeface="Times New Roman" panose="02020603050405020304" pitchFamily="18" charset="0"/>
                <a:cs typeface="Times New Roman" panose="02020603050405020304" pitchFamily="18" charset="0"/>
              </a:rPr>
              <a:t>GIAO</a:t>
            </a:r>
          </a:p>
          <a:p>
            <a:endParaRPr lang="en-US" sz="3200" smtClean="0">
              <a:solidFill>
                <a:schemeClr val="bg1"/>
              </a:solidFill>
              <a:latin typeface="Times New Roman" panose="02020603050405020304" pitchFamily="18" charset="0"/>
              <a:cs typeface="Times New Roman" panose="02020603050405020304" pitchFamily="18" charset="0"/>
            </a:endParaRPr>
          </a:p>
          <a:p>
            <a:r>
              <a:rPr lang="en-US" sz="3200" smtClean="0">
                <a:solidFill>
                  <a:schemeClr val="bg1"/>
                </a:solidFill>
                <a:latin typeface="Times New Roman" panose="02020603050405020304" pitchFamily="18" charset="0"/>
                <a:cs typeface="Times New Roman" panose="02020603050405020304" pitchFamily="18" charset="0"/>
              </a:rPr>
              <a:t> DIỆN</a:t>
            </a:r>
          </a:p>
          <a:p>
            <a:r>
              <a:rPr lang="en-US" sz="3200" smtClean="0">
                <a:solidFill>
                  <a:schemeClr val="bg1"/>
                </a:solidFill>
                <a:latin typeface="Times New Roman" panose="02020603050405020304" pitchFamily="18" charset="0"/>
                <a:cs typeface="Times New Roman" panose="02020603050405020304" pitchFamily="18" charset="0"/>
              </a:rPr>
              <a:t> </a:t>
            </a:r>
          </a:p>
          <a:p>
            <a:r>
              <a:rPr lang="en-US" sz="3200" smtClean="0">
                <a:solidFill>
                  <a:schemeClr val="bg1"/>
                </a:solidFill>
                <a:latin typeface="Times New Roman" panose="02020603050405020304" pitchFamily="18" charset="0"/>
                <a:cs typeface="Times New Roman" panose="02020603050405020304" pitchFamily="18" charset="0"/>
              </a:rPr>
              <a:t>ADMIN</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325" y="708112"/>
            <a:ext cx="9043546" cy="6149888"/>
          </a:xfrm>
          <a:prstGeom prst="rect">
            <a:avLst/>
          </a:prstGeom>
        </p:spPr>
      </p:pic>
    </p:spTree>
    <p:extLst>
      <p:ext uri="{BB962C8B-B14F-4D97-AF65-F5344CB8AC3E}">
        <p14:creationId xmlns:p14="http://schemas.microsoft.com/office/powerpoint/2010/main" val="2671002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178687" y="-46758"/>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20" name="TextBox 19"/>
          <p:cNvSpPr txBox="1"/>
          <p:nvPr/>
        </p:nvSpPr>
        <p:spPr>
          <a:xfrm>
            <a:off x="692734" y="675515"/>
            <a:ext cx="1676400" cy="2062103"/>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2.</a:t>
            </a:r>
          </a:p>
          <a:p>
            <a:r>
              <a:rPr lang="en-US" sz="3200" smtClean="0">
                <a:solidFill>
                  <a:schemeClr val="bg1"/>
                </a:solidFill>
                <a:latin typeface="Times New Roman" panose="02020603050405020304" pitchFamily="18" charset="0"/>
                <a:cs typeface="Times New Roman" panose="02020603050405020304" pitchFamily="18" charset="0"/>
              </a:rPr>
              <a:t>ĐÁNH</a:t>
            </a:r>
          </a:p>
          <a:p>
            <a:r>
              <a:rPr lang="en-US" sz="3200" smtClean="0">
                <a:solidFill>
                  <a:schemeClr val="bg1"/>
                </a:solidFill>
                <a:latin typeface="Times New Roman" panose="02020603050405020304" pitchFamily="18" charset="0"/>
                <a:cs typeface="Times New Roman" panose="02020603050405020304" pitchFamily="18" charset="0"/>
              </a:rPr>
              <a:t> </a:t>
            </a:r>
          </a:p>
          <a:p>
            <a:r>
              <a:rPr lang="en-US" sz="3200" smtClean="0">
                <a:solidFill>
                  <a:schemeClr val="bg1"/>
                </a:solidFill>
                <a:latin typeface="Times New Roman" panose="02020603050405020304" pitchFamily="18" charset="0"/>
                <a:cs typeface="Times New Roman" panose="02020603050405020304" pitchFamily="18" charset="0"/>
              </a:rPr>
              <a:t>GIÁ</a:t>
            </a:r>
            <a:endParaRPr lang="en-US" sz="3200">
              <a:solidFill>
                <a:schemeClr val="bg1"/>
              </a:solidFill>
              <a:latin typeface="Times New Roman" panose="02020603050405020304" pitchFamily="18" charset="0"/>
              <a:cs typeface="Times New Roman" panose="02020603050405020304" pitchFamily="18" charset="0"/>
            </a:endParaRPr>
          </a:p>
        </p:txBody>
      </p:sp>
      <p:graphicFrame>
        <p:nvGraphicFramePr>
          <p:cNvPr id="33" name="Diagram 32">
            <a:extLst>
              <a:ext uri="{FF2B5EF4-FFF2-40B4-BE49-F238E27FC236}">
                <a16:creationId xmlns:a16="http://schemas.microsoft.com/office/drawing/2014/main" id="{646FDE3E-5F98-465E-A4A1-17F8E562FC1F}"/>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val="1066102263"/>
              </p:ext>
            </p:extLst>
          </p:nvPr>
        </p:nvGraphicFramePr>
        <p:xfrm>
          <a:off x="3711866" y="649539"/>
          <a:ext cx="7210716" cy="53421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37033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162185" y="5123295"/>
            <a:ext cx="2743200" cy="365125"/>
          </a:xfrm>
        </p:spPr>
        <p:txBody>
          <a:bodyPr/>
          <a:lstStyle/>
          <a:p>
            <a:fld id="{40F97D8D-712E-4448-A65C-12AF5A680BF7}" type="datetime1">
              <a:rPr lang="en-US" smtClean="0"/>
              <a:t>1/22/2019</a:t>
            </a:fld>
            <a:endParaRPr lang="en-US" dirty="0"/>
          </a:p>
        </p:txBody>
      </p:sp>
      <p:grpSp>
        <p:nvGrpSpPr>
          <p:cNvPr id="7" name="Group 6">
            <a:extLst>
              <a:ext uri="{FF2B5EF4-FFF2-40B4-BE49-F238E27FC236}">
                <a16:creationId xmlns:a16="http://schemas.microsoft.com/office/drawing/2014/main" id="{DBBB712D-326E-462C-A8F9-C3C7398258D4}"/>
              </a:ext>
              <a:ext uri="{C183D7F6-B498-43B3-948B-1728B52AA6E4}">
                <adec:decorative xmlns:adec="http://schemas.microsoft.com/office/drawing/2017/decorative" xmlns="" val="1"/>
              </a:ext>
            </a:extLst>
          </p:cNvPr>
          <p:cNvGrpSpPr/>
          <p:nvPr/>
        </p:nvGrpSpPr>
        <p:grpSpPr>
          <a:xfrm>
            <a:off x="-116601" y="-258833"/>
            <a:ext cx="4266669" cy="6858000"/>
            <a:chOff x="8759536" y="0"/>
            <a:chExt cx="4266669" cy="6858000"/>
          </a:xfrm>
        </p:grpSpPr>
        <p:grpSp>
          <p:nvGrpSpPr>
            <p:cNvPr id="8" name="Group 7">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10" name="Rectangle 9">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759536" y="2591331"/>
              <a:ext cx="4266669" cy="4266669"/>
            </a:xfrm>
            <a:prstGeom prst="rect">
              <a:avLst/>
            </a:prstGeom>
          </p:spPr>
        </p:pic>
      </p:grpSp>
      <p:graphicFrame>
        <p:nvGraphicFramePr>
          <p:cNvPr id="16" name="Diagram 15">
            <a:extLst>
              <a:ext uri="{FF2B5EF4-FFF2-40B4-BE49-F238E27FC236}">
                <a16:creationId xmlns:a16="http://schemas.microsoft.com/office/drawing/2014/main" id="{646FDE3E-5F98-465E-A4A1-17F8E562FC1F}"/>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val="2672804617"/>
              </p:ext>
            </p:extLst>
          </p:nvPr>
        </p:nvGraphicFramePr>
        <p:xfrm>
          <a:off x="3997668" y="527434"/>
          <a:ext cx="7210716" cy="49433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Slide Number Placeholder 11"/>
          <p:cNvSpPr txBox="1">
            <a:spLocks/>
          </p:cNvSpPr>
          <p:nvPr/>
        </p:nvSpPr>
        <p:spPr>
          <a:xfrm>
            <a:off x="7052887" y="64707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EC5C30-0B3A-4B13-ADDD-7C63C8AA921B}" type="slidenum">
              <a:rPr lang="en-US" smtClean="0"/>
              <a:pPr/>
              <a:t>35</a:t>
            </a:fld>
            <a:endParaRPr lang="en-US" dirty="0"/>
          </a:p>
        </p:txBody>
      </p:sp>
      <p:sp>
        <p:nvSpPr>
          <p:cNvPr id="20" name="TextBox 19"/>
          <p:cNvSpPr txBox="1"/>
          <p:nvPr/>
        </p:nvSpPr>
        <p:spPr>
          <a:xfrm>
            <a:off x="1125113" y="219838"/>
            <a:ext cx="1676400" cy="3046988"/>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3.</a:t>
            </a:r>
          </a:p>
          <a:p>
            <a:r>
              <a:rPr lang="en-US" sz="3200" smtClean="0">
                <a:solidFill>
                  <a:schemeClr val="bg1"/>
                </a:solidFill>
                <a:latin typeface="Times New Roman" panose="02020603050405020304" pitchFamily="18" charset="0"/>
                <a:cs typeface="Times New Roman" panose="02020603050405020304" pitchFamily="18" charset="0"/>
              </a:rPr>
              <a:t>CÁC VẤN ĐỀ </a:t>
            </a:r>
          </a:p>
          <a:p>
            <a:r>
              <a:rPr lang="en-US" sz="3200" smtClean="0">
                <a:solidFill>
                  <a:schemeClr val="bg1"/>
                </a:solidFill>
                <a:latin typeface="Times New Roman" panose="02020603050405020304" pitchFamily="18" charset="0"/>
                <a:cs typeface="Times New Roman" panose="02020603050405020304" pitchFamily="18" charset="0"/>
              </a:rPr>
              <a:t>TỒN TẠI</a:t>
            </a:r>
            <a:endParaRPr lang="en-US" sz="3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163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508215" y="-392876"/>
            <a:ext cx="3194131" cy="3194131"/>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29764" y="193628"/>
            <a:ext cx="11075517" cy="2387600"/>
          </a:xfrm>
        </p:spPr>
        <p:txBody>
          <a:bodyPr>
            <a:normAutofit/>
          </a:bodyPr>
          <a:lstStyle/>
          <a:p>
            <a:r>
              <a:rPr lang="vi-VN" sz="8000">
                <a:solidFill>
                  <a:schemeClr val="bg1"/>
                </a:solidFill>
                <a:latin typeface="Rockwell" panose="02060603020205020403" pitchFamily="18" charset="0"/>
              </a:rPr>
              <a:t>Xin cảm ơn Thầy cùng </a:t>
            </a:r>
            <a:r>
              <a:rPr lang="vi-VN" sz="8000" smtClean="0">
                <a:solidFill>
                  <a:schemeClr val="bg1"/>
                </a:solidFill>
                <a:latin typeface="Rockwell" panose="02060603020205020403" pitchFamily="18" charset="0"/>
              </a:rPr>
              <a:t>các</a:t>
            </a:r>
            <a:r>
              <a:rPr lang="en-US" sz="8000" smtClean="0">
                <a:solidFill>
                  <a:schemeClr val="bg1"/>
                </a:solidFill>
                <a:latin typeface="Rockwell" panose="02060603020205020403" pitchFamily="18" charset="0"/>
              </a:rPr>
              <a:t> </a:t>
            </a:r>
            <a:r>
              <a:rPr lang="vi-VN" sz="8000" smtClean="0">
                <a:solidFill>
                  <a:schemeClr val="bg1"/>
                </a:solidFill>
                <a:latin typeface="Rockwell" panose="02060603020205020403" pitchFamily="18" charset="0"/>
              </a:rPr>
              <a:t>bạn đã</a:t>
            </a:r>
            <a:r>
              <a:rPr lang="en-US" sz="8000" smtClean="0">
                <a:solidFill>
                  <a:schemeClr val="bg1"/>
                </a:solidFill>
                <a:latin typeface="Rockwell" panose="02060603020205020403" pitchFamily="18" charset="0"/>
              </a:rPr>
              <a:t> </a:t>
            </a:r>
            <a:r>
              <a:rPr lang="vi-VN" sz="8000" smtClean="0">
                <a:solidFill>
                  <a:schemeClr val="bg1"/>
                </a:solidFill>
                <a:latin typeface="Rockwell" panose="02060603020205020403" pitchFamily="18" charset="0"/>
              </a:rPr>
              <a:t>lắng </a:t>
            </a:r>
            <a:r>
              <a:rPr lang="vi-VN" sz="8000">
                <a:solidFill>
                  <a:schemeClr val="bg1"/>
                </a:solidFill>
                <a:latin typeface="Rockwell" panose="02060603020205020403" pitchFamily="18" charset="0"/>
              </a:rPr>
              <a:t>nghe</a:t>
            </a:r>
            <a:endParaRPr lang="en-US" sz="8000" dirty="0">
              <a:solidFill>
                <a:schemeClr val="bg1"/>
              </a:solidFill>
              <a:latin typeface="Rockwell" panose="02060603020205020403" pitchFamily="18" charset="0"/>
            </a:endParaRPr>
          </a:p>
        </p:txBody>
      </p: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2358202" y="3510587"/>
            <a:ext cx="9144000" cy="1655762"/>
          </a:xfrm>
        </p:spPr>
        <p:txBody>
          <a:bodyPr>
            <a:noAutofit/>
          </a:bodyPr>
          <a:lstStyle/>
          <a:p>
            <a:r>
              <a:rPr lang="en-US" sz="4000">
                <a:solidFill>
                  <a:schemeClr val="bg1"/>
                </a:solidFill>
                <a:latin typeface="Times New Roman" panose="02020603050405020304" pitchFamily="18" charset="0"/>
                <a:ea typeface="Tahoma" panose="020B0604030504040204" pitchFamily="34" charset="0"/>
                <a:cs typeface="Times New Roman" panose="02020603050405020304" pitchFamily="18" charset="0"/>
              </a:rPr>
              <a:t>Mong sự góp ý của Thầy và các</a:t>
            </a:r>
          </a:p>
          <a:p>
            <a:r>
              <a:rPr lang="en-US" sz="4000">
                <a:solidFill>
                  <a:schemeClr val="bg1"/>
                </a:solidFill>
                <a:latin typeface="Times New Roman" panose="02020603050405020304" pitchFamily="18" charset="0"/>
                <a:ea typeface="Tahoma" panose="020B0604030504040204" pitchFamily="34" charset="0"/>
                <a:cs typeface="Times New Roman" panose="02020603050405020304" pitchFamily="18" charset="0"/>
              </a:rPr>
              <a:t>bạn về phần trình bày của nhóm</a:t>
            </a:r>
          </a:p>
          <a:p>
            <a:r>
              <a:rPr lang="en-US" sz="400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Em !</a:t>
            </a:r>
            <a:endParaRPr lang="en-US"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xmlns="" val="1"/>
              </a:ext>
            </a:extLst>
          </p:cNvPr>
          <p:cNvCxnSpPr/>
          <p:nvPr/>
        </p:nvCxnSpPr>
        <p:spPr>
          <a:xfrm>
            <a:off x="4041707" y="2935413"/>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rot="162270">
            <a:off x="-336368" y="2221156"/>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29764" y="3282944"/>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rot="18889495">
            <a:off x="10945876" y="149605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rot="20520790">
            <a:off x="10550961" y="654098"/>
            <a:ext cx="1488402" cy="1488402"/>
          </a:xfrm>
          <a:prstGeom prst="rect">
            <a:avLst/>
          </a:prstGeom>
        </p:spPr>
      </p:pic>
      <p:sp>
        <p:nvSpPr>
          <p:cNvPr id="4" name="Date Placeholder 3"/>
          <p:cNvSpPr>
            <a:spLocks noGrp="1"/>
          </p:cNvSpPr>
          <p:nvPr>
            <p:ph type="dt" sz="half" idx="10"/>
          </p:nvPr>
        </p:nvSpPr>
        <p:spPr/>
        <p:txBody>
          <a:bodyPr/>
          <a:lstStyle/>
          <a:p>
            <a:fld id="{1639B290-FA21-4AC1-8CEC-39A2376E054E}" type="datetime1">
              <a:rPr lang="en-US" smtClean="0"/>
              <a:t>1/22/2019</a:t>
            </a:fld>
            <a:endParaRPr lang="en-US" dirty="0"/>
          </a:p>
        </p:txBody>
      </p:sp>
      <p:sp>
        <p:nvSpPr>
          <p:cNvPr id="6" name="Slide Number Placeholder 5"/>
          <p:cNvSpPr>
            <a:spLocks noGrp="1"/>
          </p:cNvSpPr>
          <p:nvPr>
            <p:ph type="sldNum" sz="quarter" idx="12"/>
          </p:nvPr>
        </p:nvSpPr>
        <p:spPr/>
        <p:txBody>
          <a:bodyPr/>
          <a:lstStyle/>
          <a:p>
            <a:fld id="{ACEC5C30-0B3A-4B13-ADDD-7C63C8AA921B}" type="slidenum">
              <a:rPr lang="en-US" smtClean="0"/>
              <a:t>36</a:t>
            </a:fld>
            <a:endParaRPr lang="en-US" dirty="0"/>
          </a:p>
        </p:txBody>
      </p:sp>
      <p:pic>
        <p:nvPicPr>
          <p:cNvPr id="14"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17446605">
            <a:off x="8898275" y="3871194"/>
            <a:ext cx="3245427" cy="3245427"/>
          </a:xfrm>
          <a:prstGeom prst="rect">
            <a:avLst/>
          </a:prstGeom>
        </p:spPr>
      </p:pic>
    </p:spTree>
    <p:extLst>
      <p:ext uri="{BB962C8B-B14F-4D97-AF65-F5344CB8AC3E}">
        <p14:creationId xmlns:p14="http://schemas.microsoft.com/office/powerpoint/2010/main" val="3889313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0" y="99942"/>
            <a:ext cx="12192000" cy="971212"/>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78556" y="306567"/>
            <a:ext cx="6543972"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 TÌM HIỂU TỔNG QUAN  ĐỀ TÀI</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711451" y="3046663"/>
            <a:ext cx="2432802" cy="1565443"/>
          </a:xfrm>
          <a:prstGeom prst="roundRect">
            <a:avLst/>
          </a:prstGeom>
          <a:solidFill>
            <a:schemeClr val="accent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MỤC</a:t>
            </a:r>
            <a:r>
              <a:rPr kumimoji="0" lang="en-US" sz="2200" b="1"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TIÊU CƠ BẢN</a:t>
            </a:r>
            <a:endParaRPr kumimoji="0" lang="en-US" sz="22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1" name="Rounded Rectangle 30"/>
          <p:cNvSpPr/>
          <p:nvPr/>
        </p:nvSpPr>
        <p:spPr>
          <a:xfrm>
            <a:off x="8901387" y="3052000"/>
            <a:ext cx="2432802" cy="1565443"/>
          </a:xfrm>
          <a:prstGeom prst="round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GIÁ</a:t>
            </a:r>
            <a:r>
              <a:rPr kumimoji="0" lang="en-US" sz="2200" b="1"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TRỊ NGHIỆP VỤ</a:t>
            </a:r>
            <a:endParaRPr kumimoji="0" lang="en-US" sz="22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2" name="Rounded Rectangle 31"/>
          <p:cNvSpPr/>
          <p:nvPr/>
        </p:nvSpPr>
        <p:spPr>
          <a:xfrm>
            <a:off x="4277400" y="1357367"/>
            <a:ext cx="2966390" cy="1565443"/>
          </a:xfrm>
          <a:prstGeom prst="roundRect">
            <a:avLst/>
          </a:prstGeom>
          <a:solidFill>
            <a:schemeClr val="accent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KHẢO</a:t>
            </a:r>
            <a:r>
              <a:rPr kumimoji="0" lang="en-US" sz="2200" b="1"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SÁT HIỆN TRẠNG</a:t>
            </a:r>
            <a:endParaRPr kumimoji="0" lang="en-US" sz="22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3" name="Rounded Rectangle 32"/>
          <p:cNvSpPr/>
          <p:nvPr/>
        </p:nvSpPr>
        <p:spPr>
          <a:xfrm>
            <a:off x="4879599" y="4850632"/>
            <a:ext cx="2432802" cy="1565443"/>
          </a:xfrm>
          <a:prstGeom prst="round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200" b="1" kern="0">
              <a:solidFill>
                <a:schemeClr val="bg1"/>
              </a:solidFill>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THÔNG</a:t>
            </a:r>
            <a:r>
              <a:rPr kumimoji="0" lang="en-US" sz="2200" b="1" i="0" u="none" strike="noStrike" kern="0" cap="none" spc="0" normalizeH="0" noProof="0" smtClean="0">
                <a:ln>
                  <a:noFill/>
                </a:ln>
                <a:solidFill>
                  <a:schemeClr val="bg1"/>
                </a:solidFill>
                <a:effectLst/>
                <a:uLnTx/>
                <a:uFillTx/>
                <a:latin typeface="Times New Roman" panose="02020603050405020304" pitchFamily="18" charset="0"/>
                <a:cs typeface="Times New Roman" panose="02020603050405020304" pitchFamily="18" charset="0"/>
              </a:rPr>
              <a:t> TIN CƠ BẢN</a:t>
            </a:r>
            <a:endParaRPr kumimoji="0" lang="en-US" sz="22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4" name="Oval 33"/>
          <p:cNvSpPr>
            <a:spLocks noChangeAspect="1"/>
          </p:cNvSpPr>
          <p:nvPr/>
        </p:nvSpPr>
        <p:spPr>
          <a:xfrm>
            <a:off x="4611189" y="3209023"/>
            <a:ext cx="2906803" cy="1217066"/>
          </a:xfrm>
          <a:prstGeom prst="ellipse">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smtClean="0">
                <a:solidFill>
                  <a:schemeClr val="bg1"/>
                </a:solidFill>
                <a:latin typeface="Times New Roman" panose="02020603050405020304" pitchFamily="18" charset="0"/>
                <a:cs typeface="Times New Roman" panose="02020603050405020304" pitchFamily="18" charset="0"/>
              </a:rPr>
              <a:t>WEBSITE</a:t>
            </a: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smtClean="0">
                <a:solidFill>
                  <a:schemeClr val="bg1"/>
                </a:solidFill>
                <a:latin typeface="Times New Roman" panose="02020603050405020304" pitchFamily="18" charset="0"/>
                <a:cs typeface="Times New Roman" panose="02020603050405020304" pitchFamily="18" charset="0"/>
              </a:rPr>
              <a:t> BÁN HÀNG ONLINE</a:t>
            </a:r>
            <a:endParaRPr kumimoji="0" lang="en-US" sz="2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5" name="Arc 34"/>
          <p:cNvSpPr/>
          <p:nvPr/>
        </p:nvSpPr>
        <p:spPr>
          <a:xfrm rot="16200000">
            <a:off x="3781532" y="-5273"/>
            <a:ext cx="1903414" cy="5932779"/>
          </a:xfrm>
          <a:prstGeom prst="arc">
            <a:avLst>
              <a:gd name="adj1" fmla="val 16200000"/>
              <a:gd name="adj2" fmla="val 20058961"/>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6" name="Arc 35"/>
          <p:cNvSpPr/>
          <p:nvPr/>
        </p:nvSpPr>
        <p:spPr>
          <a:xfrm rot="5400000">
            <a:off x="6376536" y="1717474"/>
            <a:ext cx="1871729" cy="5932779"/>
          </a:xfrm>
          <a:prstGeom prst="arc">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7" name="Arc 36"/>
          <p:cNvSpPr/>
          <p:nvPr/>
        </p:nvSpPr>
        <p:spPr>
          <a:xfrm rot="5400000" flipV="1">
            <a:off x="3958378" y="1717473"/>
            <a:ext cx="1871730" cy="5932779"/>
          </a:xfrm>
          <a:prstGeom prst="arc">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8" name="Arc 37"/>
          <p:cNvSpPr/>
          <p:nvPr/>
        </p:nvSpPr>
        <p:spPr>
          <a:xfrm rot="16200000" flipV="1">
            <a:off x="6375337" y="41967"/>
            <a:ext cx="1903414" cy="5932779"/>
          </a:xfrm>
          <a:prstGeom prst="arc">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9" name="Straight Arrow Connector 38"/>
          <p:cNvCxnSpPr/>
          <p:nvPr/>
        </p:nvCxnSpPr>
        <p:spPr>
          <a:xfrm flipV="1">
            <a:off x="6091990" y="2808088"/>
            <a:ext cx="8020" cy="31987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flipV="1">
            <a:off x="6091991" y="4523772"/>
            <a:ext cx="8020" cy="31987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V="1">
            <a:off x="4116337" y="2851225"/>
            <a:ext cx="10674" cy="195631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V="1">
            <a:off x="7932534" y="2825913"/>
            <a:ext cx="10674" cy="195631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Date Placeholder 42"/>
          <p:cNvSpPr>
            <a:spLocks noGrp="1"/>
          </p:cNvSpPr>
          <p:nvPr>
            <p:ph type="dt" sz="half" idx="10"/>
          </p:nvPr>
        </p:nvSpPr>
        <p:spPr/>
        <p:txBody>
          <a:bodyPr/>
          <a:lstStyle/>
          <a:p>
            <a:fld id="{E04F7470-301E-453B-BFDF-B677257545BF}" type="datetime1">
              <a:rPr lang="en-US" smtClean="0"/>
              <a:t>1/22/2019</a:t>
            </a:fld>
            <a:endParaRPr lang="en-US" dirty="0"/>
          </a:p>
        </p:txBody>
      </p:sp>
      <p:sp>
        <p:nvSpPr>
          <p:cNvPr id="44" name="Slide Number Placeholder 43"/>
          <p:cNvSpPr>
            <a:spLocks noGrp="1"/>
          </p:cNvSpPr>
          <p:nvPr>
            <p:ph type="sldNum" sz="quarter" idx="12"/>
          </p:nvPr>
        </p:nvSpPr>
        <p:spPr/>
        <p:txBody>
          <a:bodyPr/>
          <a:lstStyle/>
          <a:p>
            <a:fld id="{ACEC5C30-0B3A-4B13-ADDD-7C63C8AA921B}" type="slidenum">
              <a:rPr lang="en-US" smtClean="0"/>
              <a:t>4</a:t>
            </a:fld>
            <a:endParaRPr lang="en-US" dirty="0"/>
          </a:p>
        </p:txBody>
      </p:sp>
    </p:spTree>
    <p:extLst>
      <p:ext uri="{BB962C8B-B14F-4D97-AF65-F5344CB8AC3E}">
        <p14:creationId xmlns:p14="http://schemas.microsoft.com/office/powerpoint/2010/main" val="2228991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9"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4" name="Freeform 33"/>
          <p:cNvSpPr/>
          <p:nvPr/>
        </p:nvSpPr>
        <p:spPr>
          <a:xfrm>
            <a:off x="814960" y="4184723"/>
            <a:ext cx="5384800" cy="2052000"/>
          </a:xfrm>
          <a:custGeom>
            <a:avLst/>
            <a:gdLst>
              <a:gd name="connsiteX0" fmla="*/ 0 w 5384800"/>
              <a:gd name="connsiteY0" fmla="*/ 0 h 2052000"/>
              <a:gd name="connsiteX1" fmla="*/ 4397400 w 5384800"/>
              <a:gd name="connsiteY1" fmla="*/ 0 h 2052000"/>
              <a:gd name="connsiteX2" fmla="*/ 4397400 w 5384800"/>
              <a:gd name="connsiteY2" fmla="*/ 392356 h 2052000"/>
              <a:gd name="connsiteX3" fmla="*/ 5384800 w 5384800"/>
              <a:gd name="connsiteY3" fmla="*/ 392356 h 2052000"/>
              <a:gd name="connsiteX4" fmla="*/ 5384800 w 5384800"/>
              <a:gd name="connsiteY4" fmla="*/ 2052000 h 2052000"/>
              <a:gd name="connsiteX5" fmla="*/ 0 w 5384800"/>
              <a:gd name="connsiteY5" fmla="*/ 2052000 h 20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4800" h="2052000">
                <a:moveTo>
                  <a:pt x="0" y="0"/>
                </a:moveTo>
                <a:lnTo>
                  <a:pt x="4397400" y="0"/>
                </a:lnTo>
                <a:lnTo>
                  <a:pt x="4397400" y="392356"/>
                </a:lnTo>
                <a:lnTo>
                  <a:pt x="5384800" y="392356"/>
                </a:lnTo>
                <a:lnTo>
                  <a:pt x="5384800" y="2052000"/>
                </a:lnTo>
                <a:lnTo>
                  <a:pt x="0" y="2052000"/>
                </a:lnTo>
                <a:close/>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6" name="Freeform 35"/>
          <p:cNvSpPr/>
          <p:nvPr/>
        </p:nvSpPr>
        <p:spPr>
          <a:xfrm>
            <a:off x="835005" y="3818580"/>
            <a:ext cx="4397400" cy="406400"/>
          </a:xfrm>
          <a:custGeom>
            <a:avLst/>
            <a:gdLst>
              <a:gd name="connsiteX0" fmla="*/ 0 w 4397400"/>
              <a:gd name="connsiteY0" fmla="*/ 0 h 406400"/>
              <a:gd name="connsiteX1" fmla="*/ 4397400 w 4397400"/>
              <a:gd name="connsiteY1" fmla="*/ 0 h 406400"/>
              <a:gd name="connsiteX2" fmla="*/ 4397400 w 4397400"/>
              <a:gd name="connsiteY2" fmla="*/ 406400 h 406400"/>
              <a:gd name="connsiteX3" fmla="*/ 0 w 43974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397400" h="406400">
                <a:moveTo>
                  <a:pt x="0" y="0"/>
                </a:moveTo>
                <a:lnTo>
                  <a:pt x="4397400" y="0"/>
                </a:lnTo>
                <a:lnTo>
                  <a:pt x="4397400" y="406400"/>
                </a:lnTo>
                <a:lnTo>
                  <a:pt x="0" y="406400"/>
                </a:lnTo>
                <a:close/>
              </a:path>
            </a:pathLst>
          </a:cu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2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Kém</a:t>
            </a:r>
            <a:r>
              <a:rPr lang="en-US" sz="2400">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2" name="Freeform 31"/>
          <p:cNvSpPr/>
          <p:nvPr/>
        </p:nvSpPr>
        <p:spPr>
          <a:xfrm>
            <a:off x="6223000" y="1778503"/>
            <a:ext cx="5384800" cy="2052000"/>
          </a:xfrm>
          <a:custGeom>
            <a:avLst/>
            <a:gdLst>
              <a:gd name="connsiteX0" fmla="*/ 0 w 5384800"/>
              <a:gd name="connsiteY0" fmla="*/ 0 h 2052000"/>
              <a:gd name="connsiteX1" fmla="*/ 5384800 w 5384800"/>
              <a:gd name="connsiteY1" fmla="*/ 0 h 2052000"/>
              <a:gd name="connsiteX2" fmla="*/ 5384800 w 5384800"/>
              <a:gd name="connsiteY2" fmla="*/ 2052000 h 2052000"/>
              <a:gd name="connsiteX3" fmla="*/ 987400 w 5384800"/>
              <a:gd name="connsiteY3" fmla="*/ 2052000 h 2052000"/>
              <a:gd name="connsiteX4" fmla="*/ 987400 w 5384800"/>
              <a:gd name="connsiteY4" fmla="*/ 1224217 h 2052000"/>
              <a:gd name="connsiteX5" fmla="*/ 0 w 5384800"/>
              <a:gd name="connsiteY5" fmla="*/ 1224217 h 20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4800" h="2052000">
                <a:moveTo>
                  <a:pt x="0" y="0"/>
                </a:moveTo>
                <a:lnTo>
                  <a:pt x="5384800" y="0"/>
                </a:lnTo>
                <a:lnTo>
                  <a:pt x="5384800" y="2052000"/>
                </a:lnTo>
                <a:lnTo>
                  <a:pt x="987400" y="2052000"/>
                </a:lnTo>
                <a:lnTo>
                  <a:pt x="987400" y="1224217"/>
                </a:lnTo>
                <a:lnTo>
                  <a:pt x="0" y="1224217"/>
                </a:lnTo>
                <a:close/>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en-US" sz="2400" smtClean="0">
                <a:solidFill>
                  <a:schemeClr val="tx1"/>
                </a:solidFill>
                <a:latin typeface="Times New Roman" panose="02020603050405020304" pitchFamily="18" charset="0"/>
                <a:cs typeface="Times New Roman" panose="02020603050405020304" pitchFamily="18" charset="0"/>
              </a:rPr>
              <a:t>Nhân </a:t>
            </a:r>
            <a:r>
              <a:rPr lang="en-US" sz="2400">
                <a:solidFill>
                  <a:schemeClr val="tx1"/>
                </a:solidFill>
                <a:latin typeface="Times New Roman" panose="02020603050405020304" pitchFamily="18" charset="0"/>
                <a:cs typeface="Times New Roman" panose="02020603050405020304" pitchFamily="18" charset="0"/>
              </a:rPr>
              <a:t>lực ở khâu kiểm soát </a:t>
            </a:r>
            <a:r>
              <a:rPr lang="en-US" sz="2400" smtClean="0">
                <a:solidFill>
                  <a:schemeClr val="tx1"/>
                </a:solidFill>
                <a:latin typeface="Times New Roman" panose="02020603050405020304" pitchFamily="18" charset="0"/>
                <a:cs typeface="Times New Roman" panose="02020603050405020304" pitchFamily="18" charset="0"/>
              </a:rPr>
              <a:t>và </a:t>
            </a:r>
            <a:r>
              <a:rPr lang="en-US" sz="2400">
                <a:solidFill>
                  <a:schemeClr val="tx1"/>
                </a:solidFill>
                <a:latin typeface="Times New Roman" panose="02020603050405020304" pitchFamily="18" charset="0"/>
                <a:cs typeface="Times New Roman" panose="02020603050405020304" pitchFamily="18" charset="0"/>
              </a:rPr>
              <a:t>tìm kiếm sản phẩm</a:t>
            </a:r>
            <a:r>
              <a:rPr lang="en-US" sz="2400">
                <a:latin typeface="Times New Roman" panose="02020603050405020304" pitchFamily="18" charset="0"/>
                <a:cs typeface="Times New Roman" panose="02020603050405020304" pitchFamily="18" charset="0"/>
              </a:rPr>
              <a:t>.</a:t>
            </a:r>
            <a:endPar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3" name="Rectangle 12"/>
          <p:cNvSpPr/>
          <p:nvPr/>
        </p:nvSpPr>
        <p:spPr>
          <a:xfrm>
            <a:off x="6223000" y="1390918"/>
            <a:ext cx="5384800" cy="40640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2400" b="1" smtClean="0">
                <a:solidFill>
                  <a:schemeClr val="tx1"/>
                </a:solidFill>
                <a:latin typeface="Times New Roman" panose="02020603050405020304" pitchFamily="18" charset="0"/>
                <a:cs typeface="Times New Roman" panose="02020603050405020304" pitchFamily="18" charset="0"/>
              </a:rPr>
              <a:t>Tốn</a:t>
            </a:r>
            <a:endParaRPr kumimoji="0" lang="en-US" sz="24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9" name="Freeform 38"/>
          <p:cNvSpPr/>
          <p:nvPr/>
        </p:nvSpPr>
        <p:spPr>
          <a:xfrm>
            <a:off x="6223000" y="4209322"/>
            <a:ext cx="5384800" cy="2052000"/>
          </a:xfrm>
          <a:custGeom>
            <a:avLst/>
            <a:gdLst>
              <a:gd name="connsiteX0" fmla="*/ 987400 w 5384800"/>
              <a:gd name="connsiteY0" fmla="*/ 0 h 2052000"/>
              <a:gd name="connsiteX1" fmla="*/ 5384800 w 5384800"/>
              <a:gd name="connsiteY1" fmla="*/ 0 h 2052000"/>
              <a:gd name="connsiteX2" fmla="*/ 5384800 w 5384800"/>
              <a:gd name="connsiteY2" fmla="*/ 2052000 h 2052000"/>
              <a:gd name="connsiteX3" fmla="*/ 0 w 5384800"/>
              <a:gd name="connsiteY3" fmla="*/ 2052000 h 2052000"/>
              <a:gd name="connsiteX4" fmla="*/ 0 w 5384800"/>
              <a:gd name="connsiteY4" fmla="*/ 392356 h 2052000"/>
              <a:gd name="connsiteX5" fmla="*/ 987400 w 5384800"/>
              <a:gd name="connsiteY5" fmla="*/ 392356 h 20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4800" h="2052000">
                <a:moveTo>
                  <a:pt x="987400" y="0"/>
                </a:moveTo>
                <a:lnTo>
                  <a:pt x="5384800" y="0"/>
                </a:lnTo>
                <a:lnTo>
                  <a:pt x="5384800" y="2052000"/>
                </a:lnTo>
                <a:lnTo>
                  <a:pt x="0" y="2052000"/>
                </a:lnTo>
                <a:lnTo>
                  <a:pt x="0" y="392356"/>
                </a:lnTo>
                <a:lnTo>
                  <a:pt x="987400" y="392356"/>
                </a:lnTo>
                <a:close/>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44000" rtlCol="0" anchor="t"/>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5" name="Freeform 34"/>
          <p:cNvSpPr/>
          <p:nvPr/>
        </p:nvSpPr>
        <p:spPr>
          <a:xfrm>
            <a:off x="7190537" y="3841351"/>
            <a:ext cx="4397400" cy="406400"/>
          </a:xfrm>
          <a:custGeom>
            <a:avLst/>
            <a:gdLst>
              <a:gd name="connsiteX0" fmla="*/ 0 w 4397400"/>
              <a:gd name="connsiteY0" fmla="*/ 0 h 406400"/>
              <a:gd name="connsiteX1" fmla="*/ 4397400 w 4397400"/>
              <a:gd name="connsiteY1" fmla="*/ 0 h 406400"/>
              <a:gd name="connsiteX2" fmla="*/ 4397400 w 4397400"/>
              <a:gd name="connsiteY2" fmla="*/ 406400 h 406400"/>
              <a:gd name="connsiteX3" fmla="*/ 0 w 43974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397400" h="406400">
                <a:moveTo>
                  <a:pt x="0" y="0"/>
                </a:moveTo>
                <a:lnTo>
                  <a:pt x="4397400" y="0"/>
                </a:lnTo>
                <a:lnTo>
                  <a:pt x="4397400" y="406400"/>
                </a:lnTo>
                <a:lnTo>
                  <a:pt x="0" y="406400"/>
                </a:lnTo>
                <a:close/>
              </a:path>
            </a:pathLst>
          </a:cu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latin typeface="Times New Roman" panose="02020603050405020304" pitchFamily="18" charset="0"/>
                <a:cs typeface="Times New Roman" panose="02020603050405020304" pitchFamily="18" charset="0"/>
              </a:rPr>
              <a:t>Xử</a:t>
            </a:r>
            <a:r>
              <a:rPr kumimoji="0" lang="en-US" sz="2400" b="1" i="0" u="none" strike="noStrike" kern="0" cap="none" spc="0" normalizeH="0" noProof="0" smtClean="0">
                <a:ln>
                  <a:noFill/>
                </a:ln>
                <a:solidFill>
                  <a:prstClr val="black"/>
                </a:solidFill>
                <a:effectLst/>
                <a:uLnTx/>
                <a:uFillTx/>
                <a:latin typeface="Times New Roman" panose="02020603050405020304" pitchFamily="18" charset="0"/>
                <a:cs typeface="Times New Roman" panose="02020603050405020304" pitchFamily="18" charset="0"/>
              </a:rPr>
              <a:t> Lý</a:t>
            </a:r>
            <a:endParaRPr kumimoji="0" 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1" name="Freeform 30"/>
          <p:cNvSpPr/>
          <p:nvPr/>
        </p:nvSpPr>
        <p:spPr>
          <a:xfrm>
            <a:off x="838200" y="1774995"/>
            <a:ext cx="5384800" cy="2052000"/>
          </a:xfrm>
          <a:custGeom>
            <a:avLst/>
            <a:gdLst>
              <a:gd name="connsiteX0" fmla="*/ 0 w 5384800"/>
              <a:gd name="connsiteY0" fmla="*/ 0 h 2052000"/>
              <a:gd name="connsiteX1" fmla="*/ 5384800 w 5384800"/>
              <a:gd name="connsiteY1" fmla="*/ 0 h 2052000"/>
              <a:gd name="connsiteX2" fmla="*/ 5384800 w 5384800"/>
              <a:gd name="connsiteY2" fmla="*/ 1224217 h 2052000"/>
              <a:gd name="connsiteX3" fmla="*/ 4397400 w 5384800"/>
              <a:gd name="connsiteY3" fmla="*/ 1224217 h 2052000"/>
              <a:gd name="connsiteX4" fmla="*/ 4397400 w 5384800"/>
              <a:gd name="connsiteY4" fmla="*/ 2052000 h 2052000"/>
              <a:gd name="connsiteX5" fmla="*/ 0 w 5384800"/>
              <a:gd name="connsiteY5" fmla="*/ 2052000 h 20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4800" h="2052000">
                <a:moveTo>
                  <a:pt x="0" y="0"/>
                </a:moveTo>
                <a:lnTo>
                  <a:pt x="5384800" y="0"/>
                </a:lnTo>
                <a:lnTo>
                  <a:pt x="5384800" y="1224217"/>
                </a:lnTo>
                <a:lnTo>
                  <a:pt x="4397400" y="1224217"/>
                </a:lnTo>
                <a:lnTo>
                  <a:pt x="4397400" y="2052000"/>
                </a:lnTo>
                <a:lnTo>
                  <a:pt x="0" y="2052000"/>
                </a:lnTo>
                <a:close/>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8" name="Rectangle 17"/>
          <p:cNvSpPr/>
          <p:nvPr/>
        </p:nvSpPr>
        <p:spPr>
          <a:xfrm>
            <a:off x="838200" y="1417267"/>
            <a:ext cx="5384800" cy="40640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latin typeface="Times New Roman" panose="02020603050405020304" pitchFamily="18" charset="0"/>
                <a:cs typeface="Times New Roman" panose="02020603050405020304" pitchFamily="18" charset="0"/>
              </a:rPr>
              <a:t>Thiếu</a:t>
            </a:r>
            <a:endParaRPr kumimoji="0" 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Rectangle 5"/>
          <p:cNvSpPr/>
          <p:nvPr/>
        </p:nvSpPr>
        <p:spPr>
          <a:xfrm>
            <a:off x="838200" y="1941872"/>
            <a:ext cx="5408040" cy="1200329"/>
          </a:xfrm>
          <a:prstGeom prst="rect">
            <a:avLst/>
          </a:prstGeom>
        </p:spPr>
        <p:txBody>
          <a:bodyPr wrap="square">
            <a:spAutoFit/>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Phương </a:t>
            </a:r>
            <a:r>
              <a:rPr lang="en-US" sz="2400">
                <a:latin typeface="Times New Roman" panose="02020603050405020304" pitchFamily="18" charset="0"/>
                <a:ea typeface="Calibri" panose="020F0502020204030204" pitchFamily="34" charset="0"/>
                <a:cs typeface="Times New Roman" panose="02020603050405020304" pitchFamily="18" charset="0"/>
              </a:rPr>
              <a:t>tiện quản lý trong việc tham gia </a:t>
            </a:r>
            <a:r>
              <a:rPr lang="en-US" sz="2400" smtClean="0">
                <a:latin typeface="Times New Roman" panose="02020603050405020304" pitchFamily="18" charset="0"/>
                <a:ea typeface="Calibri" panose="020F0502020204030204" pitchFamily="34" charset="0"/>
                <a:cs typeface="Times New Roman" panose="02020603050405020304" pitchFamily="18" charset="0"/>
              </a:rPr>
              <a:t>vào </a:t>
            </a:r>
            <a:r>
              <a:rPr lang="en-US" sz="2400">
                <a:latin typeface="Times New Roman" panose="02020603050405020304" pitchFamily="18" charset="0"/>
                <a:ea typeface="Calibri" panose="020F0502020204030204" pitchFamily="34" charset="0"/>
                <a:cs typeface="Times New Roman" panose="02020603050405020304" pitchFamily="18" charset="0"/>
              </a:rPr>
              <a:t>hoạt động mua bán hàng hóa của người tiêu dùng</a:t>
            </a:r>
            <a:endParaRPr lang="en-US" sz="2400">
              <a:latin typeface="Times New Roman" panose="02020603050405020304" pitchFamily="18" charset="0"/>
              <a:cs typeface="Times New Roman" panose="02020603050405020304" pitchFamily="18" charset="0"/>
            </a:endParaRPr>
          </a:p>
        </p:txBody>
      </p:sp>
      <p:sp>
        <p:nvSpPr>
          <p:cNvPr id="7" name="Rectangle 6"/>
          <p:cNvSpPr/>
          <p:nvPr/>
        </p:nvSpPr>
        <p:spPr>
          <a:xfrm>
            <a:off x="5254531" y="3198393"/>
            <a:ext cx="1853692" cy="1200329"/>
          </a:xfrm>
          <a:prstGeom prst="rect">
            <a:avLst/>
          </a:prstGeom>
        </p:spPr>
        <p:txBody>
          <a:bodyPr wrap="square">
            <a:spAutoFit/>
          </a:bodyPr>
          <a:lstStyle/>
          <a:p>
            <a:pPr lvl="0" algn="ctr">
              <a:defRPr/>
            </a:pPr>
            <a:r>
              <a:rPr lang="en-US" sz="2400" b="1" kern="0">
                <a:latin typeface="Times New Roman" panose="02020603050405020304" pitchFamily="18" charset="0"/>
                <a:cs typeface="Times New Roman" panose="02020603050405020304" pitchFamily="18" charset="0"/>
              </a:rPr>
              <a:t>KHẢO SÁT HIỆN TRẠNG</a:t>
            </a:r>
            <a:endParaRPr lang="en-US" sz="2400" b="1" kern="0" dirty="0">
              <a:latin typeface="Times New Roman" panose="02020603050405020304" pitchFamily="18" charset="0"/>
              <a:cs typeface="Times New Roman" panose="02020603050405020304" pitchFamily="18" charset="0"/>
            </a:endParaRPr>
          </a:p>
        </p:txBody>
      </p:sp>
      <p:sp>
        <p:nvSpPr>
          <p:cNvPr id="8" name="Rectangle 7"/>
          <p:cNvSpPr/>
          <p:nvPr/>
        </p:nvSpPr>
        <p:spPr>
          <a:xfrm>
            <a:off x="814960" y="4582708"/>
            <a:ext cx="6096000" cy="1200329"/>
          </a:xfrm>
          <a:prstGeom prst="rect">
            <a:avLst/>
          </a:prstGeom>
        </p:spPr>
        <p:txBody>
          <a:bodyPr>
            <a:spAutoFit/>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Chu </a:t>
            </a:r>
            <a:r>
              <a:rPr lang="en-US" sz="2400">
                <a:latin typeface="Times New Roman" panose="02020603050405020304" pitchFamily="18" charset="0"/>
                <a:ea typeface="Calibri" panose="020F0502020204030204" pitchFamily="34" charset="0"/>
                <a:cs typeface="Times New Roman" panose="02020603050405020304" pitchFamily="18" charset="0"/>
              </a:rPr>
              <a:t>trình quá lâu nhất là khâu chọn lựa sản phẩm </a:t>
            </a:r>
            <a:r>
              <a:rPr lang="en-US" sz="2400" smtClean="0">
                <a:latin typeface="Times New Roman" panose="02020603050405020304" pitchFamily="18" charset="0"/>
                <a:ea typeface="Calibri" panose="020F0502020204030204" pitchFamily="34" charset="0"/>
                <a:cs typeface="Times New Roman" panose="02020603050405020304" pitchFamily="18" charset="0"/>
              </a:rPr>
              <a:t>và </a:t>
            </a:r>
            <a:r>
              <a:rPr lang="en-US" sz="2400">
                <a:latin typeface="Times New Roman" panose="02020603050405020304" pitchFamily="18" charset="0"/>
                <a:ea typeface="Calibri" panose="020F0502020204030204" pitchFamily="34" charset="0"/>
                <a:cs typeface="Times New Roman" panose="02020603050405020304" pitchFamily="18" charset="0"/>
              </a:rPr>
              <a:t>thanh toán cho khách </a:t>
            </a:r>
            <a:r>
              <a:rPr lang="en-US" sz="2400" smtClean="0">
                <a:latin typeface="Times New Roman" panose="02020603050405020304" pitchFamily="18" charset="0"/>
                <a:ea typeface="Calibri" panose="020F0502020204030204" pitchFamily="34" charset="0"/>
                <a:cs typeface="Times New Roman" panose="02020603050405020304" pitchFamily="18" charset="0"/>
              </a:rPr>
              <a:t>hàng</a:t>
            </a:r>
          </a:p>
          <a:p>
            <a:r>
              <a:rPr lang="en-US" sz="2400" smtClean="0">
                <a:latin typeface="Times New Roman" panose="02020603050405020304" pitchFamily="18" charset="0"/>
                <a:ea typeface="Calibri" panose="020F0502020204030204" pitchFamily="34" charset="0"/>
                <a:cs typeface="Times New Roman" panose="02020603050405020304" pitchFamily="18" charset="0"/>
              </a:rPr>
              <a:t>khi </a:t>
            </a:r>
            <a:r>
              <a:rPr lang="en-US" sz="2400">
                <a:latin typeface="Times New Roman" panose="02020603050405020304" pitchFamily="18" charset="0"/>
                <a:ea typeface="Calibri" panose="020F0502020204030204" pitchFamily="34" charset="0"/>
                <a:cs typeface="Times New Roman" panose="02020603050405020304" pitchFamily="18" charset="0"/>
              </a:rPr>
              <a:t>thực hiện mua hàng thủ công</a:t>
            </a:r>
            <a:endParaRPr lang="en-US" sz="2400">
              <a:latin typeface="Times New Roman" panose="02020603050405020304" pitchFamily="18" charset="0"/>
              <a:cs typeface="Times New Roman" panose="02020603050405020304" pitchFamily="18" charset="0"/>
            </a:endParaRPr>
          </a:p>
        </p:txBody>
      </p:sp>
      <p:sp>
        <p:nvSpPr>
          <p:cNvPr id="9" name="Rectangle 8"/>
          <p:cNvSpPr/>
          <p:nvPr/>
        </p:nvSpPr>
        <p:spPr>
          <a:xfrm>
            <a:off x="6263691" y="4579473"/>
            <a:ext cx="4595722" cy="1200329"/>
          </a:xfrm>
          <a:prstGeom prst="rect">
            <a:avLst/>
          </a:prstGeom>
        </p:spPr>
        <p:txBody>
          <a:bodyPr wrap="square">
            <a:spAutoFit/>
          </a:bodyPr>
          <a:lstStyle/>
          <a:p>
            <a:pPr indent="245110" algn="just">
              <a:lnSpc>
                <a:spcPct val="150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Xử lý thông tin </a:t>
            </a:r>
            <a:r>
              <a:rPr lang="en-US" sz="2400" smtClean="0">
                <a:latin typeface="Times New Roman" panose="02020603050405020304" pitchFamily="18" charset="0"/>
                <a:ea typeface="Calibri" panose="020F0502020204030204" pitchFamily="34" charset="0"/>
                <a:cs typeface="Times New Roman" panose="02020603050405020304" pitchFamily="18" charset="0"/>
              </a:rPr>
              <a:t>còn chậm, thủ </a:t>
            </a:r>
            <a:r>
              <a:rPr lang="en-US" sz="2400">
                <a:latin typeface="Times New Roman" panose="02020603050405020304" pitchFamily="18" charset="0"/>
                <a:ea typeface="Calibri" panose="020F0502020204030204" pitchFamily="34" charset="0"/>
                <a:cs typeface="Times New Roman" panose="02020603050405020304" pitchFamily="18" charset="0"/>
              </a:rPr>
              <a:t>công, tốn sức </a:t>
            </a:r>
            <a:r>
              <a:rPr lang="en-US" sz="2400" smtClean="0">
                <a:latin typeface="Times New Roman" panose="02020603050405020304" pitchFamily="18" charset="0"/>
                <a:ea typeface="Calibri" panose="020F0502020204030204" pitchFamily="34" charset="0"/>
                <a:cs typeface="Times New Roman" panose="02020603050405020304" pitchFamily="18" charset="0"/>
              </a:rPr>
              <a:t>người</a:t>
            </a: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78694A1D-72E1-4C70-BC5A-6E5E1479956B}" type="datetime1">
              <a:rPr lang="en-US" smtClean="0"/>
              <a:t>1/22/2019</a:t>
            </a:fld>
            <a:endParaRPr lang="en-US" dirty="0"/>
          </a:p>
        </p:txBody>
      </p:sp>
      <p:sp>
        <p:nvSpPr>
          <p:cNvPr id="11" name="Slide Number Placeholder 10"/>
          <p:cNvSpPr>
            <a:spLocks noGrp="1"/>
          </p:cNvSpPr>
          <p:nvPr>
            <p:ph type="sldNum" sz="quarter" idx="12"/>
          </p:nvPr>
        </p:nvSpPr>
        <p:spPr/>
        <p:txBody>
          <a:bodyPr/>
          <a:lstStyle/>
          <a:p>
            <a:fld id="{ACEC5C30-0B3A-4B13-ADDD-7C63C8AA921B}" type="slidenum">
              <a:rPr lang="en-US" smtClean="0"/>
              <a:t>5</a:t>
            </a:fld>
            <a:endParaRPr lang="en-US" dirty="0"/>
          </a:p>
        </p:txBody>
      </p:sp>
      <p:sp>
        <p:nvSpPr>
          <p:cNvPr id="22"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0" y="99942"/>
            <a:ext cx="12192000" cy="87302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09414" y="269713"/>
            <a:ext cx="6543972"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 TÌM HIỂU TỔNG QUAN  ĐỀ TÀI</a:t>
            </a:r>
            <a:endParaRPr lang="en-US" sz="3200">
              <a:solidFill>
                <a:schemeClr val="bg1"/>
              </a:solidFill>
              <a:latin typeface="Times New Roman" panose="02020603050405020304" pitchFamily="18"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2029264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2180269" y="1261193"/>
            <a:ext cx="9208168" cy="1251284"/>
          </a:xfrm>
          <a:custGeom>
            <a:avLst/>
            <a:gdLst>
              <a:gd name="connsiteX0" fmla="*/ 0 w 9352547"/>
              <a:gd name="connsiteY0" fmla="*/ 0 h 1251284"/>
              <a:gd name="connsiteX1" fmla="*/ 9352547 w 9352547"/>
              <a:gd name="connsiteY1" fmla="*/ 0 h 1251284"/>
              <a:gd name="connsiteX2" fmla="*/ 9352547 w 9352547"/>
              <a:gd name="connsiteY2" fmla="*/ 1251284 h 1251284"/>
              <a:gd name="connsiteX3" fmla="*/ 0 w 9352547"/>
              <a:gd name="connsiteY3" fmla="*/ 1251284 h 1251284"/>
              <a:gd name="connsiteX4" fmla="*/ 625642 w 9352547"/>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2547" h="1251284">
                <a:moveTo>
                  <a:pt x="0" y="0"/>
                </a:moveTo>
                <a:lnTo>
                  <a:pt x="9352547" y="0"/>
                </a:lnTo>
                <a:lnTo>
                  <a:pt x="9352547" y="1251284"/>
                </a:lnTo>
                <a:lnTo>
                  <a:pt x="0" y="1251284"/>
                </a:lnTo>
                <a:lnTo>
                  <a:pt x="625642"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4000" rtlCol="0" anchor="t"/>
          <a:lstStyle/>
          <a:p>
            <a:r>
              <a:rPr lang="en-US" sz="2400" smtClean="0">
                <a:solidFill>
                  <a:schemeClr val="tx1"/>
                </a:solidFill>
                <a:latin typeface="Times New Roman" panose="02020603050405020304" pitchFamily="18" charset="0"/>
                <a:cs typeface="Times New Roman" panose="02020603050405020304" pitchFamily="18" charset="0"/>
              </a:rPr>
              <a:t>khắc </a:t>
            </a:r>
            <a:r>
              <a:rPr lang="en-US" sz="2400">
                <a:solidFill>
                  <a:schemeClr val="tx1"/>
                </a:solidFill>
                <a:latin typeface="Times New Roman" panose="02020603050405020304" pitchFamily="18" charset="0"/>
                <a:cs typeface="Times New Roman" panose="02020603050405020304" pitchFamily="18" charset="0"/>
              </a:rPr>
              <a:t>phục những nhược điểm và thay thế hệ thống cũ để phù hợp với tình trạng thực tại và hướng tới sự phát triển lâu dài</a:t>
            </a:r>
            <a:r>
              <a:rPr lang="en-US"/>
              <a:t>.</a:t>
            </a:r>
          </a:p>
        </p:txBody>
      </p:sp>
      <p:sp>
        <p:nvSpPr>
          <p:cNvPr id="21" name="Freeform 20"/>
          <p:cNvSpPr/>
          <p:nvPr/>
        </p:nvSpPr>
        <p:spPr>
          <a:xfrm>
            <a:off x="2180269" y="2795420"/>
            <a:ext cx="9208168" cy="1251284"/>
          </a:xfrm>
          <a:custGeom>
            <a:avLst/>
            <a:gdLst>
              <a:gd name="connsiteX0" fmla="*/ 0 w 9352547"/>
              <a:gd name="connsiteY0" fmla="*/ 0 h 1251284"/>
              <a:gd name="connsiteX1" fmla="*/ 9352547 w 9352547"/>
              <a:gd name="connsiteY1" fmla="*/ 0 h 1251284"/>
              <a:gd name="connsiteX2" fmla="*/ 9352547 w 9352547"/>
              <a:gd name="connsiteY2" fmla="*/ 1251284 h 1251284"/>
              <a:gd name="connsiteX3" fmla="*/ 0 w 9352547"/>
              <a:gd name="connsiteY3" fmla="*/ 1251284 h 1251284"/>
              <a:gd name="connsiteX4" fmla="*/ 625642 w 9352547"/>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2547" h="1251284">
                <a:moveTo>
                  <a:pt x="0" y="0"/>
                </a:moveTo>
                <a:lnTo>
                  <a:pt x="9352547" y="0"/>
                </a:lnTo>
                <a:lnTo>
                  <a:pt x="9352547" y="1251284"/>
                </a:lnTo>
                <a:lnTo>
                  <a:pt x="0" y="1251284"/>
                </a:lnTo>
                <a:lnTo>
                  <a:pt x="625642"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4000" rtlCol="0" anchor="t"/>
          <a:lstStyle/>
          <a:p>
            <a:r>
              <a:rPr lang="en-US"/>
              <a:t>- </a:t>
            </a:r>
            <a:r>
              <a:rPr lang="en-US" sz="2400">
                <a:solidFill>
                  <a:schemeClr val="tx1"/>
                </a:solidFill>
                <a:latin typeface="Times New Roman" panose="02020603050405020304" pitchFamily="18" charset="0"/>
                <a:cs typeface="Times New Roman" panose="02020603050405020304" pitchFamily="18" charset="0"/>
              </a:rPr>
              <a:t>Hệ thống website bán hàng online bao gồm các chức năng cơ bản, cho ta cái nhìn tổng quan về việc mua hàng trực tuyến của khách hàng.</a:t>
            </a:r>
          </a:p>
        </p:txBody>
      </p:sp>
      <p:sp>
        <p:nvSpPr>
          <p:cNvPr id="22" name="Freeform 21"/>
          <p:cNvSpPr/>
          <p:nvPr/>
        </p:nvSpPr>
        <p:spPr>
          <a:xfrm>
            <a:off x="2145632" y="4607976"/>
            <a:ext cx="9208168" cy="1598860"/>
          </a:xfrm>
          <a:custGeom>
            <a:avLst/>
            <a:gdLst>
              <a:gd name="connsiteX0" fmla="*/ 0 w 9352547"/>
              <a:gd name="connsiteY0" fmla="*/ 0 h 1251284"/>
              <a:gd name="connsiteX1" fmla="*/ 9352547 w 9352547"/>
              <a:gd name="connsiteY1" fmla="*/ 0 h 1251284"/>
              <a:gd name="connsiteX2" fmla="*/ 9352547 w 9352547"/>
              <a:gd name="connsiteY2" fmla="*/ 1251284 h 1251284"/>
              <a:gd name="connsiteX3" fmla="*/ 0 w 9352547"/>
              <a:gd name="connsiteY3" fmla="*/ 1251284 h 1251284"/>
              <a:gd name="connsiteX4" fmla="*/ 625642 w 9352547"/>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2547" h="1251284">
                <a:moveTo>
                  <a:pt x="0" y="0"/>
                </a:moveTo>
                <a:lnTo>
                  <a:pt x="9352547" y="0"/>
                </a:lnTo>
                <a:lnTo>
                  <a:pt x="9352547" y="1251284"/>
                </a:lnTo>
                <a:lnTo>
                  <a:pt x="0" y="1251284"/>
                </a:lnTo>
                <a:lnTo>
                  <a:pt x="625642"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4000" rtlCol="0" anchor="t"/>
          <a:lstStyle/>
          <a:p>
            <a:r>
              <a:rPr lang="en-US" sz="2400">
                <a:solidFill>
                  <a:schemeClr val="tx1"/>
                </a:solidFill>
                <a:latin typeface="Times New Roman" panose="02020603050405020304" pitchFamily="18" charset="0"/>
                <a:cs typeface="Times New Roman" panose="02020603050405020304" pitchFamily="18" charset="0"/>
              </a:rPr>
              <a:t>Dự án phát triển phần mềm này có quy mô vừa phải với mục đích hướng tới đối tượng người dùng là nhân viên quản lý bán hàng và khách hàng. Không đòi hỏi quá cao về tính năng cũng như độ phức tạp, nhưng phải đảm bảo tính bảo mật và hoạt động ổn định.</a:t>
            </a:r>
          </a:p>
        </p:txBody>
      </p:sp>
      <p:sp>
        <p:nvSpPr>
          <p:cNvPr id="2" name="Title 1"/>
          <p:cNvSpPr>
            <a:spLocks noGrp="1"/>
          </p:cNvSpPr>
          <p:nvPr>
            <p:ph type="title"/>
          </p:nvPr>
        </p:nvSpPr>
        <p:spPr>
          <a:xfrm>
            <a:off x="609599" y="513361"/>
            <a:ext cx="10515600" cy="831273"/>
          </a:xfrm>
        </p:spPr>
        <p:txBody>
          <a:bodyPr>
            <a:normAutofit/>
          </a:bodyPr>
          <a:lstStyle/>
          <a:p>
            <a:r>
              <a:rPr lang="en-US" sz="3200" b="1" smtClean="0">
                <a:latin typeface="Times New Roman" panose="02020603050405020304" pitchFamily="18" charset="0"/>
                <a:cs typeface="Times New Roman" panose="02020603050405020304" pitchFamily="18" charset="0"/>
              </a:rPr>
              <a:t>MỤC TIÊU CƠ BẢN</a:t>
            </a:r>
            <a:endParaRPr lang="en-US" sz="3200" b="1" dirty="0">
              <a:latin typeface="Times New Roman" panose="02020603050405020304" pitchFamily="18" charset="0"/>
              <a:cs typeface="Times New Roman" panose="02020603050405020304" pitchFamily="18" charset="0"/>
            </a:endParaRPr>
          </a:p>
        </p:txBody>
      </p:sp>
      <p:sp>
        <p:nvSpPr>
          <p:cNvPr id="8" name="Nom1"/>
          <p:cNvSpPr/>
          <p:nvPr/>
        </p:nvSpPr>
        <p:spPr>
          <a:xfrm>
            <a:off x="609601" y="1261193"/>
            <a:ext cx="2245895" cy="1251284"/>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chemeClr val="bg1"/>
                </a:solidFill>
                <a:effectLst/>
                <a:uLnTx/>
                <a:uFillTx/>
              </a:rPr>
              <a:t>1</a:t>
            </a:r>
            <a:endParaRPr kumimoji="0" lang="en-US" sz="1800" b="1" i="0" u="none" strike="noStrike" kern="0" cap="none" spc="0" normalizeH="0" baseline="0" noProof="0" dirty="0">
              <a:ln>
                <a:noFill/>
              </a:ln>
              <a:solidFill>
                <a:schemeClr val="bg1"/>
              </a:solidFill>
              <a:effectLst/>
              <a:uLnTx/>
              <a:uFillTx/>
            </a:endParaRPr>
          </a:p>
        </p:txBody>
      </p:sp>
      <p:sp>
        <p:nvSpPr>
          <p:cNvPr id="9" name="Nom2"/>
          <p:cNvSpPr/>
          <p:nvPr/>
        </p:nvSpPr>
        <p:spPr>
          <a:xfrm>
            <a:off x="609599" y="2795420"/>
            <a:ext cx="2245895" cy="125128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chemeClr val="bg1"/>
                </a:solidFill>
                <a:effectLst/>
                <a:uLnTx/>
                <a:uFillTx/>
              </a:rPr>
              <a:t>2</a:t>
            </a:r>
            <a:endParaRPr kumimoji="0" lang="en-US" sz="1800" b="1" i="0" u="none" strike="noStrike" kern="0" cap="none" spc="0" normalizeH="0" baseline="0" noProof="0" dirty="0">
              <a:ln>
                <a:noFill/>
              </a:ln>
              <a:solidFill>
                <a:schemeClr val="bg1"/>
              </a:solidFill>
              <a:effectLst/>
              <a:uLnTx/>
              <a:uFillTx/>
            </a:endParaRPr>
          </a:p>
        </p:txBody>
      </p:sp>
      <p:sp>
        <p:nvSpPr>
          <p:cNvPr id="10" name="Nom3"/>
          <p:cNvSpPr/>
          <p:nvPr/>
        </p:nvSpPr>
        <p:spPr>
          <a:xfrm>
            <a:off x="609600" y="4607976"/>
            <a:ext cx="2245895" cy="159886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chemeClr val="bg1"/>
                </a:solidFill>
                <a:effectLst/>
                <a:uLnTx/>
                <a:uFillTx/>
              </a:rPr>
              <a:t>3</a:t>
            </a:r>
            <a:endParaRPr kumimoji="0" lang="en-US" sz="1800" b="1" i="0" u="none" strike="noStrike" kern="0" cap="none" spc="0" normalizeH="0" baseline="0" noProof="0" dirty="0">
              <a:ln>
                <a:noFill/>
              </a:ln>
              <a:solidFill>
                <a:schemeClr val="bg1"/>
              </a:solidFill>
              <a:effectLst/>
              <a:uLnTx/>
              <a:uFillTx/>
            </a:endParaRPr>
          </a:p>
        </p:txBody>
      </p:sp>
      <p:sp>
        <p:nvSpPr>
          <p:cNvPr id="3" name="Date Placeholder 2"/>
          <p:cNvSpPr>
            <a:spLocks noGrp="1"/>
          </p:cNvSpPr>
          <p:nvPr>
            <p:ph type="dt" sz="half" idx="10"/>
          </p:nvPr>
        </p:nvSpPr>
        <p:spPr/>
        <p:txBody>
          <a:bodyPr/>
          <a:lstStyle/>
          <a:p>
            <a:fld id="{D95881FE-84F8-4EBF-B554-C66482516BA6}" type="datetime1">
              <a:rPr lang="en-US" smtClean="0"/>
              <a:t>1/22/2019</a:t>
            </a:fld>
            <a:endParaRPr lang="en-US" dirty="0"/>
          </a:p>
        </p:txBody>
      </p:sp>
      <p:sp>
        <p:nvSpPr>
          <p:cNvPr id="4" name="Slide Number Placeholder 3"/>
          <p:cNvSpPr>
            <a:spLocks noGrp="1"/>
          </p:cNvSpPr>
          <p:nvPr>
            <p:ph type="sldNum" sz="quarter" idx="12"/>
          </p:nvPr>
        </p:nvSpPr>
        <p:spPr/>
        <p:txBody>
          <a:bodyPr/>
          <a:lstStyle/>
          <a:p>
            <a:fld id="{ACEC5C30-0B3A-4B13-ADDD-7C63C8AA921B}" type="slidenum">
              <a:rPr lang="en-US" smtClean="0"/>
              <a:t>6</a:t>
            </a:fld>
            <a:endParaRPr lang="en-US" dirty="0"/>
          </a:p>
        </p:txBody>
      </p:sp>
      <p:sp>
        <p:nvSpPr>
          <p:cNvPr id="13"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0" y="48382"/>
            <a:ext cx="12192000" cy="599979"/>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05744" y="5168"/>
            <a:ext cx="6543972"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 TÌM HIỂU TỔNG QUAN  ĐỀ TÀI</a:t>
            </a:r>
            <a:endParaRPr lang="en-US" sz="3200">
              <a:solidFill>
                <a:schemeClr val="bg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53221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a:off x="595744" y="1536968"/>
            <a:ext cx="2614020" cy="4348303"/>
          </a:xfrm>
          <a:custGeom>
            <a:avLst/>
            <a:gdLst>
              <a:gd name="connsiteX0" fmla="*/ 0 w 2614020"/>
              <a:gd name="connsiteY0" fmla="*/ 0 h 4348303"/>
              <a:gd name="connsiteX1" fmla="*/ 1307011 w 2614020"/>
              <a:gd name="connsiteY1" fmla="*/ 290881 h 4348303"/>
              <a:gd name="connsiteX2" fmla="*/ 2614020 w 2614020"/>
              <a:gd name="connsiteY2" fmla="*/ 0 h 4348303"/>
              <a:gd name="connsiteX3" fmla="*/ 2614020 w 2614020"/>
              <a:gd name="connsiteY3" fmla="*/ 4348303 h 4348303"/>
              <a:gd name="connsiteX4" fmla="*/ 0 w 2614020"/>
              <a:gd name="connsiteY4" fmla="*/ 4348303 h 434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020" h="4348303">
                <a:moveTo>
                  <a:pt x="0" y="0"/>
                </a:moveTo>
                <a:lnTo>
                  <a:pt x="1307011" y="290881"/>
                </a:lnTo>
                <a:lnTo>
                  <a:pt x="2614020" y="0"/>
                </a:lnTo>
                <a:lnTo>
                  <a:pt x="2614020" y="4348303"/>
                </a:lnTo>
                <a:lnTo>
                  <a:pt x="0" y="4348303"/>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88900" tIns="360000" rIns="88900" bIns="38100" rtlCol="0" anchor="t">
            <a:noAutofit/>
          </a:bodyPr>
          <a:lstStyle/>
          <a:p>
            <a:r>
              <a:rPr lang="en-US" sz="2400" b="1">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Hệ thống website bán hàng online này có thể dùng trong các cửa hàng lớn và nhỏ… để thực hiện quản lý mua bán hàng hóa</a:t>
            </a:r>
            <a:r>
              <a:rPr lang="en-US" sz="2400">
                <a:latin typeface="Times New Roman" panose="02020603050405020304" pitchFamily="18" charset="0"/>
                <a:cs typeface="Times New Roman" panose="02020603050405020304" pitchFamily="18" charset="0"/>
              </a:rPr>
              <a:t>.</a:t>
            </a:r>
          </a:p>
        </p:txBody>
      </p:sp>
      <p:sp>
        <p:nvSpPr>
          <p:cNvPr id="2" name="Title 1"/>
          <p:cNvSpPr>
            <a:spLocks noGrp="1"/>
          </p:cNvSpPr>
          <p:nvPr>
            <p:ph type="title"/>
          </p:nvPr>
        </p:nvSpPr>
        <p:spPr>
          <a:xfrm>
            <a:off x="410203" y="618956"/>
            <a:ext cx="10515600" cy="430916"/>
          </a:xfrm>
        </p:spPr>
        <p:txBody>
          <a:bodyPr>
            <a:normAutofit fontScale="90000"/>
          </a:bodyPr>
          <a:lstStyle/>
          <a:p>
            <a:r>
              <a:rPr lang="en-US" sz="3200" b="1" smtClean="0">
                <a:latin typeface="Times New Roman" panose="02020603050405020304" pitchFamily="18" charset="0"/>
                <a:cs typeface="Times New Roman" panose="02020603050405020304" pitchFamily="18" charset="0"/>
              </a:rPr>
              <a:t>GIÁ TRỊ NGHIỆP VỤ</a:t>
            </a:r>
            <a:endParaRPr lang="en-US" sz="3200" b="1" dirty="0">
              <a:latin typeface="Times New Roman" panose="02020603050405020304" pitchFamily="18" charset="0"/>
              <a:cs typeface="Times New Roman" panose="02020603050405020304" pitchFamily="18" charset="0"/>
            </a:endParaRPr>
          </a:p>
        </p:txBody>
      </p:sp>
      <p:sp>
        <p:nvSpPr>
          <p:cNvPr id="8" name="Nom1"/>
          <p:cNvSpPr/>
          <p:nvPr/>
        </p:nvSpPr>
        <p:spPr>
          <a:xfrm rot="5400000">
            <a:off x="9973078" y="131184"/>
            <a:ext cx="576915" cy="261402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a:solidFill>
                  <a:schemeClr val="bg1"/>
                </a:solidFill>
                <a:latin typeface="Times New Roman" panose="02020603050405020304" pitchFamily="18" charset="0"/>
                <a:cs typeface="Times New Roman" panose="02020603050405020304" pitchFamily="18" charset="0"/>
              </a:rPr>
              <a:t>4</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9" name="Nom2"/>
          <p:cNvSpPr/>
          <p:nvPr/>
        </p:nvSpPr>
        <p:spPr>
          <a:xfrm rot="5400000">
            <a:off x="7186817" y="131185"/>
            <a:ext cx="576915" cy="261402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a:solidFill>
                  <a:schemeClr val="bg1"/>
                </a:solidFill>
                <a:latin typeface="Times New Roman" panose="02020603050405020304" pitchFamily="18" charset="0"/>
                <a:cs typeface="Times New Roman" panose="02020603050405020304" pitchFamily="18" charset="0"/>
              </a:rPr>
              <a:t>3</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0" name="Nom3"/>
          <p:cNvSpPr/>
          <p:nvPr/>
        </p:nvSpPr>
        <p:spPr>
          <a:xfrm rot="5400000">
            <a:off x="4400557" y="131185"/>
            <a:ext cx="576915" cy="261402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a:solidFill>
                  <a:schemeClr val="bg1"/>
                </a:solidFill>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 name="Nom4"/>
          <p:cNvSpPr/>
          <p:nvPr/>
        </p:nvSpPr>
        <p:spPr>
          <a:xfrm rot="5400000">
            <a:off x="1557935" y="179447"/>
            <a:ext cx="576915" cy="261402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a:solidFill>
                  <a:schemeClr val="bg1"/>
                </a:solidFill>
                <a:latin typeface="Times New Roman" panose="02020603050405020304" pitchFamily="18" charset="0"/>
                <a:cs typeface="Times New Roman" panose="02020603050405020304" pitchFamily="18" charset="0"/>
              </a:rPr>
              <a:t>1</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6" name="Freeform 15"/>
          <p:cNvSpPr/>
          <p:nvPr/>
        </p:nvSpPr>
        <p:spPr>
          <a:xfrm>
            <a:off x="3382004" y="1536967"/>
            <a:ext cx="2614020" cy="4348303"/>
          </a:xfrm>
          <a:custGeom>
            <a:avLst/>
            <a:gdLst>
              <a:gd name="connsiteX0" fmla="*/ 0 w 2614020"/>
              <a:gd name="connsiteY0" fmla="*/ 0 h 4348303"/>
              <a:gd name="connsiteX1" fmla="*/ 1307011 w 2614020"/>
              <a:gd name="connsiteY1" fmla="*/ 290881 h 4348303"/>
              <a:gd name="connsiteX2" fmla="*/ 2614020 w 2614020"/>
              <a:gd name="connsiteY2" fmla="*/ 0 h 4348303"/>
              <a:gd name="connsiteX3" fmla="*/ 2614020 w 2614020"/>
              <a:gd name="connsiteY3" fmla="*/ 4348303 h 4348303"/>
              <a:gd name="connsiteX4" fmla="*/ 0 w 2614020"/>
              <a:gd name="connsiteY4" fmla="*/ 4348303 h 434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020" h="4348303">
                <a:moveTo>
                  <a:pt x="0" y="0"/>
                </a:moveTo>
                <a:lnTo>
                  <a:pt x="1307011" y="290881"/>
                </a:lnTo>
                <a:lnTo>
                  <a:pt x="2614020" y="0"/>
                </a:lnTo>
                <a:lnTo>
                  <a:pt x="2614020" y="4348303"/>
                </a:lnTo>
                <a:lnTo>
                  <a:pt x="0" y="4348303"/>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88900" tIns="360000" rIns="88900" bIns="38100" rtlCol="0" anchor="t">
            <a:noAutofit/>
          </a:bodyPr>
          <a:lstStyle/>
          <a:p>
            <a:r>
              <a:rPr lang="en-US" sz="2400">
                <a:solidFill>
                  <a:schemeClr val="tx1"/>
                </a:solidFill>
                <a:latin typeface="Times New Roman" panose="02020603050405020304" pitchFamily="18" charset="0"/>
                <a:cs typeface="Times New Roman" panose="02020603050405020304" pitchFamily="18" charset="0"/>
              </a:rPr>
              <a:t>- Hệ thống giúp việc mua sản phẩm một cách dễ dàng, ít tốn kém, hàng hóa chất lượng, phục vụ tận tình từ nhân viên website. </a:t>
            </a:r>
          </a:p>
        </p:txBody>
      </p:sp>
      <p:sp>
        <p:nvSpPr>
          <p:cNvPr id="17" name="Freeform 16"/>
          <p:cNvSpPr/>
          <p:nvPr/>
        </p:nvSpPr>
        <p:spPr>
          <a:xfrm>
            <a:off x="6082145" y="1438194"/>
            <a:ext cx="2614020" cy="4348303"/>
          </a:xfrm>
          <a:custGeom>
            <a:avLst/>
            <a:gdLst>
              <a:gd name="connsiteX0" fmla="*/ 0 w 2614020"/>
              <a:gd name="connsiteY0" fmla="*/ 0 h 4348303"/>
              <a:gd name="connsiteX1" fmla="*/ 1307011 w 2614020"/>
              <a:gd name="connsiteY1" fmla="*/ 290881 h 4348303"/>
              <a:gd name="connsiteX2" fmla="*/ 2614020 w 2614020"/>
              <a:gd name="connsiteY2" fmla="*/ 0 h 4348303"/>
              <a:gd name="connsiteX3" fmla="*/ 2614020 w 2614020"/>
              <a:gd name="connsiteY3" fmla="*/ 4348303 h 4348303"/>
              <a:gd name="connsiteX4" fmla="*/ 0 w 2614020"/>
              <a:gd name="connsiteY4" fmla="*/ 4348303 h 434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020" h="4348303">
                <a:moveTo>
                  <a:pt x="0" y="0"/>
                </a:moveTo>
                <a:lnTo>
                  <a:pt x="1307011" y="290881"/>
                </a:lnTo>
                <a:lnTo>
                  <a:pt x="2614020" y="0"/>
                </a:lnTo>
                <a:lnTo>
                  <a:pt x="2614020" y="4348303"/>
                </a:lnTo>
                <a:lnTo>
                  <a:pt x="0" y="4348303"/>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88900" tIns="360000" rIns="88900" bIns="38100" rtlCol="0" anchor="t">
            <a:noAutofit/>
          </a:bodyPr>
          <a:lstStyle/>
          <a:p>
            <a:r>
              <a:rPr lang="en-US" sz="2400">
                <a:solidFill>
                  <a:schemeClr val="tx1"/>
                </a:solidFill>
                <a:latin typeface="Times New Roman" panose="02020603050405020304" pitchFamily="18" charset="0"/>
                <a:cs typeface="Times New Roman" panose="02020603050405020304" pitchFamily="18" charset="0"/>
              </a:rPr>
              <a:t>- Dễ dàng quản lý, thống kê doanh số bán hàng, cập nhật và bổ sung các danh mục sản phẩm, các sản phẩm mới</a:t>
            </a:r>
            <a:r>
              <a:rPr lang="en-US" sz="2400">
                <a:latin typeface="Times New Roman" panose="02020603050405020304" pitchFamily="18" charset="0"/>
                <a:cs typeface="Times New Roman" panose="02020603050405020304" pitchFamily="18" charset="0"/>
              </a:rPr>
              <a:t>…</a:t>
            </a:r>
          </a:p>
        </p:txBody>
      </p:sp>
      <p:sp>
        <p:nvSpPr>
          <p:cNvPr id="18" name="Freeform 17"/>
          <p:cNvSpPr/>
          <p:nvPr/>
        </p:nvSpPr>
        <p:spPr>
          <a:xfrm>
            <a:off x="8954524" y="1536964"/>
            <a:ext cx="2614020" cy="4348303"/>
          </a:xfrm>
          <a:custGeom>
            <a:avLst/>
            <a:gdLst>
              <a:gd name="connsiteX0" fmla="*/ 0 w 2614020"/>
              <a:gd name="connsiteY0" fmla="*/ 0 h 4348303"/>
              <a:gd name="connsiteX1" fmla="*/ 1307011 w 2614020"/>
              <a:gd name="connsiteY1" fmla="*/ 290881 h 4348303"/>
              <a:gd name="connsiteX2" fmla="*/ 2614020 w 2614020"/>
              <a:gd name="connsiteY2" fmla="*/ 0 h 4348303"/>
              <a:gd name="connsiteX3" fmla="*/ 2614020 w 2614020"/>
              <a:gd name="connsiteY3" fmla="*/ 4348303 h 4348303"/>
              <a:gd name="connsiteX4" fmla="*/ 0 w 2614020"/>
              <a:gd name="connsiteY4" fmla="*/ 4348303 h 434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020" h="4348303">
                <a:moveTo>
                  <a:pt x="0" y="0"/>
                </a:moveTo>
                <a:lnTo>
                  <a:pt x="1307011" y="290881"/>
                </a:lnTo>
                <a:lnTo>
                  <a:pt x="2614020" y="0"/>
                </a:lnTo>
                <a:lnTo>
                  <a:pt x="2614020" y="4348303"/>
                </a:lnTo>
                <a:lnTo>
                  <a:pt x="0" y="4348303"/>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88900" tIns="360000" rIns="88900" bIns="38100" rtlCol="0" anchor="t">
            <a:noAutofit/>
          </a:bodyPr>
          <a:lstStyle/>
          <a:p>
            <a:r>
              <a:rPr lang="en-US" sz="2400">
                <a:solidFill>
                  <a:schemeClr val="tx1"/>
                </a:solidFill>
                <a:latin typeface="Times New Roman" panose="02020603050405020304" pitchFamily="18" charset="0"/>
                <a:cs typeface="Times New Roman" panose="02020603050405020304" pitchFamily="18" charset="0"/>
              </a:rPr>
              <a:t>- Đáp ứng đầy đủ các yêu cầu của mọi người, giao diện đơn giản, thân thiện dễ dàng sử dụng, thời gian xử lý nhanh và hiệu quả hơn trong việc quản lý hay bán sản phẩm thủ công,...</a:t>
            </a:r>
          </a:p>
        </p:txBody>
      </p:sp>
      <p:sp>
        <p:nvSpPr>
          <p:cNvPr id="3" name="Date Placeholder 2"/>
          <p:cNvSpPr>
            <a:spLocks noGrp="1"/>
          </p:cNvSpPr>
          <p:nvPr>
            <p:ph type="dt" sz="half" idx="10"/>
          </p:nvPr>
        </p:nvSpPr>
        <p:spPr>
          <a:xfrm>
            <a:off x="410203" y="6300239"/>
            <a:ext cx="2743200" cy="365125"/>
          </a:xfrm>
        </p:spPr>
        <p:txBody>
          <a:bodyPr/>
          <a:lstStyle/>
          <a:p>
            <a:fld id="{3F1E4491-1344-45C8-9656-54DA173C29D8}" type="datetime1">
              <a:rPr lang="en-US" sz="1600" smtClean="0">
                <a:latin typeface="Times New Roman" panose="02020603050405020304" pitchFamily="18" charset="0"/>
                <a:cs typeface="Times New Roman" panose="02020603050405020304" pitchFamily="18" charset="0"/>
              </a:rPr>
              <a:t>1/22/2019</a:t>
            </a:fld>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596745" y="5913004"/>
            <a:ext cx="2743200" cy="365125"/>
          </a:xfrm>
        </p:spPr>
        <p:txBody>
          <a:bodyPr/>
          <a:lstStyle/>
          <a:p>
            <a:fld id="{ACEC5C30-0B3A-4B13-ADDD-7C63C8AA921B}" type="slidenum">
              <a:rPr lang="en-US" sz="1600" smtClean="0">
                <a:latin typeface="Times New Roman" panose="02020603050405020304" pitchFamily="18" charset="0"/>
                <a:cs typeface="Times New Roman" panose="02020603050405020304" pitchFamily="18" charset="0"/>
              </a:rPr>
              <a:t>7</a:t>
            </a:fld>
            <a:endParaRPr lang="en-US" sz="1600" dirty="0">
              <a:latin typeface="Times New Roman" panose="02020603050405020304" pitchFamily="18" charset="0"/>
              <a:cs typeface="Times New Roman" panose="02020603050405020304" pitchFamily="18" charset="0"/>
            </a:endParaRPr>
          </a:p>
        </p:txBody>
      </p:sp>
      <p:sp>
        <p:nvSpPr>
          <p:cNvPr id="13"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13855" y="0"/>
            <a:ext cx="12192000" cy="484909"/>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1410" y="0"/>
            <a:ext cx="6543972"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 TÌM HIỂU TỔNG QUAN  ĐỀ TÀI</a:t>
            </a:r>
            <a:endParaRPr lang="en-US" sz="3200">
              <a:solidFill>
                <a:schemeClr val="bg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845971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1536030" y="1025666"/>
            <a:ext cx="10531277" cy="865990"/>
          </a:xfrm>
          <a:custGeom>
            <a:avLst/>
            <a:gdLst>
              <a:gd name="connsiteX0" fmla="*/ 0 w 9352547"/>
              <a:gd name="connsiteY0" fmla="*/ 0 h 1251284"/>
              <a:gd name="connsiteX1" fmla="*/ 9352547 w 9352547"/>
              <a:gd name="connsiteY1" fmla="*/ 0 h 1251284"/>
              <a:gd name="connsiteX2" fmla="*/ 9352547 w 9352547"/>
              <a:gd name="connsiteY2" fmla="*/ 1251284 h 1251284"/>
              <a:gd name="connsiteX3" fmla="*/ 0 w 9352547"/>
              <a:gd name="connsiteY3" fmla="*/ 1251284 h 1251284"/>
              <a:gd name="connsiteX4" fmla="*/ 625642 w 9352547"/>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2547" h="1251284">
                <a:moveTo>
                  <a:pt x="0" y="0"/>
                </a:moveTo>
                <a:lnTo>
                  <a:pt x="9352547" y="0"/>
                </a:lnTo>
                <a:lnTo>
                  <a:pt x="9352547" y="1251284"/>
                </a:lnTo>
                <a:lnTo>
                  <a:pt x="0" y="1251284"/>
                </a:lnTo>
                <a:lnTo>
                  <a:pt x="625642"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4000" rtlCol="0" anchor="t"/>
          <a:lstStyle/>
          <a:p>
            <a:r>
              <a:rPr lang="en-US" sz="2400" smtClean="0">
                <a:solidFill>
                  <a:schemeClr val="tx1"/>
                </a:solidFill>
                <a:latin typeface="Times New Roman" panose="02020603050405020304" pitchFamily="18" charset="0"/>
                <a:cs typeface="Times New Roman" panose="02020603050405020304" pitchFamily="18" charset="0"/>
              </a:rPr>
              <a:t>Hệ </a:t>
            </a:r>
            <a:r>
              <a:rPr lang="en-US" sz="2400">
                <a:solidFill>
                  <a:schemeClr val="tx1"/>
                </a:solidFill>
                <a:latin typeface="Times New Roman" panose="02020603050405020304" pitchFamily="18" charset="0"/>
                <a:cs typeface="Times New Roman" panose="02020603050405020304" pitchFamily="18" charset="0"/>
              </a:rPr>
              <a:t>thống sẽ quản lý đầy đủ thông tin cơ bản về các thông tin cơ bản của nhân viên và khách hàng khi đăng ký  như  tên,email, số điện thoại, quê quán,…</a:t>
            </a:r>
          </a:p>
        </p:txBody>
      </p:sp>
      <p:sp>
        <p:nvSpPr>
          <p:cNvPr id="15" name="Freeform 14"/>
          <p:cNvSpPr/>
          <p:nvPr/>
        </p:nvSpPr>
        <p:spPr>
          <a:xfrm>
            <a:off x="1924185" y="2223750"/>
            <a:ext cx="10267815" cy="706353"/>
          </a:xfrm>
          <a:custGeom>
            <a:avLst/>
            <a:gdLst>
              <a:gd name="connsiteX0" fmla="*/ 0 w 8619957"/>
              <a:gd name="connsiteY0" fmla="*/ 0 h 1251284"/>
              <a:gd name="connsiteX1" fmla="*/ 8619957 w 8619957"/>
              <a:gd name="connsiteY1" fmla="*/ 0 h 1251284"/>
              <a:gd name="connsiteX2" fmla="*/ 8619957 w 8619957"/>
              <a:gd name="connsiteY2" fmla="*/ 1251284 h 1251284"/>
              <a:gd name="connsiteX3" fmla="*/ 0 w 8619957"/>
              <a:gd name="connsiteY3" fmla="*/ 1251284 h 1251284"/>
              <a:gd name="connsiteX4" fmla="*/ 615984 w 8619957"/>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9957" h="1251284">
                <a:moveTo>
                  <a:pt x="0" y="0"/>
                </a:moveTo>
                <a:lnTo>
                  <a:pt x="8619957" y="0"/>
                </a:lnTo>
                <a:lnTo>
                  <a:pt x="8619957" y="1251284"/>
                </a:lnTo>
                <a:lnTo>
                  <a:pt x="0" y="1251284"/>
                </a:lnTo>
                <a:lnTo>
                  <a:pt x="615984"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684000" rtlCol="0" anchor="t">
            <a:noAutofit/>
          </a:bodyPr>
          <a:lstStyle/>
          <a:p>
            <a:pPr lvl="0">
              <a:defRPr/>
            </a:pPr>
            <a:r>
              <a:rPr lang="en-US" sz="2400">
                <a:solidFill>
                  <a:schemeClr val="tx1"/>
                </a:solidFill>
                <a:latin typeface="Times New Roman" panose="02020603050405020304" pitchFamily="18" charset="0"/>
                <a:cs typeface="Times New Roman" panose="02020603050405020304" pitchFamily="18" charset="0"/>
              </a:rPr>
              <a:t>Hệ thống sẽ quản lý đầy đủ thông tin cơ bản về các sản phẩm như  tên, giá, hình ảnh minh họa,…</a:t>
            </a:r>
            <a:endPar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 name="Freeform 15"/>
          <p:cNvSpPr/>
          <p:nvPr/>
        </p:nvSpPr>
        <p:spPr>
          <a:xfrm>
            <a:off x="2186462" y="3054367"/>
            <a:ext cx="10004350" cy="721908"/>
          </a:xfrm>
          <a:custGeom>
            <a:avLst/>
            <a:gdLst>
              <a:gd name="connsiteX0" fmla="*/ 0 w 8031746"/>
              <a:gd name="connsiteY0" fmla="*/ 0 h 1251284"/>
              <a:gd name="connsiteX1" fmla="*/ 8031746 w 8031746"/>
              <a:gd name="connsiteY1" fmla="*/ 0 h 1251284"/>
              <a:gd name="connsiteX2" fmla="*/ 8031746 w 8031746"/>
              <a:gd name="connsiteY2" fmla="*/ 1251284 h 1251284"/>
              <a:gd name="connsiteX3" fmla="*/ 0 w 8031746"/>
              <a:gd name="connsiteY3" fmla="*/ 1251284 h 1251284"/>
              <a:gd name="connsiteX4" fmla="*/ 615984 w 8031746"/>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746" h="1251284">
                <a:moveTo>
                  <a:pt x="0" y="0"/>
                </a:moveTo>
                <a:lnTo>
                  <a:pt x="8031746" y="0"/>
                </a:lnTo>
                <a:lnTo>
                  <a:pt x="8031746" y="1251284"/>
                </a:lnTo>
                <a:lnTo>
                  <a:pt x="0" y="1251284"/>
                </a:lnTo>
                <a:lnTo>
                  <a:pt x="615984"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684000" rtlCol="0" anchor="t">
            <a:noAutofit/>
          </a:bodyPr>
          <a:lstStyle/>
          <a:p>
            <a:pPr lvl="0">
              <a:defRPr/>
            </a:pPr>
            <a:r>
              <a:rPr lang="en-US" sz="2400">
                <a:solidFill>
                  <a:schemeClr val="tx1"/>
                </a:solidFill>
                <a:latin typeface="Times New Roman" panose="02020603050405020304" pitchFamily="18" charset="0"/>
                <a:cs typeface="Times New Roman" panose="02020603050405020304" pitchFamily="18" charset="0"/>
              </a:rPr>
              <a:t>Cho phép cập nhật thông tin trong hệ thống như bổ sung, sửa, xóa,…</a:t>
            </a:r>
            <a:endPar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7" name="Freeform 16"/>
          <p:cNvSpPr/>
          <p:nvPr/>
        </p:nvSpPr>
        <p:spPr>
          <a:xfrm>
            <a:off x="2480934" y="3934557"/>
            <a:ext cx="9711066" cy="928984"/>
          </a:xfrm>
          <a:custGeom>
            <a:avLst/>
            <a:gdLst>
              <a:gd name="connsiteX0" fmla="*/ 0 w 7443535"/>
              <a:gd name="connsiteY0" fmla="*/ 0 h 1251284"/>
              <a:gd name="connsiteX1" fmla="*/ 7443535 w 7443535"/>
              <a:gd name="connsiteY1" fmla="*/ 0 h 1251284"/>
              <a:gd name="connsiteX2" fmla="*/ 7443535 w 7443535"/>
              <a:gd name="connsiteY2" fmla="*/ 1251284 h 1251284"/>
              <a:gd name="connsiteX3" fmla="*/ 0 w 7443535"/>
              <a:gd name="connsiteY3" fmla="*/ 1251284 h 1251284"/>
              <a:gd name="connsiteX4" fmla="*/ 615984 w 7443535"/>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3535" h="1251284">
                <a:moveTo>
                  <a:pt x="0" y="0"/>
                </a:moveTo>
                <a:lnTo>
                  <a:pt x="7443535" y="0"/>
                </a:lnTo>
                <a:lnTo>
                  <a:pt x="7443535" y="1251284"/>
                </a:lnTo>
                <a:lnTo>
                  <a:pt x="0" y="1251284"/>
                </a:lnTo>
                <a:lnTo>
                  <a:pt x="615984"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684000" rtlCol="0" anchor="t">
            <a:noAutofit/>
          </a:bodyPr>
          <a:lstStyle/>
          <a:p>
            <a:r>
              <a:rPr lang="en-US" sz="2400">
                <a:solidFill>
                  <a:schemeClr val="tx1"/>
                </a:solidFill>
                <a:latin typeface="Times New Roman" panose="02020603050405020304" pitchFamily="18" charset="0"/>
                <a:cs typeface="Times New Roman" panose="02020603050405020304" pitchFamily="18" charset="0"/>
              </a:rPr>
              <a:t>Chức năng tìm kiếm và thông báo cho phép tra cứu các thông tin về khách hàng, hóa đơn, sản phẩm một cách nhanh và chính xác nhất</a:t>
            </a:r>
          </a:p>
        </p:txBody>
      </p:sp>
      <p:sp>
        <p:nvSpPr>
          <p:cNvPr id="2" name="Title 1"/>
          <p:cNvSpPr>
            <a:spLocks noGrp="1"/>
          </p:cNvSpPr>
          <p:nvPr>
            <p:ph type="title"/>
          </p:nvPr>
        </p:nvSpPr>
        <p:spPr>
          <a:xfrm>
            <a:off x="123354" y="491459"/>
            <a:ext cx="10515600" cy="517819"/>
          </a:xfrm>
        </p:spPr>
        <p:txBody>
          <a:bodyPr>
            <a:normAutofit/>
          </a:bodyPr>
          <a:lstStyle/>
          <a:p>
            <a:r>
              <a:rPr lang="en-US" sz="2400" b="1" smtClean="0">
                <a:latin typeface="Times New Roman" panose="02020603050405020304" pitchFamily="18" charset="0"/>
                <a:cs typeface="Times New Roman" panose="02020603050405020304" pitchFamily="18" charset="0"/>
              </a:rPr>
              <a:t>THÔNG TIN CƠ BẢN CỦA HỆ THỐNG</a:t>
            </a:r>
            <a:endParaRPr lang="en-US" sz="2400" b="1" dirty="0">
              <a:latin typeface="Times New Roman" panose="02020603050405020304" pitchFamily="18" charset="0"/>
              <a:cs typeface="Times New Roman" panose="02020603050405020304" pitchFamily="18" charset="0"/>
            </a:endParaRPr>
          </a:p>
        </p:txBody>
      </p:sp>
      <p:sp>
        <p:nvSpPr>
          <p:cNvPr id="8" name="Nom1"/>
          <p:cNvSpPr/>
          <p:nvPr/>
        </p:nvSpPr>
        <p:spPr>
          <a:xfrm>
            <a:off x="129856" y="998764"/>
            <a:ext cx="2245895" cy="86599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1</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9" name="Nom2"/>
          <p:cNvSpPr/>
          <p:nvPr/>
        </p:nvSpPr>
        <p:spPr>
          <a:xfrm>
            <a:off x="441069" y="2209200"/>
            <a:ext cx="2245895" cy="73547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0" name="Nom3"/>
          <p:cNvSpPr/>
          <p:nvPr/>
        </p:nvSpPr>
        <p:spPr>
          <a:xfrm>
            <a:off x="694280" y="3057917"/>
            <a:ext cx="2245895" cy="705605"/>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3</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 name="Nom4"/>
          <p:cNvSpPr/>
          <p:nvPr/>
        </p:nvSpPr>
        <p:spPr>
          <a:xfrm>
            <a:off x="1063515" y="3954135"/>
            <a:ext cx="2245895" cy="9094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4</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cxnSp>
        <p:nvCxnSpPr>
          <p:cNvPr id="5" name="Elbow Connector 4"/>
          <p:cNvCxnSpPr/>
          <p:nvPr/>
        </p:nvCxnSpPr>
        <p:spPr>
          <a:xfrm rot="16200000" flipH="1">
            <a:off x="-60127" y="1975287"/>
            <a:ext cx="698500" cy="33153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6200000" flipH="1">
            <a:off x="262231" y="2872491"/>
            <a:ext cx="698500" cy="33153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H="1">
            <a:off x="548497" y="3959757"/>
            <a:ext cx="698500" cy="33153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a:xfrm>
            <a:off x="289123" y="6492875"/>
            <a:ext cx="2743200" cy="365125"/>
          </a:xfrm>
        </p:spPr>
        <p:txBody>
          <a:bodyPr/>
          <a:lstStyle/>
          <a:p>
            <a:fld id="{6EE4A535-43CC-430E-9B40-0B77FB0795D6}" type="datetime1">
              <a:rPr lang="en-US" smtClean="0">
                <a:latin typeface="Times New Roman" panose="02020603050405020304" pitchFamily="18" charset="0"/>
                <a:cs typeface="Times New Roman" panose="02020603050405020304" pitchFamily="18" charset="0"/>
              </a:rPr>
              <a:t>1/22/2019</a:t>
            </a:fld>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9150927" y="6402387"/>
            <a:ext cx="2743200" cy="365125"/>
          </a:xfrm>
        </p:spPr>
        <p:txBody>
          <a:bodyPr/>
          <a:lstStyle/>
          <a:p>
            <a:fld id="{ACEC5C30-0B3A-4B13-ADDD-7C63C8AA921B}"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
        <p:nvSpPr>
          <p:cNvPr id="18" name="Freeform 17"/>
          <p:cNvSpPr/>
          <p:nvPr/>
        </p:nvSpPr>
        <p:spPr>
          <a:xfrm>
            <a:off x="2782151" y="5036895"/>
            <a:ext cx="9394172" cy="1079057"/>
          </a:xfrm>
          <a:custGeom>
            <a:avLst/>
            <a:gdLst>
              <a:gd name="connsiteX0" fmla="*/ 0 w 8619957"/>
              <a:gd name="connsiteY0" fmla="*/ 0 h 1251284"/>
              <a:gd name="connsiteX1" fmla="*/ 8619957 w 8619957"/>
              <a:gd name="connsiteY1" fmla="*/ 0 h 1251284"/>
              <a:gd name="connsiteX2" fmla="*/ 8619957 w 8619957"/>
              <a:gd name="connsiteY2" fmla="*/ 1251284 h 1251284"/>
              <a:gd name="connsiteX3" fmla="*/ 0 w 8619957"/>
              <a:gd name="connsiteY3" fmla="*/ 1251284 h 1251284"/>
              <a:gd name="connsiteX4" fmla="*/ 615984 w 8619957"/>
              <a:gd name="connsiteY4" fmla="*/ 625642 h 125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9957" h="1251284">
                <a:moveTo>
                  <a:pt x="0" y="0"/>
                </a:moveTo>
                <a:lnTo>
                  <a:pt x="8619957" y="0"/>
                </a:lnTo>
                <a:lnTo>
                  <a:pt x="8619957" y="1251284"/>
                </a:lnTo>
                <a:lnTo>
                  <a:pt x="0" y="1251284"/>
                </a:lnTo>
                <a:lnTo>
                  <a:pt x="615984" y="625642"/>
                </a:lnTo>
                <a:close/>
              </a:path>
            </a:pathLst>
          </a:cu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684000" rtlCol="0" anchor="t">
            <a:noAutofit/>
          </a:bodyPr>
          <a:lstStyle/>
          <a:p>
            <a:r>
              <a:rPr lang="en-US" sz="2400">
                <a:solidFill>
                  <a:schemeClr val="tx1"/>
                </a:solidFill>
                <a:latin typeface="Times New Roman" panose="02020603050405020304" pitchFamily="18" charset="0"/>
                <a:cs typeface="Times New Roman" panose="02020603050405020304" pitchFamily="18" charset="0"/>
              </a:rPr>
              <a:t>Hệ thống lưu trữ các thông tin chi tiết về doanh số bán hàng, số lượng các thành viên, số lượng các sản phẩm, tổng số về các đơn giao dịch, đơn bán hàng</a:t>
            </a:r>
            <a:r>
              <a:rPr lang="en-US" sz="2400">
                <a:latin typeface="Times New Roman" panose="02020603050405020304" pitchFamily="18" charset="0"/>
                <a:cs typeface="Times New Roman" panose="02020603050405020304" pitchFamily="18" charset="0"/>
              </a:rPr>
              <a:t>,…</a:t>
            </a:r>
          </a:p>
        </p:txBody>
      </p:sp>
      <p:sp>
        <p:nvSpPr>
          <p:cNvPr id="19" name="Nom2"/>
          <p:cNvSpPr/>
          <p:nvPr/>
        </p:nvSpPr>
        <p:spPr>
          <a:xfrm>
            <a:off x="1406695" y="5057379"/>
            <a:ext cx="2085106" cy="10380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cxnSp>
        <p:nvCxnSpPr>
          <p:cNvPr id="21" name="Elbow Connector 20"/>
          <p:cNvCxnSpPr/>
          <p:nvPr/>
        </p:nvCxnSpPr>
        <p:spPr>
          <a:xfrm rot="16200000" flipH="1">
            <a:off x="880033" y="4725817"/>
            <a:ext cx="698500" cy="33153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68538" y="-4336"/>
            <a:ext cx="12192000" cy="47992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0" y="-60543"/>
            <a:ext cx="6543972"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 TÌM HIỂU TỔNG QUAN  ĐỀ TÀI</a:t>
            </a:r>
            <a:endParaRPr lang="en-US" sz="3200">
              <a:solidFill>
                <a:schemeClr val="bg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523206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0916" y="1061171"/>
            <a:ext cx="10815455" cy="5029200"/>
          </a:xfrm>
          <a:prstGeom prst="rect">
            <a:avLst/>
          </a:prstGeom>
        </p:spPr>
      </p:pic>
      <p:sp>
        <p:nvSpPr>
          <p:cNvPr id="4" name="Rectangle: Rounded Corners 14">
            <a:extLst>
              <a:ext uri="{FF2B5EF4-FFF2-40B4-BE49-F238E27FC236}">
                <a16:creationId xmlns:a16="http://schemas.microsoft.com/office/drawing/2014/main" id="{9463B806-86C1-44AC-8470-6E6761DC7613}"/>
              </a:ext>
              <a:ext uri="{C183D7F6-B498-43B3-948B-1728B52AA6E4}">
                <adec:decorative xmlns:adec="http://schemas.microsoft.com/office/drawing/2017/decorative" xmlns="" val="1"/>
              </a:ext>
            </a:extLst>
          </p:cNvPr>
          <p:cNvSpPr/>
          <p:nvPr/>
        </p:nvSpPr>
        <p:spPr>
          <a:xfrm>
            <a:off x="393121" y="109011"/>
            <a:ext cx="11073250" cy="68298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50916" y="158113"/>
            <a:ext cx="9147468"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II. PHÂN CÔNG CÔNG VIỆC</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A2C5182-CCC8-4B6F-80F8-7C368311848D}" type="datetime1">
              <a:rPr lang="en-US" smtClean="0"/>
              <a:t>1/22/2019</a:t>
            </a:fld>
            <a:endParaRPr lang="en-US" dirty="0"/>
          </a:p>
        </p:txBody>
      </p:sp>
      <p:sp>
        <p:nvSpPr>
          <p:cNvPr id="7" name="Slide Number Placeholder 6"/>
          <p:cNvSpPr>
            <a:spLocks noGrp="1"/>
          </p:cNvSpPr>
          <p:nvPr>
            <p:ph type="sldNum" sz="quarter" idx="12"/>
          </p:nvPr>
        </p:nvSpPr>
        <p:spPr/>
        <p:txBody>
          <a:bodyPr/>
          <a:lstStyle/>
          <a:p>
            <a:fld id="{ACEC5C30-0B3A-4B13-ADDD-7C63C8AA921B}" type="slidenum">
              <a:rPr lang="en-US" smtClean="0"/>
              <a:t>9</a:t>
            </a:fld>
            <a:endParaRPr lang="en-US" dirty="0"/>
          </a:p>
        </p:txBody>
      </p:sp>
    </p:spTree>
    <p:extLst>
      <p:ext uri="{BB962C8B-B14F-4D97-AF65-F5344CB8AC3E}">
        <p14:creationId xmlns:p14="http://schemas.microsoft.com/office/powerpoint/2010/main" val="42589106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ID_TEMPLATES" val="Boxes_5"/>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man_POWER_USER_SEPARATOR_ICONS_generic_POWER_USER_SEPARATOR_ICONS_human-body_POWER_USER_SEPARATOR_ICONS_men_POWER_USER_SEPARATOR_ICONS_people_POWER_USER_SEPARATOR_ICONS_person"/>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protest_POWER_USER_SEPARATOR_ICONS_gathering_POWER_USER_SEPARATOR_ICONS_labor-strike_POWER_USER_SEPARATOR_ICONS_politics_POWER_USER_SEPARATOR_ICONS_sign_POWER_USER_SEPARATOR_ICONS_solidarity_POWER_USER_SEPARATOR_ICONS_union"/>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radio-tower_POWER_USER_SEPARATOR_ICONS_tower-transmission_POWER_USER_SEPARATOR_ICONS_transmit_POWER_USER_SEPARATOR_ICONS_transmission-tower_POWER_USER_SEPARATOR_ICONS_transmission_POWER_USER_SEPARATOR_ICONS_tower_POWER_USER_SEPARATOR_ICONS_radio-wave_POWER_USER_SEPARATOR_ICONS_radio_POWER_USER_SEPARATOR_ICONS_electricity_POWER_USER_SEPARATOR_ICONS_electric-tower_POWER_USER_SEPARATOR_ICONS_radio-waves"/>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simple-gears_POWER_USER_SEPARATOR_ICONS_cogs_POWER_USER_SEPARATOR_ICONS_gears_POWER_USER_SEPARATOR_ICONS_mesh_POWER_USER_SEPARATOR_ICONS_options_POWER_USER_SEPARATOR_ICONS_settings"/>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paper_POWER_USER_SEPARATOR_ICONS_aircraft_POWER_USER_SEPARATOR_ICONS_airplane_POWER_USER_SEPARATOR_ICONS_play_POWER_USER_SEPARATOR_ICONS_send_POWER_USER_SEPARATOR_ICONS_email_POWER_USER_SEPARATOR_ICONS_message"/>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rchery_POWER_USER_SEPARATOR_ICONS_on-target_POWER_USER_SEPARATOR_ICONS_relevant_POWER_USER_SEPARATOR_ICONS_target-shooting"/>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5.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man_POWER_USER_SEPARATOR_ICONS_generic_POWER_USER_SEPARATOR_ICONS_human-body_POWER_USER_SEPARATOR_ICONS_men_POWER_USER_SEPARATOR_ICONS_people_POWER_USER_SEPARATOR_ICONS_person"/>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man_POWER_USER_SEPARATOR_ICONS_generic_POWER_USER_SEPARATOR_ICONS_human-body_POWER_USER_SEPARATOR_ICONS_men_POWER_USER_SEPARATOR_ICONS_people_POWER_USER_SEPARATOR_ICONS_person"/>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3.xml><?xml version="1.0" encoding="utf-8"?>
<p:tagLst xmlns:a="http://schemas.openxmlformats.org/drawingml/2006/main" xmlns:r="http://schemas.openxmlformats.org/officeDocument/2006/relationships" xmlns:p="http://schemas.openxmlformats.org/presentationml/2006/main">
  <p:tag name="POWER_USER_ID_TEMPLATES" val="Consequences_2"/>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31.xml><?xml version="1.0" encoding="utf-8"?>
<p:tagLst xmlns:a="http://schemas.openxmlformats.org/drawingml/2006/main" xmlns:r="http://schemas.openxmlformats.org/officeDocument/2006/relationships" xmlns:p="http://schemas.openxmlformats.org/presentationml/2006/main">
  <p:tag name="POWER_USER_ID_TEMPLATES" val="Components_with_external_textboxes"/>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man_POWER_USER_SEPARATOR_ICONS_generic_POWER_USER_SEPARATOR_ICONS_human-body_POWER_USER_SEPARATOR_ICONS_men_POWER_USER_SEPARATOR_ICONS_people_POWER_USER_SEPARATOR_ICONS_person"/>
</p:tagLst>
</file>

<file path=ppt/tags/tag34.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35.xml><?xml version="1.0" encoding="utf-8"?>
<p:tagLst xmlns:a="http://schemas.openxmlformats.org/drawingml/2006/main" xmlns:r="http://schemas.openxmlformats.org/officeDocument/2006/relationships" xmlns:p="http://schemas.openxmlformats.org/presentationml/2006/main">
  <p:tag name="POWER_USER_TAGS_ICONS" val="protest_POWER_USER_SEPARATOR_ICONS_gathering_POWER_USER_SEPARATOR_ICONS_labor-strike_POWER_USER_SEPARATOR_ICONS_politics_POWER_USER_SEPARATOR_ICONS_sign_POWER_USER_SEPARATOR_ICONS_solidarity_POWER_USER_SEPARATOR_ICONS_union"/>
</p:tagLst>
</file>

<file path=ppt/tags/tag36.xml><?xml version="1.0" encoding="utf-8"?>
<p:tagLst xmlns:a="http://schemas.openxmlformats.org/drawingml/2006/main" xmlns:r="http://schemas.openxmlformats.org/officeDocument/2006/relationships" xmlns:p="http://schemas.openxmlformats.org/presentationml/2006/main">
  <p:tag name="POWER_USER_TAGS_ICONS" val="radio-tower_POWER_USER_SEPARATOR_ICONS_tower-transmission_POWER_USER_SEPARATOR_ICONS_transmit_POWER_USER_SEPARATOR_ICONS_transmission-tower_POWER_USER_SEPARATOR_ICONS_transmission_POWER_USER_SEPARATOR_ICONS_tower_POWER_USER_SEPARATOR_ICONS_radio-wave_POWER_USER_SEPARATOR_ICONS_radio_POWER_USER_SEPARATOR_ICONS_electricity_POWER_USER_SEPARATOR_ICONS_electric-tower_POWER_USER_SEPARATOR_ICONS_radio-waves"/>
</p:tagLst>
</file>

<file path=ppt/tags/tag37.xml><?xml version="1.0" encoding="utf-8"?>
<p:tagLst xmlns:a="http://schemas.openxmlformats.org/drawingml/2006/main" xmlns:r="http://schemas.openxmlformats.org/officeDocument/2006/relationships" xmlns:p="http://schemas.openxmlformats.org/presentationml/2006/main">
  <p:tag name="POWER_USER_TAGS_ICONS" val="paper_POWER_USER_SEPARATOR_ICONS_aircraft_POWER_USER_SEPARATOR_ICONS_airplane_POWER_USER_SEPARATOR_ICONS_play_POWER_USER_SEPARATOR_ICONS_send_POWER_USER_SEPARATOR_ICONS_email_POWER_USER_SEPARATOR_ICONS_message"/>
</p:tagLst>
</file>

<file path=ppt/tags/tag38.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rchery_POWER_USER_SEPARATOR_ICONS_on-target_POWER_USER_SEPARATOR_ICONS_relevant_POWER_USER_SEPARATOR_ICONS_target-shooting"/>
</p:tagLst>
</file>

<file path=ppt/tags/tag39.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xml><?xml version="1.0" encoding="utf-8"?>
<p:tagLst xmlns:a="http://schemas.openxmlformats.org/drawingml/2006/main" xmlns:r="http://schemas.openxmlformats.org/officeDocument/2006/relationships" xmlns:p="http://schemas.openxmlformats.org/presentationml/2006/main">
  <p:tag name="POWER_USER_ID_TEMPLATES" val="Consequences_4"/>
</p:tagLst>
</file>

<file path=ppt/tags/tag40.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1.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2.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3.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4.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5.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6.xml><?xml version="1.0" encoding="utf-8"?>
<p:tagLst xmlns:a="http://schemas.openxmlformats.org/drawingml/2006/main" xmlns:r="http://schemas.openxmlformats.org/officeDocument/2006/relationships" xmlns:p="http://schemas.openxmlformats.org/presentationml/2006/main">
  <p:tag name="POWER_USER_TAGS_ICONS" val="microscope_POWER_USER_SEPARATOR_ICONS_biology_POWER_USER_SEPARATOR_ICONS_equipment_POWER_USER_SEPARATOR_ICONS_research_POWER_USER_SEPARATOR_ICONS_science_POWER_USER_SEPARATOR_ICONS_zoom"/>
</p:tagLst>
</file>

<file path=ppt/tags/tag47.xml><?xml version="1.0" encoding="utf-8"?>
<p:tagLst xmlns:a="http://schemas.openxmlformats.org/drawingml/2006/main" xmlns:r="http://schemas.openxmlformats.org/officeDocument/2006/relationships" xmlns:p="http://schemas.openxmlformats.org/presentationml/2006/main">
  <p:tag name="POWER_USER_TAGS_ICONS" val="man_POWER_USER_SEPARATOR_ICONS_generic_POWER_USER_SEPARATOR_ICONS_human-body_POWER_USER_SEPARATOR_ICONS_men_POWER_USER_SEPARATOR_ICONS_people_POWER_USER_SEPARATOR_ICONS_person"/>
</p:tagLst>
</file>

<file path=ppt/tags/tag48.xml><?xml version="1.0" encoding="utf-8"?>
<p:tagLst xmlns:a="http://schemas.openxmlformats.org/drawingml/2006/main" xmlns:r="http://schemas.openxmlformats.org/officeDocument/2006/relationships" xmlns:p="http://schemas.openxmlformats.org/presentationml/2006/main">
  <p:tag name="POWER_USER_TAGS_ICONS" val="man_POWER_USER_SEPARATOR_ICONS_generic_POWER_USER_SEPARATOR_ICONS_human-body_POWER_USER_SEPARATOR_ICONS_men_POWER_USER_SEPARATOR_ICONS_people_POWER_USER_SEPARATOR_ICONS_person"/>
</p:tagLst>
</file>

<file path=ppt/tags/tag49.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5.xml><?xml version="1.0" encoding="utf-8"?>
<p:tagLst xmlns:a="http://schemas.openxmlformats.org/drawingml/2006/main" xmlns:r="http://schemas.openxmlformats.org/officeDocument/2006/relationships" xmlns:p="http://schemas.openxmlformats.org/presentationml/2006/main">
  <p:tag name="POWER_USER_ID_TEMPLATES" val="Consequences_3"/>
</p:tagLst>
</file>

<file path=ppt/tags/tag50.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51.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clock*hours*minutes*tell time*timer*timing*wall clock*quickly*speedy*schedule*watch*waiting*"/>
</p:tagLst>
</file>

<file path=ppt/tags/tag7.xml><?xml version="1.0" encoding="utf-8"?>
<p:tagLst xmlns:a="http://schemas.openxmlformats.org/drawingml/2006/main" xmlns:r="http://schemas.openxmlformats.org/officeDocument/2006/relationships" xmlns:p="http://schemas.openxmlformats.org/presentationml/2006/main">
  <p:tag name="POWER_USER_ID_TEMPLATES" val="Boxes_6"/>
</p:tagLst>
</file>

<file path=ppt/tags/tag8.xml><?xml version="1.0" encoding="utf-8"?>
<p:tagLst xmlns:a="http://schemas.openxmlformats.org/drawingml/2006/main" xmlns:r="http://schemas.openxmlformats.org/officeDocument/2006/relationships" xmlns:p="http://schemas.openxmlformats.org/presentationml/2006/main">
  <p:tag name="POWER_USER_ID_TEMPLATES" val="Gears_2"/>
</p:tagLst>
</file>

<file path=ppt/tags/tag9.xml><?xml version="1.0" encoding="utf-8"?>
<p:tagLst xmlns:a="http://schemas.openxmlformats.org/drawingml/2006/main" xmlns:r="http://schemas.openxmlformats.org/officeDocument/2006/relationships" xmlns:p="http://schemas.openxmlformats.org/presentationml/2006/main">
  <p:tag name="POWER_USER_ID_TEMPLATES" val="Components_with_external_textbox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Safety Template - blue design.potx" id="{6698E7C4-46F3-4B25-BFA1-E1D6AD3BE9F4}" vid="{1972FE81-5A08-41E9-AFBD-04B7B10F8F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 safety</Template>
  <TotalTime>0</TotalTime>
  <Words>2781</Words>
  <Application>Microsoft Office PowerPoint</Application>
  <PresentationFormat>Widescreen</PresentationFormat>
  <Paragraphs>319</Paragraphs>
  <Slides>36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Times New Roman</vt:lpstr>
      <vt:lpstr>Arial</vt:lpstr>
      <vt:lpstr>Calibri Light</vt:lpstr>
      <vt:lpstr>Calibri</vt:lpstr>
      <vt:lpstr>Rockwell</vt:lpstr>
      <vt:lpstr>Tahoma</vt:lpstr>
      <vt:lpstr>Office Theme</vt:lpstr>
      <vt:lpstr>think-cell Slide</vt:lpstr>
      <vt:lpstr>BÁO CÁO   ĐỒ ÁN THIẾT KẾ  1</vt:lpstr>
      <vt:lpstr>PowerPoint Presentation</vt:lpstr>
      <vt:lpstr>PowerPoint Presentation</vt:lpstr>
      <vt:lpstr>PowerPoint Presentation</vt:lpstr>
      <vt:lpstr>PowerPoint Presentation</vt:lpstr>
      <vt:lpstr>MỤC TIÊU CƠ BẢN</vt:lpstr>
      <vt:lpstr>GIÁ TRỊ NGHIỆP VỤ</vt:lpstr>
      <vt:lpstr>THÔNG TIN CƠ BẢN CỦA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VI.KẾT QUẢ VÀ ĐÁNH GIÁ</vt:lpstr>
      <vt:lpstr>VI. KẾT QUẢ VÀ ĐÁNH GIÁ</vt:lpstr>
      <vt:lpstr>PowerPoint Presentation</vt:lpstr>
      <vt:lpstr>PowerPoint Presentation</vt:lpstr>
      <vt:lpstr>Xin cảm ơn Thầy cùng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2019-01-21T14:27:22Z</dcterms:created>
  <dcterms:modified xsi:type="dcterms:W3CDTF">2019-01-22T08:37:05Z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2018-08-20T20:18:53.6769504Z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