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Helvetica Neue" panose="020B0604020202020204" charset="0"/>
      <p:regular r:id="rId29"/>
      <p:bold r:id="rId30"/>
      <p:italic r:id="rId31"/>
      <p:boldItalic r:id="rId32"/>
    </p:embeddedFont>
    <p:embeddedFont>
      <p:font typeface="Open Sans" panose="020B0604020202020204" charset="0"/>
      <p:regular r:id="rId33"/>
      <p:bold r:id="rId34"/>
      <p:italic r:id="rId35"/>
      <p:boldItalic r:id="rId36"/>
    </p:embeddedFont>
    <p:embeddedFont>
      <p:font typeface="Open Sans SemiBold"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ZxJRdr8A8sIZez/Ivj7eCMYPNe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à Đặng Hu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6400" autoAdjust="0"/>
  </p:normalViewPr>
  <p:slideViewPr>
    <p:cSldViewPr snapToGrid="0">
      <p:cViewPr varScale="1">
        <p:scale>
          <a:sx n="69" d="100"/>
          <a:sy n="69"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8-11T04:26:12.352" idx="1">
    <p:pos x="6000" y="0"/>
    <p:text>Chị Huế bổ sung 1 slide Tóm tắt/Tổng kết bài học nữa ạ. Cảm ơn chị!</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N7uEM0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74" name="Google Shape;174;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Phần này có thể để sinh viên tự đọc</a:t>
            </a:r>
            <a:endParaRPr/>
          </a:p>
        </p:txBody>
      </p:sp>
      <p:sp>
        <p:nvSpPr>
          <p:cNvPr id="184" name="Google Shape;184;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Ở đây giảng viên lấy ví dụ </a:t>
            </a:r>
            <a:endParaRPr/>
          </a:p>
          <a:p>
            <a:pPr marL="457200" lvl="0" indent="-228600" algn="l" rtl="0">
              <a:lnSpc>
                <a:spcPct val="100000"/>
              </a:lnSpc>
              <a:spcBef>
                <a:spcPts val="0"/>
              </a:spcBef>
              <a:spcAft>
                <a:spcPts val="0"/>
              </a:spcAft>
              <a:buSzPts val="1400"/>
              <a:buFont typeface="Calibri"/>
              <a:buChar char="-"/>
            </a:pPr>
            <a:r>
              <a:rPr lang="vi-VN"/>
              <a:t>về dữ liệu sơ cấp: Các phiếu khảo sát chất lượng dịch vụ, các phiếu khảo sát thị trường khi ra mắt sản phẩm mới</a:t>
            </a:r>
            <a:endParaRPr/>
          </a:p>
          <a:p>
            <a:pPr marL="457200" lvl="0" indent="0" algn="l" rtl="0">
              <a:lnSpc>
                <a:spcPct val="100000"/>
              </a:lnSpc>
              <a:spcBef>
                <a:spcPts val="0"/>
              </a:spcBef>
              <a:spcAft>
                <a:spcPts val="0"/>
              </a:spcAft>
              <a:buNone/>
            </a:pPr>
            <a:r>
              <a:rPr lang="vi-VN"/>
              <a:t>Các nhãn hàng thường để cho khách hàng dùng thử sản phẩm và sau đó thì xin họ ý kiến nhận xét, trước khi họ tiến hành sản xuất hàng loạt, cho nên đôi khi các bạn sẽ gặp việc phát caphe, nước ngọt, trà, bánh,.. miễn phí </a:t>
            </a:r>
            <a:endParaRPr/>
          </a:p>
          <a:p>
            <a:pPr marL="457200" lvl="0" indent="-228600" algn="l" rtl="0">
              <a:lnSpc>
                <a:spcPct val="100000"/>
              </a:lnSpc>
              <a:spcBef>
                <a:spcPts val="0"/>
              </a:spcBef>
              <a:spcAft>
                <a:spcPts val="0"/>
              </a:spcAft>
              <a:buSzPts val="1400"/>
              <a:buFont typeface="Calibri"/>
              <a:buChar char="-"/>
            </a:pPr>
            <a:r>
              <a:rPr lang="vi-VN"/>
              <a:t>Dữ liệu thứ cấp: dữ liệu lưu trữ trong hệ thống bán hàng, hệ thống quản lý giao dịch, …</a:t>
            </a:r>
            <a:endParaRPr/>
          </a:p>
        </p:txBody>
      </p:sp>
      <p:sp>
        <p:nvSpPr>
          <p:cNvPr id="208" name="Google Shape;208;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Phần này có thể để sinh viên tự đọc</a:t>
            </a:r>
            <a:endParaRPr/>
          </a:p>
        </p:txBody>
      </p:sp>
      <p:sp>
        <p:nvSpPr>
          <p:cNvPr id="216" name="Google Shape;216;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Phần này để cho sinh viên tự đọc, Phân tích thêm ý nghĩa của giai đoạn này từ hình minh họa</a:t>
            </a:r>
            <a:endParaRPr/>
          </a:p>
        </p:txBody>
      </p:sp>
      <p:sp>
        <p:nvSpPr>
          <p:cNvPr id="223" name="Google Shape;223;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31" name="Google Shape;231;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 Phần này có thể để sinh viên tự đọc trong bài đọc, yêu cầu sinh viên lấy thêm ví dụ</a:t>
            </a:r>
            <a:endParaRPr/>
          </a:p>
        </p:txBody>
      </p:sp>
      <p:sp>
        <p:nvSpPr>
          <p:cNvPr id="239" name="Google Shape;239;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69" name="Google Shape;269;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Calibri"/>
              <a:buChar char="-"/>
            </a:pPr>
            <a:r>
              <a:rPr lang="vi-VN"/>
              <a:t>Giải thích cho sinh viên việc sử dụng thuộc tính encoding</a:t>
            </a:r>
            <a:endParaRPr/>
          </a:p>
          <a:p>
            <a:pPr marL="457200" lvl="0" indent="-228600" algn="l" rtl="0">
              <a:lnSpc>
                <a:spcPct val="100000"/>
              </a:lnSpc>
              <a:spcBef>
                <a:spcPts val="0"/>
              </a:spcBef>
              <a:spcAft>
                <a:spcPts val="0"/>
              </a:spcAft>
              <a:buSzPts val="1400"/>
              <a:buFont typeface="Calibri"/>
              <a:buChar char="-"/>
            </a:pPr>
            <a:r>
              <a:rPr lang="vi-VN"/>
              <a:t>Vai trò của câu lệnh data.head() là rất quan trọng vì có những bố dữ liệu lớn ko nên mở xem trực tiếp, có thể gây treo máy, việc xem 5 dòng dữ liệu đầu tiên sẽ giúp hiểu thêm về cấu trúc bộ dữ liệu</a:t>
            </a:r>
            <a:endParaRPr/>
          </a:p>
          <a:p>
            <a:pPr marL="457200" lvl="0" indent="-139700" algn="l" rtl="0">
              <a:lnSpc>
                <a:spcPct val="100000"/>
              </a:lnSpc>
              <a:spcBef>
                <a:spcPts val="0"/>
              </a:spcBef>
              <a:spcAft>
                <a:spcPts val="0"/>
              </a:spcAft>
              <a:buSzPts val="1400"/>
              <a:buFont typeface="Calibri"/>
              <a:buNone/>
            </a:pPr>
            <a:endParaRPr/>
          </a:p>
        </p:txBody>
      </p:sp>
      <p:sp>
        <p:nvSpPr>
          <p:cNvPr id="276" name="Google Shape;276;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Câu lệnh này cho biết cấu trúc bộ dữ liệu: </a:t>
            </a:r>
            <a:endParaRPr/>
          </a:p>
          <a:p>
            <a:pPr marL="457200" marR="0" lvl="0" indent="-228600" algn="l" rtl="0">
              <a:lnSpc>
                <a:spcPct val="100000"/>
              </a:lnSpc>
              <a:spcBef>
                <a:spcPts val="0"/>
              </a:spcBef>
              <a:spcAft>
                <a:spcPts val="0"/>
              </a:spcAft>
              <a:buSzPts val="1400"/>
              <a:buNone/>
            </a:pPr>
            <a:r>
              <a:rPr lang="vi-VN"/>
              <a:t>- Số lượng dòng số lượng cột: 541909 dòng và 8 cột</a:t>
            </a:r>
            <a:endParaRPr/>
          </a:p>
          <a:p>
            <a:pPr marL="457200" lvl="0" indent="-228600" algn="l" rtl="0">
              <a:lnSpc>
                <a:spcPct val="100000"/>
              </a:lnSpc>
              <a:spcBef>
                <a:spcPts val="0"/>
              </a:spcBef>
              <a:spcAft>
                <a:spcPts val="0"/>
              </a:spcAft>
              <a:buSzPts val="1400"/>
              <a:buFont typeface="Calibri"/>
              <a:buChar char="-"/>
            </a:pPr>
            <a:r>
              <a:rPr lang="vi-VN"/>
              <a:t>Cho biết kiểu dữ liệu của từng cột – Câu lệnh này rất quan trọng vì nó giúp người làm phân tích hiểu, dữ liệu khi được đưa vào phân tích đã ở đúng định dạng yêu cầu, trong một số trường hợp dữ liệu dạng số lại được định dạng kiểu object (string) dữ liệu thuộc thang đo nominal lại được mã hóa về dạng số, nếu người phân tích không lưu ý có thể gây lỗi phân tích</a:t>
            </a:r>
            <a:endParaRPr/>
          </a:p>
          <a:p>
            <a:pPr marL="228600" lvl="0" indent="0" algn="l" rtl="0">
              <a:lnSpc>
                <a:spcPct val="100000"/>
              </a:lnSpc>
              <a:spcBef>
                <a:spcPts val="0"/>
              </a:spcBef>
              <a:spcAft>
                <a:spcPts val="0"/>
              </a:spcAft>
              <a:buSzPts val="1400"/>
              <a:buFont typeface="Calibri"/>
              <a:buNone/>
            </a:pPr>
            <a:r>
              <a:rPr lang="vi-VN"/>
              <a:t>Giáo viên yêu cầu sinh viên xác định thang đo cho từng cột dữ liệu</a:t>
            </a:r>
            <a:endParaRPr/>
          </a:p>
        </p:txBody>
      </p:sp>
      <p:sp>
        <p:nvSpPr>
          <p:cNvPr id="285" name="Google Shape;285;p8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Do tên các quốc gia được lặp lại nhiều lần trong cột country 🡪 cần lấy ra một tập, chỉ có tên quốc gia 🡪 sử dụng hàm unique</a:t>
            </a:r>
            <a:endParaRPr/>
          </a:p>
        </p:txBody>
      </p:sp>
      <p:sp>
        <p:nvSpPr>
          <p:cNvPr id="294" name="Google Shape;294;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 Giáo viên phân tích rằng trên bảng số liệu không hề có thông tin của cột thành tiền: phải thêm cột thành tiền = số lượng * đơn giá</a:t>
            </a:r>
            <a:endParaRPr/>
          </a:p>
          <a:p>
            <a:pPr marL="457200" marR="0" lvl="0" indent="-228600" algn="l" rtl="0">
              <a:lnSpc>
                <a:spcPct val="100000"/>
              </a:lnSpc>
              <a:spcBef>
                <a:spcPts val="0"/>
              </a:spcBef>
              <a:spcAft>
                <a:spcPts val="0"/>
              </a:spcAft>
              <a:buSzPts val="1400"/>
              <a:buNone/>
            </a:pPr>
            <a:r>
              <a:rPr lang="vi-VN"/>
              <a:t>- sử dụng hàm sum để tính tổng</a:t>
            </a:r>
            <a:endParaRPr/>
          </a:p>
        </p:txBody>
      </p:sp>
      <p:sp>
        <p:nvSpPr>
          <p:cNvPr id="302" name="Google Shape;302;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1 mặt hàng được mô tả bởi mã, mô tả</a:t>
            </a:r>
            <a:endParaRPr/>
          </a:p>
          <a:p>
            <a:pPr marL="457200" marR="0" lvl="0" indent="-228600" algn="l" rtl="0">
              <a:lnSpc>
                <a:spcPct val="100000"/>
              </a:lnSpc>
              <a:spcBef>
                <a:spcPts val="0"/>
              </a:spcBef>
              <a:spcAft>
                <a:spcPts val="0"/>
              </a:spcAft>
              <a:buSzPts val="1400"/>
              <a:buNone/>
            </a:pPr>
            <a:r>
              <a:rPr lang="vi-VN"/>
              <a:t>Tỉnh tổng số lượng của từng mặt hàng</a:t>
            </a:r>
            <a:endParaRPr/>
          </a:p>
          <a:p>
            <a:pPr marL="457200" marR="0" lvl="0" indent="-228600" algn="l" rtl="0">
              <a:lnSpc>
                <a:spcPct val="100000"/>
              </a:lnSpc>
              <a:spcBef>
                <a:spcPts val="0"/>
              </a:spcBef>
              <a:spcAft>
                <a:spcPts val="0"/>
              </a:spcAft>
              <a:buSzPts val="1400"/>
              <a:buNone/>
            </a:pPr>
            <a:r>
              <a:rPr lang="vi-VN"/>
              <a:t>Sắp xếp tổng số lượng bán ra theo chiều giảm dần</a:t>
            </a:r>
            <a:endParaRPr/>
          </a:p>
          <a:p>
            <a:pPr marL="457200" marR="0" lvl="0" indent="-228600" algn="l" rtl="0">
              <a:lnSpc>
                <a:spcPct val="100000"/>
              </a:lnSpc>
              <a:spcBef>
                <a:spcPts val="0"/>
              </a:spcBef>
              <a:spcAft>
                <a:spcPts val="0"/>
              </a:spcAft>
              <a:buSzPts val="1400"/>
              <a:buNone/>
            </a:pPr>
            <a:r>
              <a:rPr lang="vi-VN"/>
              <a:t>Lấy 10 mặt hàng trên cùng</a:t>
            </a:r>
            <a:endParaRPr/>
          </a:p>
        </p:txBody>
      </p:sp>
      <p:sp>
        <p:nvSpPr>
          <p:cNvPr id="310" name="Google Shape;310;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1 mặt hàng được mô tả bởi mã, mô tả</a:t>
            </a:r>
            <a:endParaRPr/>
          </a:p>
          <a:p>
            <a:pPr marL="457200" marR="0" lvl="0" indent="-228600" algn="l" rtl="0">
              <a:lnSpc>
                <a:spcPct val="100000"/>
              </a:lnSpc>
              <a:spcBef>
                <a:spcPts val="0"/>
              </a:spcBef>
              <a:spcAft>
                <a:spcPts val="0"/>
              </a:spcAft>
              <a:buSzPts val="1400"/>
              <a:buNone/>
            </a:pPr>
            <a:r>
              <a:rPr lang="vi-VN"/>
              <a:t>Tỉnh tổng tiền của từng mặt hàng</a:t>
            </a:r>
            <a:endParaRPr/>
          </a:p>
          <a:p>
            <a:pPr marL="457200" marR="0" lvl="0" indent="-228600" algn="l" rtl="0">
              <a:lnSpc>
                <a:spcPct val="100000"/>
              </a:lnSpc>
              <a:spcBef>
                <a:spcPts val="0"/>
              </a:spcBef>
              <a:spcAft>
                <a:spcPts val="0"/>
              </a:spcAft>
              <a:buSzPts val="1400"/>
              <a:buNone/>
            </a:pPr>
            <a:r>
              <a:rPr lang="vi-VN"/>
              <a:t>Sắp xếp số tổng số lượng bán ra theo chiều giảm dần</a:t>
            </a:r>
            <a:endParaRPr/>
          </a:p>
          <a:p>
            <a:pPr marL="457200" marR="0" lvl="0" indent="-228600" algn="l" rtl="0">
              <a:lnSpc>
                <a:spcPct val="100000"/>
              </a:lnSpc>
              <a:spcBef>
                <a:spcPts val="0"/>
              </a:spcBef>
              <a:spcAft>
                <a:spcPts val="0"/>
              </a:spcAft>
              <a:buSzPts val="1400"/>
              <a:buNone/>
            </a:pPr>
            <a:r>
              <a:rPr lang="vi-VN"/>
              <a:t>Lấy 10 mặt hàng trên cùng</a:t>
            </a:r>
            <a:endParaRPr/>
          </a:p>
        </p:txBody>
      </p:sp>
      <p:sp>
        <p:nvSpPr>
          <p:cNvPr id="318" name="Google Shape;31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93198aa1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93198aa1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e93198aa1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vi-VN"/>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VN"/>
              <a:t>Phần này giảng viên đặt các câu hỏi mở, cho sinh viên tự đưa ra các câu trả lời, sau đó dẫn xuống các ví dụ ở các slide sau và từ đó đưa ra quyết định, hàng ngày các cá nhân hoặc tổ chức đều phải phân tích trước khi đưa ra quyết định</a:t>
            </a: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vi-V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vi-VN"/>
              <a:t>Cho sinh viên thảo luận dựa trên câu hỏi đầu tiên</a:t>
            </a:r>
            <a:endParaRPr/>
          </a:p>
        </p:txBody>
      </p:sp>
      <p:sp>
        <p:nvSpPr>
          <p:cNvPr id="110" name="Google Shape;110;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vi-VN"/>
              <a:t>Cho sinh viên thảo luận dựa trên câu hỏi đầu tiên</a:t>
            </a:r>
            <a:endParaRPr/>
          </a:p>
          <a:p>
            <a:pPr marL="457200" marR="0" lvl="0" indent="-228600" algn="l" rtl="0">
              <a:lnSpc>
                <a:spcPct val="100000"/>
              </a:lnSpc>
              <a:spcBef>
                <a:spcPts val="0"/>
              </a:spcBef>
              <a:spcAft>
                <a:spcPts val="0"/>
              </a:spcAft>
              <a:buSzPts val="1400"/>
              <a:buNone/>
            </a:pPr>
            <a:endParaRPr/>
          </a:p>
        </p:txBody>
      </p:sp>
      <p:sp>
        <p:nvSpPr>
          <p:cNvPr id="118" name="Google Shape;118;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vi-VN"/>
              <a:t>Cho sinh viên thảo luận dựa trên câu hỏi đầu tiên, rồi kết luận, mọi người đều phải phân tích dữ liệu hàng ngày, nhưng đang ở quy mô và mức độ khác nhau</a:t>
            </a:r>
            <a:endParaRPr/>
          </a:p>
          <a:p>
            <a:pPr marL="457200" marR="0" lvl="0" indent="-228600" algn="l" rtl="0">
              <a:lnSpc>
                <a:spcPct val="100000"/>
              </a:lnSpc>
              <a:spcBef>
                <a:spcPts val="0"/>
              </a:spcBef>
              <a:spcAft>
                <a:spcPts val="0"/>
              </a:spcAft>
              <a:buClr>
                <a:srgbClr val="000000"/>
              </a:buClr>
              <a:buSzPts val="1400"/>
              <a:buFont typeface="Arial"/>
              <a:buNone/>
            </a:pPr>
            <a:r>
              <a:rPr lang="vi-VN"/>
              <a:t>Kết luận: phân tích dữ liệu xuất phát từ nhu cầu của cuộc sống</a:t>
            </a:r>
            <a:endParaRPr/>
          </a:p>
        </p:txBody>
      </p:sp>
      <p:sp>
        <p:nvSpPr>
          <p:cNvPr id="126" name="Google Shape;126;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34" name="Google Shape;134;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Calibri"/>
              <a:buChar char="-"/>
            </a:pPr>
            <a:r>
              <a:rPr lang="vi-VN"/>
              <a:t>Thời kỳ chiếm hữu nô lệ, con người sử dụng những phiên bản đầu tiên của chữ viết để ghi chép lại kết quả đánh bắt, hái lượm, phân chia của cải</a:t>
            </a:r>
            <a:endParaRPr/>
          </a:p>
          <a:p>
            <a:pPr marL="457200" lvl="0" indent="-228600" algn="l" rtl="0">
              <a:lnSpc>
                <a:spcPct val="100000"/>
              </a:lnSpc>
              <a:spcBef>
                <a:spcPts val="0"/>
              </a:spcBef>
              <a:spcAft>
                <a:spcPts val="0"/>
              </a:spcAft>
              <a:buSzPts val="1400"/>
              <a:buFont typeface="Calibri"/>
              <a:buChar char="-"/>
            </a:pPr>
            <a:r>
              <a:rPr lang="vi-VN"/>
              <a:t>Thời kỳ phong kiến: Ngoài việc ghi chép, còn phân tích theo không gian: diện tích mà mình được phép quản lý, theo thời gian: so sánh kết quả công việc giữ ngày này với ngày khác, năm này với năm khác, so sánh kết quả sản xuất, kinh doanh giữa vùng này và vùng khác</a:t>
            </a:r>
            <a:endParaRPr/>
          </a:p>
          <a:p>
            <a:pPr marL="457200" lvl="0" indent="-228600" algn="l" rtl="0">
              <a:lnSpc>
                <a:spcPct val="100000"/>
              </a:lnSpc>
              <a:spcBef>
                <a:spcPts val="0"/>
              </a:spcBef>
              <a:spcAft>
                <a:spcPts val="0"/>
              </a:spcAft>
              <a:buSzPts val="1400"/>
              <a:buFont typeface="Calibri"/>
              <a:buChar char="-"/>
            </a:pPr>
            <a:r>
              <a:rPr lang="vi-VN"/>
              <a:t>Thời kỳ sản xuất hàng hóa: Việc phân tích giúp phát hiện khi có 1 sự chuyển biến về lượng đủ lớn sẽ tạo ra một sự thay đổi về chất </a:t>
            </a:r>
            <a:endParaRPr/>
          </a:p>
        </p:txBody>
      </p:sp>
      <p:sp>
        <p:nvSpPr>
          <p:cNvPr id="141" name="Google Shape;141;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vi-V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6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4"/>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65"/>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5"/>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59"/>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6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6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t>‹#›</a:t>
            </a:fld>
            <a:endParaRPr/>
          </a:p>
        </p:txBody>
      </p:sp>
      <p:cxnSp>
        <p:nvCxnSpPr>
          <p:cNvPr id="15" name="Google Shape;15;p54"/>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54"/>
          <p:cNvPicPr preferRelativeResize="0"/>
          <p:nvPr/>
        </p:nvPicPr>
        <p:blipFill rotWithShape="1">
          <a:blip r:embed="rId13">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336431" y="1122362"/>
            <a:ext cx="9612923" cy="28934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SemiBold"/>
              <a:buNone/>
            </a:pPr>
            <a:r>
              <a:rPr lang="vi-VN"/>
              <a:t>Bài 1</a:t>
            </a:r>
            <a:br>
              <a:rPr lang="vi-VN"/>
            </a:br>
            <a:r>
              <a:rPr lang="vi-VN"/>
              <a:t>Tổng quan về phân tích dữ liệu</a:t>
            </a:r>
            <a:endParaRPr/>
          </a:p>
        </p:txBody>
      </p:sp>
      <p:sp>
        <p:nvSpPr>
          <p:cNvPr id="92" name="Google Shape;92;p1"/>
          <p:cNvSpPr txBox="1">
            <a:spLocks noGrp="1"/>
          </p:cNvSpPr>
          <p:nvPr>
            <p:ph type="subTitle" idx="1"/>
          </p:nvPr>
        </p:nvSpPr>
        <p:spPr>
          <a:xfrm>
            <a:off x="1524000" y="4317476"/>
            <a:ext cx="9144000" cy="14991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vi-VN"/>
              <a:t>Khóa học: Phân tích dữ liệu với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1"/>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dữ liệu – Khoa học dữ liệu</a:t>
            </a:r>
            <a:endParaRPr/>
          </a:p>
        </p:txBody>
      </p:sp>
      <p:sp>
        <p:nvSpPr>
          <p:cNvPr id="177" name="Google Shape;177;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Clr>
                <a:schemeClr val="dk1"/>
              </a:buClr>
              <a:buSzPts val="2400"/>
              <a:buNone/>
            </a:pPr>
            <a:r>
              <a:rPr lang="vi-VN"/>
              <a:t>Phân tích dữ liệu</a:t>
            </a:r>
            <a:endParaRPr/>
          </a:p>
        </p:txBody>
      </p:sp>
      <p:sp>
        <p:nvSpPr>
          <p:cNvPr id="178" name="Google Shape;178;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Phát hiện thông tin từ dữ liệu</a:t>
            </a:r>
            <a:endParaRPr/>
          </a:p>
          <a:p>
            <a:pPr marL="457200" lvl="0" indent="-342900" algn="l" rtl="0">
              <a:lnSpc>
                <a:spcPct val="90000"/>
              </a:lnSpc>
              <a:spcBef>
                <a:spcPts val="1000"/>
              </a:spcBef>
              <a:spcAft>
                <a:spcPts val="0"/>
              </a:spcAft>
              <a:buClr>
                <a:schemeClr val="dk1"/>
              </a:buClr>
              <a:buSzPts val="1800"/>
              <a:buChar char="•"/>
            </a:pPr>
            <a:r>
              <a:rPr lang="vi-VN"/>
              <a:t>Trả lời các câu hỏi của nhà quản lý</a:t>
            </a:r>
            <a:endParaRPr/>
          </a:p>
        </p:txBody>
      </p:sp>
      <p:sp>
        <p:nvSpPr>
          <p:cNvPr id="179" name="Google Shape;179;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Clr>
                <a:schemeClr val="dk1"/>
              </a:buClr>
              <a:buSzPts val="2400"/>
              <a:buNone/>
            </a:pPr>
            <a:r>
              <a:rPr lang="vi-VN"/>
              <a:t>Khoa học dữ liệu</a:t>
            </a:r>
            <a:endParaRPr/>
          </a:p>
        </p:txBody>
      </p:sp>
      <p:sp>
        <p:nvSpPr>
          <p:cNvPr id="180" name="Google Shape;180;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Dữ liệu lớn</a:t>
            </a:r>
          </a:p>
          <a:p>
            <a:pPr marL="457200" lvl="0" indent="-342900" algn="l" rtl="0">
              <a:lnSpc>
                <a:spcPct val="90000"/>
              </a:lnSpc>
              <a:spcBef>
                <a:spcPts val="1000"/>
              </a:spcBef>
              <a:spcAft>
                <a:spcPts val="0"/>
              </a:spcAft>
              <a:buClr>
                <a:schemeClr val="dk1"/>
              </a:buClr>
              <a:buSzPts val="1800"/>
              <a:buChar char="•"/>
            </a:pPr>
            <a:r>
              <a:rPr lang="en-US"/>
              <a:t>Tìm kiếm ý nghĩa, d</a:t>
            </a:r>
            <a:r>
              <a:rPr lang="vi-VN"/>
              <a:t>ự đoán tương lai từ dữ liệu</a:t>
            </a:r>
            <a:endParaRPr/>
          </a:p>
          <a:p>
            <a:pPr marL="457200" lvl="0" indent="-342900" algn="l" rtl="0">
              <a:lnSpc>
                <a:spcPct val="90000"/>
              </a:lnSpc>
              <a:spcBef>
                <a:spcPts val="1000"/>
              </a:spcBef>
              <a:spcAft>
                <a:spcPts val="0"/>
              </a:spcAft>
              <a:buClr>
                <a:schemeClr val="dk1"/>
              </a:buClr>
              <a:buSzPts val="1800"/>
              <a:buChar char="•"/>
            </a:pPr>
            <a:r>
              <a:rPr lang="vi-VN"/>
              <a:t>Thường tự đề xuất vấn đề cần giải quyết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2. Quy trình phân tích dữ liệu</a:t>
            </a:r>
            <a:endParaRPr/>
          </a:p>
        </p:txBody>
      </p:sp>
      <p:sp>
        <p:nvSpPr>
          <p:cNvPr id="189" name="Google Shape;189;p72"/>
          <p:cNvSpPr/>
          <p:nvPr/>
        </p:nvSpPr>
        <p:spPr>
          <a:xfrm>
            <a:off x="2443888" y="1539433"/>
            <a:ext cx="7358238" cy="4598899"/>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2"/>
          <p:cNvSpPr/>
          <p:nvPr/>
        </p:nvSpPr>
        <p:spPr>
          <a:xfrm>
            <a:off x="3168674" y="4959174"/>
            <a:ext cx="169239" cy="169239"/>
          </a:xfrm>
          <a:prstGeom prst="ellipse">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2"/>
          <p:cNvSpPr/>
          <p:nvPr/>
        </p:nvSpPr>
        <p:spPr>
          <a:xfrm>
            <a:off x="3253294" y="5043794"/>
            <a:ext cx="963929" cy="10945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2"/>
          <p:cNvSpPr txBox="1"/>
          <p:nvPr/>
        </p:nvSpPr>
        <p:spPr>
          <a:xfrm>
            <a:off x="3253294" y="5043794"/>
            <a:ext cx="963929" cy="1094537"/>
          </a:xfrm>
          <a:prstGeom prst="rect">
            <a:avLst/>
          </a:prstGeom>
          <a:noFill/>
          <a:ln>
            <a:noFill/>
          </a:ln>
        </p:spPr>
        <p:txBody>
          <a:bodyPr spcFirstLastPara="1" wrap="square" lIns="89675" tIns="0" rIns="0" bIns="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a:t>Đặt ra bài toán</a:t>
            </a:r>
            <a:endParaRPr sz="2200" b="0" i="0" u="none" strike="noStrike" cap="none">
              <a:solidFill>
                <a:srgbClr val="000000"/>
              </a:solidFill>
              <a:latin typeface="Arial"/>
              <a:ea typeface="Arial"/>
              <a:cs typeface="Arial"/>
              <a:sym typeface="Arial"/>
            </a:endParaRPr>
          </a:p>
        </p:txBody>
      </p:sp>
      <p:sp>
        <p:nvSpPr>
          <p:cNvPr id="193" name="Google Shape;193;p72"/>
          <p:cNvSpPr/>
          <p:nvPr/>
        </p:nvSpPr>
        <p:spPr>
          <a:xfrm>
            <a:off x="4084775" y="4078945"/>
            <a:ext cx="264896" cy="264896"/>
          </a:xfrm>
          <a:prstGeom prst="ellipse">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2"/>
          <p:cNvSpPr/>
          <p:nvPr/>
        </p:nvSpPr>
        <p:spPr>
          <a:xfrm>
            <a:off x="4217223" y="4211393"/>
            <a:ext cx="1221467" cy="192693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2"/>
          <p:cNvSpPr txBox="1"/>
          <p:nvPr/>
        </p:nvSpPr>
        <p:spPr>
          <a:xfrm>
            <a:off x="4217223" y="4211393"/>
            <a:ext cx="1221467" cy="1926938"/>
          </a:xfrm>
          <a:prstGeom prst="rect">
            <a:avLst/>
          </a:prstGeom>
          <a:noFill/>
          <a:ln>
            <a:noFill/>
          </a:ln>
        </p:spPr>
        <p:txBody>
          <a:bodyPr spcFirstLastPara="1" wrap="square" lIns="140350" tIns="0" rIns="0" bIns="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Thu thập dữ liệu</a:t>
            </a:r>
            <a:endParaRPr sz="2200" b="0" i="0" u="none" strike="noStrike" cap="none">
              <a:solidFill>
                <a:srgbClr val="000000"/>
              </a:solidFill>
              <a:latin typeface="Arial"/>
              <a:ea typeface="Arial"/>
              <a:cs typeface="Arial"/>
              <a:sym typeface="Arial"/>
            </a:endParaRPr>
          </a:p>
        </p:txBody>
      </p:sp>
      <p:sp>
        <p:nvSpPr>
          <p:cNvPr id="196" name="Google Shape;196;p72"/>
          <p:cNvSpPr/>
          <p:nvPr/>
        </p:nvSpPr>
        <p:spPr>
          <a:xfrm>
            <a:off x="5262093" y="3377153"/>
            <a:ext cx="353195" cy="353195"/>
          </a:xfrm>
          <a:prstGeom prst="ellipse">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2"/>
          <p:cNvSpPr/>
          <p:nvPr/>
        </p:nvSpPr>
        <p:spPr>
          <a:xfrm>
            <a:off x="5438691" y="3553750"/>
            <a:ext cx="1420140" cy="25845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2"/>
          <p:cNvSpPr txBox="1"/>
          <p:nvPr/>
        </p:nvSpPr>
        <p:spPr>
          <a:xfrm>
            <a:off x="5438691" y="3553750"/>
            <a:ext cx="963928" cy="2584581"/>
          </a:xfrm>
          <a:prstGeom prst="rect">
            <a:avLst/>
          </a:prstGeom>
          <a:noFill/>
          <a:ln>
            <a:noFill/>
          </a:ln>
        </p:spPr>
        <p:txBody>
          <a:bodyPr spcFirstLastPara="1" wrap="square" lIns="187150" tIns="0" rIns="0" bIns="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Tiền xử lý dữ liệu</a:t>
            </a:r>
            <a:endParaRPr/>
          </a:p>
        </p:txBody>
      </p:sp>
      <p:sp>
        <p:nvSpPr>
          <p:cNvPr id="199" name="Google Shape;199;p72"/>
          <p:cNvSpPr/>
          <p:nvPr/>
        </p:nvSpPr>
        <p:spPr>
          <a:xfrm>
            <a:off x="6630725" y="2828964"/>
            <a:ext cx="456210" cy="456210"/>
          </a:xfrm>
          <a:prstGeom prst="ellipse">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2"/>
          <p:cNvSpPr/>
          <p:nvPr/>
        </p:nvSpPr>
        <p:spPr>
          <a:xfrm>
            <a:off x="6858831" y="3057069"/>
            <a:ext cx="1471647" cy="30812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2"/>
          <p:cNvSpPr txBox="1"/>
          <p:nvPr/>
        </p:nvSpPr>
        <p:spPr>
          <a:xfrm>
            <a:off x="6858831" y="3057069"/>
            <a:ext cx="1471647" cy="3081262"/>
          </a:xfrm>
          <a:prstGeom prst="rect">
            <a:avLst/>
          </a:prstGeom>
          <a:noFill/>
          <a:ln>
            <a:noFill/>
          </a:ln>
        </p:spPr>
        <p:txBody>
          <a:bodyPr spcFirstLastPara="1" wrap="square" lIns="241725" tIns="0" rIns="0" bIns="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a:t>Phân tích, mô hình hóa dữ liệu.</a:t>
            </a:r>
          </a:p>
          <a:p>
            <a:pPr marL="0" marR="0" lvl="0" indent="0" algn="l" rtl="0">
              <a:lnSpc>
                <a:spcPct val="90000"/>
              </a:lnSpc>
              <a:spcBef>
                <a:spcPts val="0"/>
              </a:spcBef>
              <a:spcAft>
                <a:spcPts val="0"/>
              </a:spcAft>
              <a:buClr>
                <a:srgbClr val="000000"/>
              </a:buClr>
              <a:buSzPts val="2200"/>
              <a:buFont typeface="Arial"/>
              <a:buNone/>
            </a:pPr>
            <a:endParaRPr lang="en-US" sz="2200"/>
          </a:p>
          <a:p>
            <a:pPr marL="0" marR="0" lvl="0" indent="0" algn="l" rtl="0">
              <a:lnSpc>
                <a:spcPct val="90000"/>
              </a:lnSpc>
              <a:spcBef>
                <a:spcPts val="0"/>
              </a:spcBef>
              <a:spcAft>
                <a:spcPts val="0"/>
              </a:spcAft>
              <a:buClr>
                <a:srgbClr val="000000"/>
              </a:buClr>
              <a:buSzPts val="2200"/>
              <a:buFont typeface="Arial"/>
              <a:buNone/>
            </a:pPr>
            <a:r>
              <a:rPr lang="en-US" sz="2200"/>
              <a:t>Tìm kiếm thông tin giải bài toán</a:t>
            </a:r>
            <a:endParaRPr/>
          </a:p>
        </p:txBody>
      </p:sp>
      <p:sp>
        <p:nvSpPr>
          <p:cNvPr id="202" name="Google Shape;202;p72"/>
          <p:cNvSpPr/>
          <p:nvPr/>
        </p:nvSpPr>
        <p:spPr>
          <a:xfrm>
            <a:off x="8039828" y="2462891"/>
            <a:ext cx="581300" cy="581300"/>
          </a:xfrm>
          <a:prstGeom prst="ellipse">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2"/>
          <p:cNvSpPr/>
          <p:nvPr/>
        </p:nvSpPr>
        <p:spPr>
          <a:xfrm>
            <a:off x="8330479" y="2753542"/>
            <a:ext cx="1471647" cy="33847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2"/>
          <p:cNvSpPr txBox="1"/>
          <p:nvPr/>
        </p:nvSpPr>
        <p:spPr>
          <a:xfrm>
            <a:off x="8330479" y="2753542"/>
            <a:ext cx="1471647" cy="3384789"/>
          </a:xfrm>
          <a:prstGeom prst="rect">
            <a:avLst/>
          </a:prstGeom>
          <a:noFill/>
          <a:ln>
            <a:noFill/>
          </a:ln>
        </p:spPr>
        <p:txBody>
          <a:bodyPr spcFirstLastPara="1" wrap="square" lIns="308000" tIns="0" rIns="0" bIns="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Trình bày, diễn giải thông tin.</a:t>
            </a:r>
          </a:p>
          <a:p>
            <a:pPr marL="0" marR="0" lvl="0" indent="0" algn="l" rtl="0">
              <a:lnSpc>
                <a:spcPct val="90000"/>
              </a:lnSpc>
              <a:spcBef>
                <a:spcPts val="0"/>
              </a:spcBef>
              <a:spcAft>
                <a:spcPts val="0"/>
              </a:spcAft>
              <a:buClr>
                <a:srgbClr val="000000"/>
              </a:buClr>
              <a:buSzPts val="2200"/>
              <a:buFont typeface="Arial"/>
              <a:buNone/>
            </a:pPr>
            <a:endParaRPr lang="en-US" sz="2200"/>
          </a:p>
          <a:p>
            <a:pPr marL="0" marR="0" lvl="0" indent="0" algn="l" rtl="0">
              <a:lnSpc>
                <a:spcPct val="90000"/>
              </a:lnSpc>
              <a:spcBef>
                <a:spcPts val="0"/>
              </a:spcBef>
              <a:spcAft>
                <a:spcPts val="0"/>
              </a:spcAft>
              <a:buClr>
                <a:srgbClr val="000000"/>
              </a:buClr>
              <a:buSzPts val="2200"/>
              <a:buFont typeface="Arial"/>
              <a:buNone/>
            </a:pPr>
            <a:r>
              <a:rPr lang="en-US" sz="2200"/>
              <a:t>Đưa ra quyết định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2.1 Thu thập dữ liệu</a:t>
            </a:r>
            <a:endParaRPr/>
          </a:p>
        </p:txBody>
      </p:sp>
      <p:sp>
        <p:nvSpPr>
          <p:cNvPr id="211" name="Google Shape;211;p7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Yêu cầu: luôn phải hiểu bài toán trước khi tiến hành thu thập dữ liệu</a:t>
            </a:r>
            <a:endParaRPr/>
          </a:p>
        </p:txBody>
      </p:sp>
      <p:pic>
        <p:nvPicPr>
          <p:cNvPr id="212" name="Google Shape;212;p73"/>
          <p:cNvPicPr preferRelativeResize="0"/>
          <p:nvPr/>
        </p:nvPicPr>
        <p:blipFill rotWithShape="1">
          <a:blip r:embed="rId3">
            <a:alphaModFix/>
          </a:blip>
          <a:srcRect/>
          <a:stretch/>
        </p:blipFill>
        <p:spPr>
          <a:xfrm>
            <a:off x="2882096" y="2575305"/>
            <a:ext cx="6758625" cy="374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7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Tiền xử lý dữ liệu</a:t>
            </a:r>
            <a:endParaRPr/>
          </a:p>
        </p:txBody>
      </p:sp>
      <p:sp>
        <p:nvSpPr>
          <p:cNvPr id="219" name="Google Shape;219;p7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Lọc dữ liệu</a:t>
            </a:r>
            <a:endParaRPr/>
          </a:p>
          <a:p>
            <a:pPr marL="457200" lvl="0" indent="-342900" algn="l" rtl="0">
              <a:lnSpc>
                <a:spcPct val="90000"/>
              </a:lnSpc>
              <a:spcBef>
                <a:spcPts val="1000"/>
              </a:spcBef>
              <a:spcAft>
                <a:spcPts val="0"/>
              </a:spcAft>
              <a:buClr>
                <a:schemeClr val="dk1"/>
              </a:buClr>
              <a:buSzPts val="1800"/>
              <a:buChar char="•"/>
            </a:pPr>
            <a:r>
              <a:rPr lang="vi-VN"/>
              <a:t>Làm sạch dữ liệu</a:t>
            </a:r>
            <a:endParaRPr/>
          </a:p>
          <a:p>
            <a:pPr marL="457200" lvl="0" indent="-342900" algn="l" rtl="0">
              <a:lnSpc>
                <a:spcPct val="90000"/>
              </a:lnSpc>
              <a:spcBef>
                <a:spcPts val="1000"/>
              </a:spcBef>
              <a:spcAft>
                <a:spcPts val="0"/>
              </a:spcAft>
              <a:buClr>
                <a:schemeClr val="dk1"/>
              </a:buClr>
              <a:buSzPts val="1800"/>
              <a:buChar char="•"/>
            </a:pPr>
            <a:r>
              <a:rPr lang="vi-VN"/>
              <a:t>Biến đổi dữ liệu</a:t>
            </a:r>
            <a:endParaRPr/>
          </a:p>
          <a:p>
            <a:pPr marL="457200" lvl="0" indent="-228600" algn="l" rtl="0">
              <a:lnSpc>
                <a:spcPct val="90000"/>
              </a:lnSpc>
              <a:spcBef>
                <a:spcPts val="1000"/>
              </a:spcBef>
              <a:spcAft>
                <a:spcPts val="0"/>
              </a:spcAft>
              <a:buClr>
                <a:schemeClr val="dk1"/>
              </a:buClr>
              <a:buSzPts val="1800"/>
              <a:buNone/>
            </a:pP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và tìm kiếm thông tin</a:t>
            </a:r>
            <a:endParaRPr/>
          </a:p>
        </p:txBody>
      </p:sp>
      <p:sp>
        <p:nvSpPr>
          <p:cNvPr id="226" name="Google Shape;226;p7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Mô tả dữ liệu</a:t>
            </a:r>
            <a:endParaRPr/>
          </a:p>
          <a:p>
            <a:pPr marL="457200" lvl="0" indent="-342900" algn="l" rtl="0">
              <a:lnSpc>
                <a:spcPct val="90000"/>
              </a:lnSpc>
              <a:spcBef>
                <a:spcPts val="1000"/>
              </a:spcBef>
              <a:spcAft>
                <a:spcPts val="0"/>
              </a:spcAft>
              <a:buClr>
                <a:schemeClr val="dk1"/>
              </a:buClr>
              <a:buSzPts val="1800"/>
              <a:buChar char="•"/>
            </a:pPr>
            <a:r>
              <a:rPr lang="vi-VN"/>
              <a:t>Phân tích phân bố dữ liệu</a:t>
            </a:r>
            <a:endParaRPr/>
          </a:p>
          <a:p>
            <a:pPr marL="457200" lvl="0" indent="-342900" algn="l" rtl="0">
              <a:lnSpc>
                <a:spcPct val="90000"/>
              </a:lnSpc>
              <a:spcBef>
                <a:spcPts val="1000"/>
              </a:spcBef>
              <a:spcAft>
                <a:spcPts val="0"/>
              </a:spcAft>
              <a:buClr>
                <a:schemeClr val="dk1"/>
              </a:buClr>
              <a:buSzPts val="1800"/>
              <a:buChar char="•"/>
            </a:pPr>
            <a:r>
              <a:rPr lang="vi-VN"/>
              <a:t>Trực quan hóa dữ liệu</a:t>
            </a:r>
            <a:endParaRPr/>
          </a:p>
          <a:p>
            <a:pPr marL="457200" lvl="0" indent="-342900" algn="l" rtl="0">
              <a:lnSpc>
                <a:spcPct val="90000"/>
              </a:lnSpc>
              <a:spcBef>
                <a:spcPts val="1000"/>
              </a:spcBef>
              <a:spcAft>
                <a:spcPts val="0"/>
              </a:spcAft>
              <a:buClr>
                <a:schemeClr val="dk1"/>
              </a:buClr>
              <a:buSzPts val="1800"/>
              <a:buChar char="•"/>
            </a:pPr>
            <a:r>
              <a:rPr lang="vi-VN"/>
              <a:t>Kiểm định giả thiết</a:t>
            </a:r>
            <a:endParaRPr/>
          </a:p>
          <a:p>
            <a:pPr marL="457200" lvl="0" indent="-228600" algn="l" rtl="0">
              <a:lnSpc>
                <a:spcPct val="90000"/>
              </a:lnSpc>
              <a:spcBef>
                <a:spcPts val="1000"/>
              </a:spcBef>
              <a:spcAft>
                <a:spcPts val="0"/>
              </a:spcAft>
              <a:buClr>
                <a:schemeClr val="dk1"/>
              </a:buClr>
              <a:buSzPts val="1800"/>
              <a:buNone/>
            </a:pPr>
            <a:endParaRPr/>
          </a:p>
          <a:p>
            <a:pPr marL="571500" lvl="1" indent="0" algn="l" rtl="0">
              <a:lnSpc>
                <a:spcPct val="90000"/>
              </a:lnSpc>
              <a:spcBef>
                <a:spcPts val="500"/>
              </a:spcBef>
              <a:spcAft>
                <a:spcPts val="0"/>
              </a:spcAft>
              <a:buSzPts val="1800"/>
              <a:buNone/>
            </a:pPr>
            <a:endParaRPr/>
          </a:p>
        </p:txBody>
      </p:sp>
      <p:pic>
        <p:nvPicPr>
          <p:cNvPr id="227" name="Google Shape;227;p75" descr="Thương mại điện tử chính là lĩnh vực kinh doanh nổi tiếng của Amazon, nhưng biểu  đồ dưới đây sẽ khiến bạn phải ngạc nhiên! | Công Ty TNHH TM &amp;amp; DV"/>
          <p:cNvPicPr preferRelativeResize="0"/>
          <p:nvPr/>
        </p:nvPicPr>
        <p:blipFill rotWithShape="1">
          <a:blip r:embed="rId3">
            <a:alphaModFix/>
          </a:blip>
          <a:srcRect/>
          <a:stretch/>
        </p:blipFill>
        <p:spPr>
          <a:xfrm>
            <a:off x="5802774" y="1471005"/>
            <a:ext cx="5806633" cy="435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Diễn giải thông tin</a:t>
            </a:r>
            <a:endParaRPr/>
          </a:p>
        </p:txBody>
      </p:sp>
      <p:sp>
        <p:nvSpPr>
          <p:cNvPr id="234" name="Google Shape;234;p76"/>
          <p:cNvSpPr txBox="1">
            <a:spLocks noGrp="1"/>
          </p:cNvSpPr>
          <p:nvPr>
            <p:ph type="body" idx="1"/>
          </p:nvPr>
        </p:nvSpPr>
        <p:spPr>
          <a:xfrm>
            <a:off x="838200" y="1120022"/>
            <a:ext cx="10515600" cy="405386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Hiểu thông tin chi tiết</a:t>
            </a:r>
            <a:endParaRPr/>
          </a:p>
          <a:p>
            <a:pPr marL="457200" lvl="0" indent="-342900" algn="l" rtl="0">
              <a:lnSpc>
                <a:spcPct val="90000"/>
              </a:lnSpc>
              <a:spcBef>
                <a:spcPts val="1000"/>
              </a:spcBef>
              <a:spcAft>
                <a:spcPts val="0"/>
              </a:spcAft>
              <a:buClr>
                <a:schemeClr val="dk1"/>
              </a:buClr>
              <a:buSzPts val="1800"/>
              <a:buChar char="•"/>
            </a:pPr>
            <a:r>
              <a:rPr lang="vi-VN"/>
              <a:t>Tìm được tác động của các yếu tố lên hệ thống</a:t>
            </a:r>
            <a:endParaRPr/>
          </a:p>
        </p:txBody>
      </p:sp>
      <p:pic>
        <p:nvPicPr>
          <p:cNvPr id="235" name="Google Shape;235;p76"/>
          <p:cNvPicPr preferRelativeResize="0"/>
          <p:nvPr/>
        </p:nvPicPr>
        <p:blipFill rotWithShape="1">
          <a:blip r:embed="rId3">
            <a:alphaModFix/>
          </a:blip>
          <a:srcRect/>
          <a:stretch/>
        </p:blipFill>
        <p:spPr>
          <a:xfrm>
            <a:off x="3126129" y="2509927"/>
            <a:ext cx="6469284" cy="37845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p:nvPr/>
        </p:nvSpPr>
        <p:spPr>
          <a:xfrm>
            <a:off x="2486891" y="5333999"/>
            <a:ext cx="2667000" cy="1005721"/>
          </a:xfrm>
          <a:prstGeom prst="rect">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1400" b="0" i="0" u="none" strike="noStrike" cap="none">
                <a:solidFill>
                  <a:schemeClr val="dk1"/>
                </a:solidFill>
                <a:latin typeface="Arial"/>
                <a:ea typeface="Arial"/>
                <a:cs typeface="Arial"/>
                <a:sym typeface="Arial"/>
              </a:rPr>
              <a:t>Các giá trị mà thuộc tính có thể gọi chỉ khác nhau về tên gọi</a:t>
            </a:r>
            <a:endParaRPr sz="1400" b="0" i="0" u="none" strike="noStrike" cap="none">
              <a:solidFill>
                <a:schemeClr val="dk1"/>
              </a:solidFill>
              <a:latin typeface="Arial"/>
              <a:ea typeface="Arial"/>
              <a:cs typeface="Arial"/>
              <a:sym typeface="Arial"/>
            </a:endParaRPr>
          </a:p>
        </p:txBody>
      </p:sp>
      <p:sp>
        <p:nvSpPr>
          <p:cNvPr id="242" name="Google Shape;242;p44"/>
          <p:cNvSpPr/>
          <p:nvPr/>
        </p:nvSpPr>
        <p:spPr>
          <a:xfrm>
            <a:off x="2486891" y="4343400"/>
            <a:ext cx="2667000" cy="990600"/>
          </a:xfrm>
          <a:prstGeom prst="rect">
            <a:avLst/>
          </a:prstGeom>
          <a:solidFill>
            <a:srgbClr val="F5F4F4"/>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vi-VN" sz="2400" b="1" i="0" u="none" strike="noStrike" cap="none">
                <a:solidFill>
                  <a:schemeClr val="dk1"/>
                </a:solidFill>
                <a:latin typeface="Arial"/>
                <a:ea typeface="Arial"/>
                <a:cs typeface="Arial"/>
                <a:sym typeface="Arial"/>
              </a:rPr>
              <a:t>Thang đo định danh – norminal</a:t>
            </a:r>
            <a:endParaRPr sz="2400" b="1" i="0" u="none" strike="noStrike" cap="none">
              <a:solidFill>
                <a:schemeClr val="dk1"/>
              </a:solidFill>
              <a:latin typeface="Arial"/>
              <a:ea typeface="Arial"/>
              <a:cs typeface="Arial"/>
              <a:sym typeface="Arial"/>
            </a:endParaRPr>
          </a:p>
        </p:txBody>
      </p:sp>
      <p:sp>
        <p:nvSpPr>
          <p:cNvPr id="243" name="Google Shape;243;p44"/>
          <p:cNvSpPr/>
          <p:nvPr/>
        </p:nvSpPr>
        <p:spPr>
          <a:xfrm>
            <a:off x="5153892" y="4343400"/>
            <a:ext cx="2008909" cy="990600"/>
          </a:xfrm>
          <a:prstGeom prst="rect">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1600" b="0" i="0" u="none" strike="noStrike" cap="none">
                <a:solidFill>
                  <a:schemeClr val="dk1"/>
                </a:solidFill>
                <a:latin typeface="Arial"/>
                <a:ea typeface="Arial"/>
                <a:cs typeface="Arial"/>
                <a:sym typeface="Arial"/>
              </a:rPr>
              <a:t>Giữa giá trị của thuộc tính có quan hệ hơn kém</a:t>
            </a:r>
            <a:endParaRPr sz="1600" b="0" i="0" u="none" strike="noStrike" cap="none">
              <a:solidFill>
                <a:schemeClr val="dk1"/>
              </a:solidFill>
              <a:latin typeface="Arial"/>
              <a:ea typeface="Arial"/>
              <a:cs typeface="Arial"/>
              <a:sym typeface="Arial"/>
            </a:endParaRPr>
          </a:p>
        </p:txBody>
      </p:sp>
      <p:sp>
        <p:nvSpPr>
          <p:cNvPr id="244" name="Google Shape;244;p44"/>
          <p:cNvSpPr/>
          <p:nvPr/>
        </p:nvSpPr>
        <p:spPr>
          <a:xfrm>
            <a:off x="2486892" y="3200400"/>
            <a:ext cx="4675909" cy="1143000"/>
          </a:xfrm>
          <a:prstGeom prst="rect">
            <a:avLst/>
          </a:prstGeom>
          <a:solidFill>
            <a:srgbClr val="EFEFEF"/>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3200" b="1" i="0" u="none" strike="noStrike" cap="none">
                <a:solidFill>
                  <a:schemeClr val="dk1"/>
                </a:solidFill>
                <a:latin typeface="Arial"/>
                <a:ea typeface="Arial"/>
                <a:cs typeface="Arial"/>
                <a:sym typeface="Arial"/>
              </a:rPr>
              <a:t>Thang đo thứ bậc - Ordinal</a:t>
            </a:r>
            <a:endParaRPr/>
          </a:p>
        </p:txBody>
      </p:sp>
      <p:sp>
        <p:nvSpPr>
          <p:cNvPr id="245" name="Google Shape;245;p44"/>
          <p:cNvSpPr/>
          <p:nvPr/>
        </p:nvSpPr>
        <p:spPr>
          <a:xfrm>
            <a:off x="7162801" y="3200400"/>
            <a:ext cx="2370616" cy="1143000"/>
          </a:xfrm>
          <a:prstGeom prst="rect">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1600" b="0" i="0" u="none" strike="noStrike" cap="none">
                <a:solidFill>
                  <a:schemeClr val="dk1"/>
                </a:solidFill>
                <a:latin typeface="Arial"/>
                <a:ea typeface="Arial"/>
                <a:cs typeface="Arial"/>
                <a:sym typeface="Arial"/>
              </a:rPr>
              <a:t>Các giá trị có khoảng cách đều nhau </a:t>
            </a:r>
            <a:r>
              <a:rPr lang="en-US" sz="1600" b="0" i="0" u="none" strike="noStrike" cap="none">
                <a:solidFill>
                  <a:schemeClr val="dk1"/>
                </a:solidFill>
                <a:latin typeface="Arial"/>
                <a:ea typeface="Arial"/>
                <a:cs typeface="Arial"/>
                <a:sym typeface="Arial"/>
              </a:rPr>
              <a:t>(</a:t>
            </a:r>
            <a:r>
              <a:rPr lang="vi-VN" sz="1600" b="0" i="0" u="none" strike="noStrike" cap="none">
                <a:solidFill>
                  <a:schemeClr val="dk1"/>
                </a:solidFill>
                <a:latin typeface="Arial"/>
                <a:ea typeface="Arial"/>
                <a:cs typeface="Arial"/>
                <a:sym typeface="Arial"/>
              </a:rPr>
              <a:t>nhưng không có điểm không tuyệt đố</a:t>
            </a:r>
            <a:r>
              <a:rPr lang="en-US" sz="1600" b="0" i="0" u="none" strike="noStrike" cap="none">
                <a:solidFill>
                  <a:schemeClr val="dk1"/>
                </a:solidFill>
                <a:latin typeface="Arial"/>
                <a:ea typeface="Arial"/>
                <a:cs typeface="Arial"/>
                <a:sym typeface="Arial"/>
              </a:rPr>
              <a:t>i)</a:t>
            </a:r>
            <a:endParaRPr/>
          </a:p>
        </p:txBody>
      </p:sp>
      <p:sp>
        <p:nvSpPr>
          <p:cNvPr id="246" name="Google Shape;246;p44"/>
          <p:cNvSpPr/>
          <p:nvPr/>
        </p:nvSpPr>
        <p:spPr>
          <a:xfrm>
            <a:off x="2486891" y="2133600"/>
            <a:ext cx="7046526" cy="1066800"/>
          </a:xfrm>
          <a:prstGeom prst="rect">
            <a:avLst/>
          </a:prstGeom>
          <a:solidFill>
            <a:srgbClr val="AEABAB"/>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3200" b="1" i="0" u="none" strike="noStrike" cap="none">
                <a:solidFill>
                  <a:schemeClr val="lt1"/>
                </a:solidFill>
                <a:latin typeface="Arial"/>
                <a:ea typeface="Arial"/>
                <a:cs typeface="Arial"/>
                <a:sym typeface="Arial"/>
              </a:rPr>
              <a:t>Thang đo khoảng - interval</a:t>
            </a:r>
            <a:endParaRPr/>
          </a:p>
        </p:txBody>
      </p:sp>
      <p:sp>
        <p:nvSpPr>
          <p:cNvPr id="247" name="Google Shape;247;p44"/>
          <p:cNvSpPr/>
          <p:nvPr/>
        </p:nvSpPr>
        <p:spPr>
          <a:xfrm>
            <a:off x="9533417" y="2150594"/>
            <a:ext cx="1066800" cy="1066800"/>
          </a:xfrm>
          <a:prstGeom prst="rect">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1400" b="0" i="0" u="none" strike="noStrike" cap="none">
                <a:solidFill>
                  <a:schemeClr val="dk1"/>
                </a:solidFill>
                <a:latin typeface="Arial"/>
                <a:ea typeface="Arial"/>
                <a:cs typeface="Arial"/>
                <a:sym typeface="Arial"/>
              </a:rPr>
              <a:t>Có điểm không tuyệt đối</a:t>
            </a:r>
            <a:endParaRPr sz="1400" b="0" i="0" u="none" strike="noStrike" cap="none">
              <a:solidFill>
                <a:schemeClr val="dk1"/>
              </a:solidFill>
              <a:latin typeface="Arial"/>
              <a:ea typeface="Arial"/>
              <a:cs typeface="Arial"/>
              <a:sym typeface="Arial"/>
            </a:endParaRPr>
          </a:p>
        </p:txBody>
      </p:sp>
      <p:sp>
        <p:nvSpPr>
          <p:cNvPr id="248" name="Google Shape;248;p44"/>
          <p:cNvSpPr/>
          <p:nvPr/>
        </p:nvSpPr>
        <p:spPr>
          <a:xfrm>
            <a:off x="2480840" y="1524000"/>
            <a:ext cx="8119377" cy="609600"/>
          </a:xfrm>
          <a:prstGeom prst="rect">
            <a:avLst/>
          </a:prstGeom>
          <a:solidFill>
            <a:srgbClr val="757070"/>
          </a:solidFill>
          <a:ln w="25400" cap="flat" cmpd="sng">
            <a:solidFill>
              <a:srgbClr val="75707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VN" sz="2800" b="1" i="0" u="none" strike="noStrike" cap="none">
                <a:solidFill>
                  <a:schemeClr val="lt1"/>
                </a:solidFill>
                <a:latin typeface="Arial"/>
                <a:ea typeface="Arial"/>
                <a:cs typeface="Arial"/>
                <a:sym typeface="Arial"/>
              </a:rPr>
              <a:t>Thang đo tỉ lệ - ra</a:t>
            </a:r>
            <a:r>
              <a:rPr lang="en-US" sz="2800" b="1" i="0" u="none" strike="noStrike" cap="none">
                <a:solidFill>
                  <a:schemeClr val="lt1"/>
                </a:solidFill>
                <a:latin typeface="Arial"/>
                <a:ea typeface="Arial"/>
                <a:cs typeface="Arial"/>
                <a:sym typeface="Arial"/>
              </a:rPr>
              <a:t>t</a:t>
            </a:r>
            <a:r>
              <a:rPr lang="vi-VN" sz="2800" b="1" i="0" u="none" strike="noStrike" cap="none">
                <a:solidFill>
                  <a:schemeClr val="lt1"/>
                </a:solidFill>
                <a:latin typeface="Arial"/>
                <a:ea typeface="Arial"/>
                <a:cs typeface="Arial"/>
                <a:sym typeface="Arial"/>
              </a:rPr>
              <a:t>io</a:t>
            </a:r>
            <a:endParaRPr/>
          </a:p>
        </p:txBody>
      </p:sp>
      <p:sp>
        <p:nvSpPr>
          <p:cNvPr id="249" name="Google Shape;249;p44"/>
          <p:cNvSpPr txBox="1"/>
          <p:nvPr/>
        </p:nvSpPr>
        <p:spPr>
          <a:xfrm>
            <a:off x="1585732" y="1524001"/>
            <a:ext cx="901159" cy="1754286"/>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1800" b="1" i="0" u="none" strike="noStrike" cap="none">
                <a:solidFill>
                  <a:srgbClr val="000000"/>
                </a:solidFill>
                <a:latin typeface="Arial"/>
                <a:ea typeface="Arial"/>
                <a:cs typeface="Arial"/>
                <a:sym typeface="Arial"/>
              </a:rPr>
              <a:t>Dữ liệu định lượng</a:t>
            </a:r>
            <a:endParaRPr sz="1400" b="0" i="0" u="none" strike="noStrike" cap="none">
              <a:solidFill>
                <a:srgbClr val="000000"/>
              </a:solidFill>
              <a:latin typeface="Arial"/>
              <a:ea typeface="Arial"/>
              <a:cs typeface="Arial"/>
              <a:sym typeface="Arial"/>
            </a:endParaRPr>
          </a:p>
        </p:txBody>
      </p:sp>
      <p:sp>
        <p:nvSpPr>
          <p:cNvPr id="250" name="Google Shape;250;p44"/>
          <p:cNvSpPr txBox="1"/>
          <p:nvPr/>
        </p:nvSpPr>
        <p:spPr>
          <a:xfrm>
            <a:off x="1585732" y="3200401"/>
            <a:ext cx="901159" cy="3200836"/>
          </a:xfrm>
          <a:prstGeom prst="rect">
            <a:avLst/>
          </a:prstGeom>
          <a:solidFill>
            <a:srgbClr val="323F4F"/>
          </a:solid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vi-VN" sz="2000" b="1" i="0" u="none" strike="noStrike" cap="none">
                <a:solidFill>
                  <a:schemeClr val="lt1"/>
                </a:solidFill>
                <a:latin typeface="Arial"/>
                <a:ea typeface="Arial"/>
                <a:cs typeface="Arial"/>
                <a:sym typeface="Arial"/>
              </a:rPr>
              <a:t>Dữ liệu định tính</a:t>
            </a: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vi-VN"/>
              <a:t>09-Aug-21</a:t>
            </a:r>
            <a:endParaRPr/>
          </a:p>
        </p:txBody>
      </p:sp>
      <p:sp>
        <p:nvSpPr>
          <p:cNvPr id="252" name="Google Shape;25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vi-VN"/>
              <a:t>16</a:t>
            </a:fld>
            <a:endParaRPr/>
          </a:p>
        </p:txBody>
      </p:sp>
      <p:sp>
        <p:nvSpPr>
          <p:cNvPr id="253" name="Google Shape;253;p4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3. Các thang đo dữ liệu</a:t>
            </a:r>
            <a:endParaRPr/>
          </a:p>
        </p:txBody>
      </p:sp>
      <p:sp>
        <p:nvSpPr>
          <p:cNvPr id="2" name="Rectangle: Rounded Corners 1">
            <a:extLst>
              <a:ext uri="{FF2B5EF4-FFF2-40B4-BE49-F238E27FC236}">
                <a16:creationId xmlns:a16="http://schemas.microsoft.com/office/drawing/2014/main" id="{4E1CCBC1-2070-4E1A-9975-4D4E023AFEAF}"/>
              </a:ext>
            </a:extLst>
          </p:cNvPr>
          <p:cNvSpPr/>
          <p:nvPr/>
        </p:nvSpPr>
        <p:spPr>
          <a:xfrm>
            <a:off x="2482583" y="4360029"/>
            <a:ext cx="2667000" cy="1964569"/>
          </a:xfrm>
          <a:prstGeom prst="roundRect">
            <a:avLst>
              <a:gd name="adj" fmla="val 563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142B82EF-9CF0-443A-A456-559B13382116}"/>
              </a:ext>
            </a:extLst>
          </p:cNvPr>
          <p:cNvSpPr/>
          <p:nvPr/>
        </p:nvSpPr>
        <p:spPr>
          <a:xfrm>
            <a:off x="5158198" y="3224590"/>
            <a:ext cx="2000293" cy="2077657"/>
          </a:xfrm>
          <a:prstGeom prst="roundRect">
            <a:avLst>
              <a:gd name="adj" fmla="val 563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4E708EB7-C29A-49F4-B04A-38BEA12F543F}"/>
              </a:ext>
            </a:extLst>
          </p:cNvPr>
          <p:cNvSpPr/>
          <p:nvPr/>
        </p:nvSpPr>
        <p:spPr>
          <a:xfrm>
            <a:off x="7167107" y="2150594"/>
            <a:ext cx="2370616" cy="2176177"/>
          </a:xfrm>
          <a:prstGeom prst="roundRect">
            <a:avLst>
              <a:gd name="adj" fmla="val 563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9CAB438-EF73-41D6-AC3D-250449DA73A9}"/>
              </a:ext>
            </a:extLst>
          </p:cNvPr>
          <p:cNvSpPr/>
          <p:nvPr/>
        </p:nvSpPr>
        <p:spPr>
          <a:xfrm>
            <a:off x="9524800" y="1512707"/>
            <a:ext cx="1075417" cy="1687693"/>
          </a:xfrm>
          <a:prstGeom prst="roundRect">
            <a:avLst>
              <a:gd name="adj" fmla="val 563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4. Demo</a:t>
            </a:r>
            <a:endParaRPr/>
          </a:p>
        </p:txBody>
      </p:sp>
      <p:sp>
        <p:nvSpPr>
          <p:cNvPr id="259" name="Google Shape;259;p77"/>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Môi trường cần chuẩn bị:</a:t>
            </a:r>
            <a:endParaRPr/>
          </a:p>
          <a:p>
            <a:pPr marL="914400" lvl="1" indent="-342900" algn="l" rtl="0">
              <a:lnSpc>
                <a:spcPct val="90000"/>
              </a:lnSpc>
              <a:spcBef>
                <a:spcPts val="500"/>
              </a:spcBef>
              <a:spcAft>
                <a:spcPts val="0"/>
              </a:spcAft>
              <a:buSzPts val="1800"/>
              <a:buChar char="•"/>
            </a:pPr>
            <a:r>
              <a:rPr lang="vi-VN"/>
              <a:t>Python 3</a:t>
            </a:r>
            <a:endParaRPr/>
          </a:p>
          <a:p>
            <a:pPr marL="914400" lvl="1" indent="-342900" algn="l" rtl="0">
              <a:lnSpc>
                <a:spcPct val="90000"/>
              </a:lnSpc>
              <a:spcBef>
                <a:spcPts val="500"/>
              </a:spcBef>
              <a:spcAft>
                <a:spcPts val="0"/>
              </a:spcAft>
              <a:buSzPts val="1800"/>
              <a:buChar char="•"/>
            </a:pPr>
            <a:r>
              <a:rPr lang="vi-VN"/>
              <a:t>Jupyter notebook</a:t>
            </a:r>
            <a:endParaRPr/>
          </a:p>
          <a:p>
            <a:pPr marL="914400" lvl="1" indent="-342900" algn="l" rtl="0">
              <a:lnSpc>
                <a:spcPct val="90000"/>
              </a:lnSpc>
              <a:spcBef>
                <a:spcPts val="500"/>
              </a:spcBef>
              <a:spcAft>
                <a:spcPts val="0"/>
              </a:spcAft>
              <a:buSzPts val="1800"/>
              <a:buChar char="•"/>
            </a:pPr>
            <a:r>
              <a:rPr lang="vi-VN"/>
              <a:t>Cài đặt thư viện: pandas, matplotlib  (đã có sẵn nếu sử dụng anaconda)</a:t>
            </a:r>
            <a:endParaRPr/>
          </a:p>
          <a:p>
            <a:pPr marL="571500" lvl="1" indent="0" algn="l" rtl="0">
              <a:lnSpc>
                <a:spcPct val="90000"/>
              </a:lnSpc>
              <a:spcBef>
                <a:spcPts val="500"/>
              </a:spcBef>
              <a:spcAft>
                <a:spcPts val="0"/>
              </a:spcAft>
              <a:buSzPts val="1800"/>
              <a:buNone/>
            </a:pPr>
            <a:endParaRPr/>
          </a:p>
          <a:p>
            <a:pPr marL="114300" lvl="0" indent="0" algn="l" rtl="0">
              <a:lnSpc>
                <a:spcPct val="90000"/>
              </a:lnSpc>
              <a:spcBef>
                <a:spcPts val="100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7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bộ dữ liệu Online Retail</a:t>
            </a:r>
            <a:endParaRPr/>
          </a:p>
        </p:txBody>
      </p:sp>
      <p:sp>
        <p:nvSpPr>
          <p:cNvPr id="265" name="Google Shape;265;p78"/>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Phân tích tình hình kinh doanh dựa trên thông tin bán hàng được cung cấp trong bảng dữ liệu</a:t>
            </a:r>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InvoiceNo: Số hóa đơn</a:t>
            </a:r>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StockCode: mã hàng</a:t>
            </a:r>
            <a:endParaRPr b="0" i="0">
              <a:solidFill>
                <a:srgbClr val="000000"/>
              </a:solidFill>
              <a:latin typeface="Helvetica Neue"/>
              <a:ea typeface="Helvetica Neue"/>
              <a:cs typeface="Helvetica Neue"/>
              <a:sym typeface="Helvetica Neue"/>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Description: Mô tả hàng</a:t>
            </a:r>
            <a:endParaRPr b="0" i="0">
              <a:solidFill>
                <a:srgbClr val="000000"/>
              </a:solidFill>
              <a:latin typeface="Helvetica Neue"/>
              <a:ea typeface="Helvetica Neue"/>
              <a:cs typeface="Helvetica Neue"/>
              <a:sym typeface="Helvetica Neue"/>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Quantity: Số lương</a:t>
            </a:r>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InvoiceDate: Ngày bán</a:t>
            </a:r>
            <a:endParaRPr b="0" i="0">
              <a:solidFill>
                <a:srgbClr val="000000"/>
              </a:solidFill>
              <a:latin typeface="Helvetica Neue"/>
              <a:ea typeface="Helvetica Neue"/>
              <a:cs typeface="Helvetica Neue"/>
              <a:sym typeface="Helvetica Neue"/>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UnitPrice: Đơn giá</a:t>
            </a:r>
            <a:endParaRPr b="0" i="0">
              <a:solidFill>
                <a:srgbClr val="000000"/>
              </a:solidFill>
              <a:latin typeface="Helvetica Neue"/>
              <a:ea typeface="Helvetica Neue"/>
              <a:cs typeface="Helvetica Neue"/>
              <a:sym typeface="Helvetica Neue"/>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CustomerID: Mã khách</a:t>
            </a:r>
            <a:endParaRPr b="0" i="0">
              <a:solidFill>
                <a:srgbClr val="000000"/>
              </a:solidFill>
              <a:latin typeface="Helvetica Neue"/>
              <a:ea typeface="Helvetica Neue"/>
              <a:cs typeface="Helvetica Neue"/>
              <a:sym typeface="Helvetica Neue"/>
            </a:endParaRPr>
          </a:p>
          <a:p>
            <a:pPr marL="914400" lvl="1" indent="-342900" algn="l" rtl="0">
              <a:lnSpc>
                <a:spcPct val="90000"/>
              </a:lnSpc>
              <a:spcBef>
                <a:spcPts val="5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Country: Nước sản xuất</a:t>
            </a:r>
            <a:endParaRPr b="0" i="0">
              <a:solidFill>
                <a:srgbClr val="000000"/>
              </a:solidFill>
              <a:latin typeface="Helvetica Neue"/>
              <a:ea typeface="Helvetica Neue"/>
              <a:cs typeface="Helvetica Neue"/>
              <a:sym typeface="Helvetica Neue"/>
            </a:endParaRPr>
          </a:p>
          <a:p>
            <a:pPr marL="914400" lvl="1" indent="-228600" algn="l" rtl="0">
              <a:lnSpc>
                <a:spcPct val="90000"/>
              </a:lnSpc>
              <a:spcBef>
                <a:spcPts val="500"/>
              </a:spcBef>
              <a:spcAft>
                <a:spcPts val="0"/>
              </a:spcAft>
              <a:buSzPts val="1800"/>
              <a:buNone/>
            </a:pPr>
            <a:endParaRPr/>
          </a:p>
          <a:p>
            <a:pPr marL="914400" lvl="1" indent="-228600" algn="l" rtl="0">
              <a:lnSpc>
                <a:spcPct val="90000"/>
              </a:lnSpc>
              <a:spcBef>
                <a:spcPts val="50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79"/>
          <p:cNvSpPr txBox="1">
            <a:spLocks noGrp="1"/>
          </p:cNvSpPr>
          <p:nvPr>
            <p:ph type="title"/>
          </p:nvPr>
        </p:nvSpPr>
        <p:spPr>
          <a:xfrm>
            <a:off x="838200" y="159419"/>
            <a:ext cx="10515600" cy="7665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Chủ doanh nghiệp muốn biết</a:t>
            </a:r>
            <a:endParaRPr/>
          </a:p>
        </p:txBody>
      </p:sp>
      <p:sp>
        <p:nvSpPr>
          <p:cNvPr id="272" name="Google Shape;272;p79"/>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Công ty bán hàng do bao nhiêu nước sản xuất</a:t>
            </a:r>
            <a:endParaRPr b="0" i="0">
              <a:solidFill>
                <a:srgbClr val="000000"/>
              </a:solidFill>
              <a:latin typeface="Helvetica Neue"/>
              <a:ea typeface="Helvetica Neue"/>
              <a:cs typeface="Helvetica Neue"/>
              <a:sym typeface="Helvetica Neue"/>
            </a:endParaRPr>
          </a:p>
          <a:p>
            <a:pPr marL="457200" lvl="0" indent="-342900" algn="l" rtl="0">
              <a:lnSpc>
                <a:spcPct val="90000"/>
              </a:lnSpc>
              <a:spcBef>
                <a:spcPts val="10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Tổng số lượng đơn hàng bán ra, tổng doanh thu</a:t>
            </a:r>
            <a:endParaRPr/>
          </a:p>
          <a:p>
            <a:pPr marL="457200" lvl="0" indent="-342900" algn="l" rtl="0">
              <a:lnSpc>
                <a:spcPct val="90000"/>
              </a:lnSpc>
              <a:spcBef>
                <a:spcPts val="10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Top 10 mặt hàng có số lượng bán ra lớn nhất</a:t>
            </a:r>
            <a:endParaRPr b="0" i="0">
              <a:solidFill>
                <a:srgbClr val="000000"/>
              </a:solidFill>
              <a:latin typeface="Helvetica Neue"/>
              <a:ea typeface="Helvetica Neue"/>
              <a:cs typeface="Helvetica Neue"/>
              <a:sym typeface="Helvetica Neue"/>
            </a:endParaRPr>
          </a:p>
          <a:p>
            <a:pPr marL="457200" lvl="0" indent="-342900" algn="l" rtl="0">
              <a:lnSpc>
                <a:spcPct val="90000"/>
              </a:lnSpc>
              <a:spcBef>
                <a:spcPts val="1000"/>
              </a:spcBef>
              <a:spcAft>
                <a:spcPts val="0"/>
              </a:spcAft>
              <a:buSzPts val="1800"/>
              <a:buFont typeface="Arial"/>
              <a:buChar char="•"/>
            </a:pPr>
            <a:r>
              <a:rPr lang="vi-VN" b="0" i="0">
                <a:solidFill>
                  <a:srgbClr val="000000"/>
                </a:solidFill>
                <a:latin typeface="Helvetica Neue"/>
                <a:ea typeface="Helvetica Neue"/>
                <a:cs typeface="Helvetica Neue"/>
                <a:sym typeface="Helvetica Neue"/>
              </a:rPr>
              <a:t>Top 10 mặt hàng có doanh thu lớn nhất</a:t>
            </a:r>
            <a:endParaRPr b="0" i="0">
              <a:solidFill>
                <a:srgbClr val="000000"/>
              </a:solidFill>
              <a:latin typeface="Helvetica Neue"/>
              <a:ea typeface="Helvetica Neue"/>
              <a:cs typeface="Helvetica Neue"/>
              <a:sym typeface="Helvetica Neue"/>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vi-VN"/>
              <a:t>Mục tiêu</a:t>
            </a:r>
            <a:endParaRPr/>
          </a:p>
        </p:txBody>
      </p:sp>
      <p:sp>
        <p:nvSpPr>
          <p:cNvPr id="99" name="Google Shape;99;p2"/>
          <p:cNvSpPr txBox="1">
            <a:spLocks noGrp="1"/>
          </p:cNvSpPr>
          <p:nvPr>
            <p:ph type="body" idx="1"/>
          </p:nvPr>
        </p:nvSpPr>
        <p:spPr>
          <a:xfrm>
            <a:off x="838200" y="1232268"/>
            <a:ext cx="10515600" cy="444797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Trình bày được quy trình phân tích dữ liệu</a:t>
            </a:r>
            <a:endParaRPr/>
          </a:p>
          <a:p>
            <a:pPr marL="228600" lvl="0" indent="-228600" algn="l" rtl="0">
              <a:lnSpc>
                <a:spcPct val="90000"/>
              </a:lnSpc>
              <a:spcBef>
                <a:spcPts val="1000"/>
              </a:spcBef>
              <a:spcAft>
                <a:spcPts val="0"/>
              </a:spcAft>
              <a:buClr>
                <a:schemeClr val="dk1"/>
              </a:buClr>
              <a:buSzPts val="2800"/>
              <a:buChar char="•"/>
            </a:pPr>
            <a:r>
              <a:rPr lang="vi-VN"/>
              <a:t>Trình bày được mối quan hệ giữa phân tích dữ liệu và khoa học dữ liệu</a:t>
            </a:r>
            <a:endParaRPr/>
          </a:p>
          <a:p>
            <a:pPr marL="228600" lvl="0" indent="-228600" algn="l" rtl="0">
              <a:lnSpc>
                <a:spcPct val="90000"/>
              </a:lnSpc>
              <a:spcBef>
                <a:spcPts val="1000"/>
              </a:spcBef>
              <a:spcAft>
                <a:spcPts val="0"/>
              </a:spcAft>
              <a:buClr>
                <a:schemeClr val="dk1"/>
              </a:buClr>
              <a:buSzPts val="2800"/>
              <a:buChar char="•"/>
            </a:pPr>
            <a:r>
              <a:rPr lang="vi-VN"/>
              <a:t>Phân biệt được dữ liệu định tính và dữ liệu định lượng</a:t>
            </a:r>
            <a:endParaRPr/>
          </a:p>
          <a:p>
            <a:pPr marL="228600" lvl="0" indent="-228600" algn="l" rtl="0">
              <a:lnSpc>
                <a:spcPct val="90000"/>
              </a:lnSpc>
              <a:spcBef>
                <a:spcPts val="1000"/>
              </a:spcBef>
              <a:spcAft>
                <a:spcPts val="0"/>
              </a:spcAft>
              <a:buClr>
                <a:schemeClr val="dk1"/>
              </a:buClr>
              <a:buSzPts val="2800"/>
              <a:buChar char="•"/>
            </a:pPr>
            <a:r>
              <a:rPr lang="vi-VN"/>
              <a:t>Xác định được thang đo dữ liệu cho từng thuộc tính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8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a:t>
            </a:r>
            <a:endParaRPr/>
          </a:p>
        </p:txBody>
      </p:sp>
      <p:sp>
        <p:nvSpPr>
          <p:cNvPr id="279" name="Google Shape;279;p80"/>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Cần phải hiểu rõ bộ dữ liệu trước khi trả lời câu hỏi</a:t>
            </a:r>
            <a:endParaRPr/>
          </a:p>
          <a:p>
            <a:pPr marL="457200" lvl="0" indent="-228600" algn="l" rtl="0">
              <a:lnSpc>
                <a:spcPct val="90000"/>
              </a:lnSpc>
              <a:spcBef>
                <a:spcPts val="1000"/>
              </a:spcBef>
              <a:spcAft>
                <a:spcPts val="0"/>
              </a:spcAft>
              <a:buClr>
                <a:schemeClr val="dk1"/>
              </a:buClr>
              <a:buSzPts val="1800"/>
              <a:buNone/>
            </a:pPr>
            <a:endParaRPr/>
          </a:p>
        </p:txBody>
      </p:sp>
      <p:sp>
        <p:nvSpPr>
          <p:cNvPr id="280" name="Google Shape;280;p80"/>
          <p:cNvSpPr txBox="1"/>
          <p:nvPr/>
        </p:nvSpPr>
        <p:spPr>
          <a:xfrm>
            <a:off x="1252958" y="2329807"/>
            <a:ext cx="9511497" cy="1323439"/>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import pandas as pd</a:t>
            </a:r>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data=pd.read_csv('data\OnlineRetail.csv', encoding = "ISO-8859-1")</a:t>
            </a:r>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 hiển thị 5 dòng dữ liệu đầu tiên</a:t>
            </a:r>
            <a:endParaRPr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data.head()</a:t>
            </a:r>
            <a:endParaRPr/>
          </a:p>
        </p:txBody>
      </p:sp>
      <p:pic>
        <p:nvPicPr>
          <p:cNvPr id="281" name="Google Shape;281;p80" descr="Table&#10;&#10;Description automatically generated with medium confidence"/>
          <p:cNvPicPr preferRelativeResize="0"/>
          <p:nvPr/>
        </p:nvPicPr>
        <p:blipFill rotWithShape="1">
          <a:blip r:embed="rId3">
            <a:alphaModFix/>
          </a:blip>
          <a:srcRect/>
          <a:stretch/>
        </p:blipFill>
        <p:spPr>
          <a:xfrm>
            <a:off x="1135584" y="3886718"/>
            <a:ext cx="10106025" cy="195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81"/>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(tiếp)</a:t>
            </a:r>
            <a:endParaRPr/>
          </a:p>
        </p:txBody>
      </p:sp>
      <p:sp>
        <p:nvSpPr>
          <p:cNvPr id="288" name="Google Shape;288;p81"/>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Tìm hiểu cấu trúc bộ dữ liệu</a:t>
            </a:r>
            <a:endParaRPr/>
          </a:p>
        </p:txBody>
      </p:sp>
      <p:sp>
        <p:nvSpPr>
          <p:cNvPr id="289" name="Google Shape;289;p81"/>
          <p:cNvSpPr txBox="1"/>
          <p:nvPr/>
        </p:nvSpPr>
        <p:spPr>
          <a:xfrm>
            <a:off x="1388962" y="2176041"/>
            <a:ext cx="6108539" cy="40011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print (data.info())</a:t>
            </a:r>
            <a:endParaRPr/>
          </a:p>
        </p:txBody>
      </p:sp>
      <p:pic>
        <p:nvPicPr>
          <p:cNvPr id="290" name="Google Shape;290;p81" descr="Text&#10;&#10;Description automatically generated"/>
          <p:cNvPicPr preferRelativeResize="0"/>
          <p:nvPr/>
        </p:nvPicPr>
        <p:blipFill rotWithShape="1">
          <a:blip r:embed="rId3">
            <a:alphaModFix/>
          </a:blip>
          <a:srcRect/>
          <a:stretch/>
        </p:blipFill>
        <p:spPr>
          <a:xfrm>
            <a:off x="3198952" y="2803702"/>
            <a:ext cx="4556085" cy="35196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8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(tiếp)</a:t>
            </a:r>
            <a:endParaRPr/>
          </a:p>
        </p:txBody>
      </p:sp>
      <p:sp>
        <p:nvSpPr>
          <p:cNvPr id="297" name="Google Shape;297;p82"/>
          <p:cNvSpPr txBox="1">
            <a:spLocks noGrp="1"/>
          </p:cNvSpPr>
          <p:nvPr>
            <p:ph type="body" idx="1"/>
          </p:nvPr>
        </p:nvSpPr>
        <p:spPr>
          <a:xfrm>
            <a:off x="838200" y="1120022"/>
            <a:ext cx="10515600" cy="81418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Công ty bán hàng của bao nhiêu quốc gia</a:t>
            </a:r>
            <a:endParaRPr/>
          </a:p>
          <a:p>
            <a:pPr marL="457200" lvl="0" indent="-228600" algn="l" rtl="0">
              <a:lnSpc>
                <a:spcPct val="90000"/>
              </a:lnSpc>
              <a:spcBef>
                <a:spcPts val="1000"/>
              </a:spcBef>
              <a:spcAft>
                <a:spcPts val="0"/>
              </a:spcAft>
              <a:buClr>
                <a:schemeClr val="dk1"/>
              </a:buClr>
              <a:buSzPts val="1800"/>
              <a:buNone/>
            </a:pPr>
            <a:endParaRPr/>
          </a:p>
        </p:txBody>
      </p:sp>
      <p:sp>
        <p:nvSpPr>
          <p:cNvPr id="298" name="Google Shape;298;p82"/>
          <p:cNvSpPr txBox="1"/>
          <p:nvPr/>
        </p:nvSpPr>
        <p:spPr>
          <a:xfrm>
            <a:off x="1134319" y="2268672"/>
            <a:ext cx="9271322" cy="1323439"/>
          </a:xfrm>
          <a:prstGeom prst="rect">
            <a:avLst/>
          </a:prstGeom>
          <a:solidFill>
            <a:srgbClr val="DDEAF6"/>
          </a:solidFill>
          <a:ln>
            <a:noFill/>
          </a:ln>
        </p:spPr>
        <p:txBody>
          <a:bodyPr spcFirstLastPara="1" wrap="square" lIns="91425" tIns="45700" rIns="91425" bIns="45700" anchor="t" anchorCtr="0">
            <a:spAutoFit/>
          </a:bodyPr>
          <a:lstStyle/>
          <a:p>
            <a:pPr marL="114300" marR="0" lvl="0" indent="0" algn="l" rtl="0">
              <a:lnSpc>
                <a:spcPct val="100000"/>
              </a:lnSpc>
              <a:spcBef>
                <a:spcPts val="0"/>
              </a:spcBef>
              <a:spcAft>
                <a:spcPts val="0"/>
              </a:spcAft>
              <a:buClr>
                <a:srgbClr val="000000"/>
              </a:buClr>
              <a:buSzPts val="2000"/>
              <a:buFont typeface="Arial"/>
              <a:buNone/>
            </a:pPr>
            <a:r>
              <a:rPr lang="vi-VN" sz="2000" b="0" i="0" u="none" strike="noStrike" cap="none">
                <a:solidFill>
                  <a:srgbClr val="000000"/>
                </a:solidFill>
                <a:latin typeface="Consolas"/>
                <a:ea typeface="Consolas"/>
                <a:cs typeface="Consolas"/>
                <a:sym typeface="Consolas"/>
              </a:rPr>
              <a:t># lấy ra tên các quốc gia</a:t>
            </a:r>
            <a:endParaRPr/>
          </a:p>
          <a:p>
            <a:pPr marL="114300" marR="0" lvl="0" indent="0" algn="l" rtl="0">
              <a:lnSpc>
                <a:spcPct val="100000"/>
              </a:lnSpc>
              <a:spcBef>
                <a:spcPts val="0"/>
              </a:spcBef>
              <a:spcAft>
                <a:spcPts val="0"/>
              </a:spcAft>
              <a:buClr>
                <a:srgbClr val="000000"/>
              </a:buClr>
              <a:buSzPts val="2000"/>
              <a:buFont typeface="Arial"/>
              <a:buNone/>
            </a:pPr>
            <a:r>
              <a:rPr lang="vi-VN" sz="2000" b="0" i="0" u="none" strike="noStrike" cap="none">
                <a:solidFill>
                  <a:srgbClr val="000000"/>
                </a:solidFill>
                <a:latin typeface="Consolas"/>
                <a:ea typeface="Consolas"/>
                <a:cs typeface="Consolas"/>
                <a:sym typeface="Consolas"/>
              </a:rPr>
              <a:t>countries = data.Country.unique()</a:t>
            </a:r>
            <a:endParaRPr/>
          </a:p>
          <a:p>
            <a:pPr marL="114300" marR="0" lvl="0" indent="0" algn="l" rtl="0">
              <a:lnSpc>
                <a:spcPct val="100000"/>
              </a:lnSpc>
              <a:spcBef>
                <a:spcPts val="0"/>
              </a:spcBef>
              <a:spcAft>
                <a:spcPts val="0"/>
              </a:spcAft>
              <a:buClr>
                <a:srgbClr val="000000"/>
              </a:buClr>
              <a:buSzPts val="2000"/>
              <a:buFont typeface="Arial"/>
              <a:buNone/>
            </a:pPr>
            <a:r>
              <a:rPr lang="vi-VN" sz="2000" b="0" i="0" u="none" strike="noStrike" cap="none">
                <a:solidFill>
                  <a:srgbClr val="000000"/>
                </a:solidFill>
                <a:latin typeface="Consolas"/>
                <a:ea typeface="Consolas"/>
                <a:cs typeface="Consolas"/>
                <a:sym typeface="Consolas"/>
              </a:rPr>
              <a:t>print ("số lượng các quốc gia: " + str(countries.size))</a:t>
            </a:r>
            <a:endParaRPr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20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8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(tiếp)</a:t>
            </a:r>
            <a:endParaRPr/>
          </a:p>
        </p:txBody>
      </p:sp>
      <p:sp>
        <p:nvSpPr>
          <p:cNvPr id="305" name="Google Shape;305;p8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b="1" i="1">
                <a:solidFill>
                  <a:srgbClr val="000000"/>
                </a:solidFill>
                <a:latin typeface="Helvetica Neue"/>
                <a:ea typeface="Helvetica Neue"/>
                <a:cs typeface="Helvetica Neue"/>
                <a:sym typeface="Helvetica Neue"/>
              </a:rPr>
              <a:t>Số lượng đơn hàng bán ra và tổng doanh thu</a:t>
            </a:r>
            <a:endParaRPr/>
          </a:p>
          <a:p>
            <a:pPr marL="114300" lvl="0" indent="0" algn="l" rtl="0">
              <a:lnSpc>
                <a:spcPct val="90000"/>
              </a:lnSpc>
              <a:spcBef>
                <a:spcPts val="1000"/>
              </a:spcBef>
              <a:spcAft>
                <a:spcPts val="0"/>
              </a:spcAft>
              <a:buSzPts val="1800"/>
              <a:buNone/>
            </a:pPr>
            <a:r>
              <a:rPr lang="vi-VN"/>
              <a:t> </a:t>
            </a:r>
            <a:endParaRPr/>
          </a:p>
        </p:txBody>
      </p:sp>
      <p:sp>
        <p:nvSpPr>
          <p:cNvPr id="306" name="Google Shape;306;p83"/>
          <p:cNvSpPr txBox="1"/>
          <p:nvPr/>
        </p:nvSpPr>
        <p:spPr>
          <a:xfrm>
            <a:off x="1269357" y="2209643"/>
            <a:ext cx="9653286" cy="378561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 Tạo cột tính thành tiền của các mặt hàng</a:t>
            </a: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data['total'] = data['Quantity'] * data['UnitPrice'] </a:t>
            </a:r>
          </a:p>
          <a:p>
            <a:pPr marL="0" marR="0" lvl="0" indent="0" algn="l" rtl="0">
              <a:lnSpc>
                <a:spcPct val="100000"/>
              </a:lnSpc>
              <a:spcBef>
                <a:spcPts val="0"/>
              </a:spcBef>
              <a:spcAft>
                <a:spcPts val="0"/>
              </a:spcAft>
              <a:buNone/>
            </a:pPr>
            <a:endParaRPr lang="vi-VN"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 Số lượng đơn hàng</a:t>
            </a: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No_Invoices = data['InvoiceNo'].unique().size</a:t>
            </a:r>
          </a:p>
          <a:p>
            <a:pPr marL="0" marR="0" lvl="0" indent="0" algn="l" rtl="0">
              <a:lnSpc>
                <a:spcPct val="100000"/>
              </a:lnSpc>
              <a:spcBef>
                <a:spcPts val="0"/>
              </a:spcBef>
              <a:spcAft>
                <a:spcPts val="0"/>
              </a:spcAft>
              <a:buNone/>
            </a:pPr>
            <a:endParaRPr lang="vi-VN"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 Tổng giá trị tất cả các đơn hàng</a:t>
            </a: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total_invoices = data['total'].sum()</a:t>
            </a:r>
          </a:p>
          <a:p>
            <a:pPr marL="0" marR="0" lvl="0" indent="0" algn="l" rtl="0">
              <a:lnSpc>
                <a:spcPct val="100000"/>
              </a:lnSpc>
              <a:spcBef>
                <a:spcPts val="0"/>
              </a:spcBef>
              <a:spcAft>
                <a:spcPts val="0"/>
              </a:spcAft>
              <a:buNone/>
            </a:pPr>
            <a:endParaRPr lang="vi-VN"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print ("Số lượng hóa đơn bán ra: "+ str (data['InvoiceNo'].unique().size))</a:t>
            </a: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print ("Tổng doanh thu: " + str(total_invoices))</a:t>
            </a:r>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8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(tiếp)</a:t>
            </a:r>
            <a:endParaRPr/>
          </a:p>
        </p:txBody>
      </p:sp>
      <p:sp>
        <p:nvSpPr>
          <p:cNvPr id="313" name="Google Shape;313;p8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b="1" i="1">
                <a:solidFill>
                  <a:srgbClr val="000000"/>
                </a:solidFill>
                <a:latin typeface="Helvetica Neue"/>
                <a:ea typeface="Helvetica Neue"/>
                <a:cs typeface="Helvetica Neue"/>
                <a:sym typeface="Helvetica Neue"/>
              </a:rPr>
              <a:t>Top 10 mặt hàng có số lượng bán ra lớn rất</a:t>
            </a:r>
            <a:endParaRPr b="1" i="1">
              <a:solidFill>
                <a:srgbClr val="000000"/>
              </a:solidFill>
              <a:latin typeface="Helvetica Neue"/>
              <a:ea typeface="Helvetica Neue"/>
              <a:cs typeface="Helvetica Neue"/>
              <a:sym typeface="Helvetica Neue"/>
            </a:endParaRPr>
          </a:p>
          <a:p>
            <a:pPr marL="114300" lvl="0" indent="0" algn="l" rtl="0">
              <a:lnSpc>
                <a:spcPct val="90000"/>
              </a:lnSpc>
              <a:spcBef>
                <a:spcPts val="1000"/>
              </a:spcBef>
              <a:spcAft>
                <a:spcPts val="0"/>
              </a:spcAft>
              <a:buSzPts val="1800"/>
              <a:buNone/>
            </a:pPr>
            <a:endParaRPr/>
          </a:p>
        </p:txBody>
      </p:sp>
      <p:sp>
        <p:nvSpPr>
          <p:cNvPr id="314" name="Google Shape;314;p84"/>
          <p:cNvSpPr txBox="1"/>
          <p:nvPr/>
        </p:nvSpPr>
        <p:spPr>
          <a:xfrm>
            <a:off x="1092842" y="2263908"/>
            <a:ext cx="9706337" cy="1015663"/>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quantity_product = data.groupby(['StockCode’, 'Description'])['Quantity'].sum().sort_values(ascending= False)</a:t>
            </a:r>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quantity_product.head(10)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8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(tiếp)</a:t>
            </a:r>
            <a:endParaRPr/>
          </a:p>
        </p:txBody>
      </p:sp>
      <p:sp>
        <p:nvSpPr>
          <p:cNvPr id="321" name="Google Shape;321;p8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b="1" i="1">
                <a:solidFill>
                  <a:srgbClr val="000000"/>
                </a:solidFill>
                <a:latin typeface="Helvetica Neue"/>
                <a:ea typeface="Helvetica Neue"/>
                <a:cs typeface="Helvetica Neue"/>
                <a:sym typeface="Helvetica Neue"/>
              </a:rPr>
              <a:t>Top 10 mặt hàng có doanh thu lớn nhất</a:t>
            </a:r>
            <a:endParaRPr b="1" i="1">
              <a:solidFill>
                <a:srgbClr val="000000"/>
              </a:solidFill>
              <a:latin typeface="Helvetica Neue"/>
              <a:ea typeface="Helvetica Neue"/>
              <a:cs typeface="Helvetica Neue"/>
              <a:sym typeface="Helvetica Neue"/>
            </a:endParaRPr>
          </a:p>
          <a:p>
            <a:pPr marL="114300" lvl="0" indent="0" algn="l" rtl="0">
              <a:lnSpc>
                <a:spcPct val="90000"/>
              </a:lnSpc>
              <a:spcBef>
                <a:spcPts val="1000"/>
              </a:spcBef>
              <a:spcAft>
                <a:spcPts val="0"/>
              </a:spcAft>
              <a:buSzPts val="1800"/>
              <a:buNone/>
            </a:pPr>
            <a:endParaRPr/>
          </a:p>
        </p:txBody>
      </p:sp>
      <p:sp>
        <p:nvSpPr>
          <p:cNvPr id="322" name="Google Shape;322;p85"/>
          <p:cNvSpPr txBox="1"/>
          <p:nvPr/>
        </p:nvSpPr>
        <p:spPr>
          <a:xfrm>
            <a:off x="1092842" y="2263908"/>
            <a:ext cx="9706337" cy="1015663"/>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quantity_product = data.groupby(['StockCode’, 			'Description'])['total'].sum().sort_values(ascending= False)</a:t>
            </a:r>
            <a:endParaRPr/>
          </a:p>
          <a:p>
            <a:pPr marL="0" marR="0" lvl="0" indent="0" algn="l" rtl="0">
              <a:lnSpc>
                <a:spcPct val="100000"/>
              </a:lnSpc>
              <a:spcBef>
                <a:spcPts val="0"/>
              </a:spcBef>
              <a:spcAft>
                <a:spcPts val="0"/>
              </a:spcAft>
              <a:buNone/>
            </a:pPr>
            <a:r>
              <a:rPr lang="vi-VN" sz="2000" b="0" i="0" u="none" strike="noStrike" cap="none">
                <a:solidFill>
                  <a:srgbClr val="000000"/>
                </a:solidFill>
                <a:latin typeface="Consolas"/>
                <a:ea typeface="Consolas"/>
                <a:cs typeface="Consolas"/>
                <a:sym typeface="Consolas"/>
              </a:rPr>
              <a:t>quantity_product.head(10)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e93198aa16_0_0"/>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vi-VN"/>
              <a:t>Tóm tắt bài học</a:t>
            </a:r>
            <a:endParaRPr/>
          </a:p>
        </p:txBody>
      </p:sp>
      <p:sp>
        <p:nvSpPr>
          <p:cNvPr id="329" name="Google Shape;329;ge93198aa16_0_0"/>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lnSpcReduction="10000"/>
          </a:bodyPr>
          <a:lstStyle/>
          <a:p>
            <a:pPr marL="457200" lvl="0" indent="-342900" algn="l" rtl="0">
              <a:lnSpc>
                <a:spcPct val="115000"/>
              </a:lnSpc>
              <a:spcBef>
                <a:spcPts val="1000"/>
              </a:spcBef>
              <a:spcAft>
                <a:spcPts val="0"/>
              </a:spcAft>
              <a:buSzPts val="1800"/>
              <a:buChar char="•"/>
            </a:pPr>
            <a:r>
              <a:rPr lang="vi-VN"/>
              <a:t>Phân tích dữ liệu là một công cụ hỗ trợ việc ra quyết định</a:t>
            </a:r>
            <a:endParaRPr/>
          </a:p>
          <a:p>
            <a:pPr marL="457200" lvl="0" indent="-342900" algn="l" rtl="0">
              <a:lnSpc>
                <a:spcPct val="115000"/>
              </a:lnSpc>
              <a:spcBef>
                <a:spcPts val="0"/>
              </a:spcBef>
              <a:spcAft>
                <a:spcPts val="0"/>
              </a:spcAft>
              <a:buSzPts val="1800"/>
              <a:buChar char="•"/>
            </a:pPr>
            <a:r>
              <a:rPr lang="vi-VN"/>
              <a:t>Quy trình phân tích dữ liệu gồm 5 bước: Thu thập dữ liệu, tiền xử lý dữ liệu, phân tích và tìm kiếm thông tin, diễn giải thông tin, tổng kết - thuyết trình</a:t>
            </a:r>
            <a:endParaRPr/>
          </a:p>
          <a:p>
            <a:pPr marL="457200" lvl="0" indent="-342900" algn="l" rtl="0">
              <a:lnSpc>
                <a:spcPct val="115000"/>
              </a:lnSpc>
              <a:spcBef>
                <a:spcPts val="0"/>
              </a:spcBef>
              <a:spcAft>
                <a:spcPts val="0"/>
              </a:spcAft>
              <a:buSzPts val="1800"/>
              <a:buChar char="•"/>
            </a:pPr>
            <a:r>
              <a:rPr lang="vi-VN"/>
              <a:t>Phân tích dữ liệu phát hiện thông tin từ dữ liệu</a:t>
            </a:r>
            <a:endParaRPr/>
          </a:p>
          <a:p>
            <a:pPr marL="457200" lvl="0" indent="-342900" algn="l" rtl="0">
              <a:lnSpc>
                <a:spcPct val="115000"/>
              </a:lnSpc>
              <a:spcBef>
                <a:spcPts val="0"/>
              </a:spcBef>
              <a:spcAft>
                <a:spcPts val="0"/>
              </a:spcAft>
              <a:buSzPts val="1800"/>
              <a:buChar char="•"/>
            </a:pPr>
            <a:r>
              <a:rPr lang="vi-VN"/>
              <a:t>Khoa học dữ liệu dự đoán tương lai từ dữ liệu</a:t>
            </a:r>
            <a:endParaRPr/>
          </a:p>
          <a:p>
            <a:pPr marL="457200" lvl="0" indent="-342900" algn="l" rtl="0">
              <a:lnSpc>
                <a:spcPct val="115000"/>
              </a:lnSpc>
              <a:spcBef>
                <a:spcPts val="0"/>
              </a:spcBef>
              <a:spcAft>
                <a:spcPts val="0"/>
              </a:spcAft>
              <a:buSzPts val="1800"/>
              <a:buChar char="•"/>
            </a:pPr>
            <a:r>
              <a:rPr lang="vi-VN"/>
              <a:t>Thuộc tính định tính: giá trị phụ thuộc vào đánh giá của con người</a:t>
            </a:r>
            <a:endParaRPr/>
          </a:p>
          <a:p>
            <a:pPr marL="457200" lvl="0" indent="-342900" algn="l" rtl="0">
              <a:lnSpc>
                <a:spcPct val="115000"/>
              </a:lnSpc>
              <a:spcBef>
                <a:spcPts val="0"/>
              </a:spcBef>
              <a:spcAft>
                <a:spcPts val="0"/>
              </a:spcAft>
              <a:buSzPts val="1800"/>
              <a:buChar char="•"/>
            </a:pPr>
            <a:r>
              <a:rPr lang="vi-VN"/>
              <a:t>Thuộc tính định lượng: do cân, đo, đong, đếm mà có được</a:t>
            </a:r>
            <a:endParaRPr/>
          </a:p>
          <a:p>
            <a:pPr marL="457200" lvl="0" indent="-342900" algn="l" rtl="0">
              <a:lnSpc>
                <a:spcPct val="115000"/>
              </a:lnSpc>
              <a:spcBef>
                <a:spcPts val="0"/>
              </a:spcBef>
              <a:spcAft>
                <a:spcPts val="0"/>
              </a:spcAft>
              <a:buSzPts val="1800"/>
              <a:buChar char="•"/>
            </a:pPr>
            <a:r>
              <a:rPr lang="vi-VN"/>
              <a:t>Các loại thang đo: Nominal, Ordinal, Interval, Ratio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vi-VN"/>
              <a:t>Thảo luận</a:t>
            </a:r>
            <a:endParaRPr/>
          </a:p>
        </p:txBody>
      </p:sp>
      <p:sp>
        <p:nvSpPr>
          <p:cNvPr id="106" name="Google Shape;106;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888888"/>
              </a:buClr>
              <a:buSzPts val="2400"/>
              <a:buFont typeface="Open Sans"/>
              <a:buChar char="-"/>
            </a:pPr>
            <a:r>
              <a:rPr lang="vi-VN"/>
              <a:t>Trước khi ra quyết định chúng ta cần làm gì</a:t>
            </a:r>
            <a:endParaRPr/>
          </a:p>
          <a:p>
            <a:pPr marL="0" lvl="0" indent="0" algn="l" rtl="0">
              <a:lnSpc>
                <a:spcPct val="90000"/>
              </a:lnSpc>
              <a:spcBef>
                <a:spcPts val="0"/>
              </a:spcBef>
              <a:spcAft>
                <a:spcPts val="0"/>
              </a:spcAft>
              <a:buClr>
                <a:srgbClr val="888888"/>
              </a:buClr>
              <a:buSzPts val="2400"/>
              <a:buNone/>
            </a:pPr>
            <a:endParaRPr/>
          </a:p>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Bác nông dân đang nghĩ gì?</a:t>
            </a:r>
            <a:endParaRPr/>
          </a:p>
        </p:txBody>
      </p:sp>
      <p:sp>
        <p:nvSpPr>
          <p:cNvPr id="113" name="Google Shape;113;p66"/>
          <p:cNvSpPr txBox="1">
            <a:spLocks noGrp="1"/>
          </p:cNvSpPr>
          <p:nvPr>
            <p:ph type="body" idx="1"/>
          </p:nvPr>
        </p:nvSpPr>
        <p:spPr>
          <a:xfrm>
            <a:off x="838200" y="1120022"/>
            <a:ext cx="7303851" cy="5056942"/>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1000"/>
              </a:spcBef>
              <a:spcAft>
                <a:spcPts val="0"/>
              </a:spcAft>
              <a:buClr>
                <a:schemeClr val="dk1"/>
              </a:buClr>
              <a:buSzPts val="1800"/>
              <a:buChar char="•"/>
            </a:pPr>
            <a:r>
              <a:rPr lang="vi-VN"/>
              <a:t>Mình đang nuôi vịt thành công? </a:t>
            </a:r>
            <a:endParaRPr/>
          </a:p>
          <a:p>
            <a:pPr marL="457200" lvl="0" indent="-342900" algn="l" rtl="0">
              <a:lnSpc>
                <a:spcPct val="90000"/>
              </a:lnSpc>
              <a:spcBef>
                <a:spcPts val="1000"/>
              </a:spcBef>
              <a:spcAft>
                <a:spcPts val="0"/>
              </a:spcAft>
              <a:buClr>
                <a:schemeClr val="dk1"/>
              </a:buClr>
              <a:buSzPts val="1800"/>
              <a:buChar char="•"/>
            </a:pPr>
            <a:r>
              <a:rPr lang="vi-VN"/>
              <a:t>Mình có bao nhiêu con vịt?</a:t>
            </a:r>
            <a:endParaRPr/>
          </a:p>
          <a:p>
            <a:pPr marL="457200" lvl="0" indent="-342900" algn="l" rtl="0">
              <a:lnSpc>
                <a:spcPct val="90000"/>
              </a:lnSpc>
              <a:spcBef>
                <a:spcPts val="1000"/>
              </a:spcBef>
              <a:spcAft>
                <a:spcPts val="0"/>
              </a:spcAft>
              <a:buClr>
                <a:schemeClr val="dk1"/>
              </a:buClr>
              <a:buSzPts val="1800"/>
              <a:buChar char="•"/>
            </a:pPr>
            <a:r>
              <a:rPr lang="vi-VN"/>
              <a:t>Hôm nay số vịt của mình vẫn giữ nguyên? </a:t>
            </a:r>
            <a:endParaRPr/>
          </a:p>
          <a:p>
            <a:pPr marL="457200" lvl="0" indent="-342900" algn="l" rtl="0">
              <a:lnSpc>
                <a:spcPct val="90000"/>
              </a:lnSpc>
              <a:spcBef>
                <a:spcPts val="1000"/>
              </a:spcBef>
              <a:spcAft>
                <a:spcPts val="0"/>
              </a:spcAft>
              <a:buClr>
                <a:schemeClr val="dk1"/>
              </a:buClr>
              <a:buSzPts val="1800"/>
              <a:buChar char="•"/>
            </a:pPr>
            <a:r>
              <a:rPr lang="vi-VN"/>
              <a:t>Các con vịt của mình đang lớn lên, hay còi đi?</a:t>
            </a:r>
            <a:endParaRPr/>
          </a:p>
          <a:p>
            <a:pPr marL="457200" lvl="0" indent="-342900" algn="l" rtl="0">
              <a:lnSpc>
                <a:spcPct val="90000"/>
              </a:lnSpc>
              <a:spcBef>
                <a:spcPts val="1000"/>
              </a:spcBef>
              <a:spcAft>
                <a:spcPts val="0"/>
              </a:spcAft>
              <a:buClr>
                <a:schemeClr val="dk1"/>
              </a:buClr>
              <a:buSzPts val="1800"/>
              <a:buChar char="•"/>
            </a:pPr>
            <a:r>
              <a:rPr lang="vi-VN"/>
              <a:t>…</a:t>
            </a:r>
            <a:endParaRPr/>
          </a:p>
          <a:p>
            <a:pPr marL="457200" lvl="0" indent="-228600" algn="l" rtl="0">
              <a:lnSpc>
                <a:spcPct val="90000"/>
              </a:lnSpc>
              <a:spcBef>
                <a:spcPts val="1000"/>
              </a:spcBef>
              <a:spcAft>
                <a:spcPts val="0"/>
              </a:spcAft>
              <a:buClr>
                <a:schemeClr val="dk1"/>
              </a:buClr>
              <a:buSzPts val="1800"/>
              <a:buNone/>
            </a:pPr>
            <a:endParaRPr/>
          </a:p>
          <a:p>
            <a:pPr marL="457200" lvl="0" indent="-342900" algn="l" rtl="0">
              <a:lnSpc>
                <a:spcPct val="90000"/>
              </a:lnSpc>
              <a:spcBef>
                <a:spcPts val="1000"/>
              </a:spcBef>
              <a:spcAft>
                <a:spcPts val="0"/>
              </a:spcAft>
              <a:buSzPts val="1800"/>
              <a:buFont typeface="Noto Sans Symbols"/>
              <a:buChar char="🡪"/>
            </a:pPr>
            <a:r>
              <a:rPr lang="vi-VN"/>
              <a:t>Nếu như có một trang trại hàng triệu con vịt, người nông dân còn cần biết những điều trên?</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p:txBody>
      </p:sp>
      <p:pic>
        <p:nvPicPr>
          <p:cNvPr id="114" name="Google Shape;114;p66"/>
          <p:cNvPicPr preferRelativeResize="0"/>
          <p:nvPr/>
        </p:nvPicPr>
        <p:blipFill rotWithShape="1">
          <a:blip r:embed="rId3">
            <a:alphaModFix/>
          </a:blip>
          <a:srcRect/>
          <a:stretch/>
        </p:blipFill>
        <p:spPr>
          <a:xfrm>
            <a:off x="8043583" y="1120022"/>
            <a:ext cx="3678333" cy="28585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Bạn muốn tìm một công việc?</a:t>
            </a:r>
            <a:endParaRPr/>
          </a:p>
        </p:txBody>
      </p:sp>
      <p:sp>
        <p:nvSpPr>
          <p:cNvPr id="121" name="Google Shape;121;p67"/>
          <p:cNvSpPr txBox="1">
            <a:spLocks noGrp="1"/>
          </p:cNvSpPr>
          <p:nvPr>
            <p:ph type="body" idx="1"/>
          </p:nvPr>
        </p:nvSpPr>
        <p:spPr>
          <a:xfrm>
            <a:off x="838200" y="1120022"/>
            <a:ext cx="8302164"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Search tin tuyển dụng</a:t>
            </a:r>
            <a:endParaRPr/>
          </a:p>
          <a:p>
            <a:pPr marL="457200" lvl="0" indent="-342900" algn="l" rtl="0">
              <a:lnSpc>
                <a:spcPct val="90000"/>
              </a:lnSpc>
              <a:spcBef>
                <a:spcPts val="1000"/>
              </a:spcBef>
              <a:spcAft>
                <a:spcPts val="0"/>
              </a:spcAft>
              <a:buClr>
                <a:schemeClr val="dk1"/>
              </a:buClr>
              <a:buSzPts val="1800"/>
              <a:buChar char="•"/>
            </a:pPr>
            <a:r>
              <a:rPr lang="vi-VN"/>
              <a:t>So sánh khả năng bản thân ~ yêu cầu công việc</a:t>
            </a:r>
            <a:endParaRPr/>
          </a:p>
          <a:p>
            <a:pPr marL="457200" lvl="0" indent="-342900" algn="l" rtl="0">
              <a:lnSpc>
                <a:spcPct val="90000"/>
              </a:lnSpc>
              <a:spcBef>
                <a:spcPts val="1000"/>
              </a:spcBef>
              <a:spcAft>
                <a:spcPts val="0"/>
              </a:spcAft>
              <a:buClr>
                <a:schemeClr val="dk1"/>
              </a:buClr>
              <a:buSzPts val="1800"/>
              <a:buChar char="•"/>
            </a:pPr>
            <a:r>
              <a:rPr lang="vi-VN"/>
              <a:t>So sánh mức lương giữ các tin tuyển dụng</a:t>
            </a:r>
            <a:endParaRPr/>
          </a:p>
          <a:p>
            <a:pPr marL="457200" lvl="0" indent="-342900" algn="l" rtl="0">
              <a:lnSpc>
                <a:spcPct val="90000"/>
              </a:lnSpc>
              <a:spcBef>
                <a:spcPts val="1000"/>
              </a:spcBef>
              <a:spcAft>
                <a:spcPts val="0"/>
              </a:spcAft>
              <a:buClr>
                <a:schemeClr val="dk1"/>
              </a:buClr>
              <a:buSzPts val="1800"/>
              <a:buChar char="•"/>
            </a:pPr>
            <a:r>
              <a:rPr lang="vi-VN"/>
              <a:t>….?</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p:txBody>
      </p:sp>
      <p:pic>
        <p:nvPicPr>
          <p:cNvPr id="122" name="Google Shape;122;p67" descr="Image result for tìm việc làm"/>
          <p:cNvPicPr preferRelativeResize="0"/>
          <p:nvPr/>
        </p:nvPicPr>
        <p:blipFill rotWithShape="1">
          <a:blip r:embed="rId3">
            <a:alphaModFix/>
          </a:blip>
          <a:srcRect/>
          <a:stretch/>
        </p:blipFill>
        <p:spPr>
          <a:xfrm>
            <a:off x="9140364" y="973606"/>
            <a:ext cx="2810811" cy="20335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vi-VN"/>
              <a:t>Chủ của một xưởng sản xuất muốn biết gì?</a:t>
            </a:r>
            <a:endParaRPr/>
          </a:p>
        </p:txBody>
      </p:sp>
      <p:sp>
        <p:nvSpPr>
          <p:cNvPr id="129" name="Google Shape;129;p68"/>
          <p:cNvSpPr txBox="1">
            <a:spLocks noGrp="1"/>
          </p:cNvSpPr>
          <p:nvPr>
            <p:ph type="body" idx="1"/>
          </p:nvPr>
        </p:nvSpPr>
        <p:spPr>
          <a:xfrm>
            <a:off x="838200" y="1120022"/>
            <a:ext cx="7696200" cy="5056942"/>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vi-VN"/>
              <a:t>Mọi thứ đề ổn?</a:t>
            </a:r>
            <a:endParaRPr/>
          </a:p>
          <a:p>
            <a:pPr marL="914400" lvl="1" indent="-342900" algn="l" rtl="0">
              <a:lnSpc>
                <a:spcPct val="90000"/>
              </a:lnSpc>
              <a:spcBef>
                <a:spcPts val="500"/>
              </a:spcBef>
              <a:spcAft>
                <a:spcPts val="0"/>
              </a:spcAft>
              <a:buSzPts val="1800"/>
              <a:buChar char="•"/>
            </a:pPr>
            <a:r>
              <a:rPr lang="vi-VN"/>
              <a:t>Khả năng cung cấp &gt; nhu cầu đặt hàng?</a:t>
            </a:r>
            <a:endParaRPr/>
          </a:p>
          <a:p>
            <a:pPr marL="914400" lvl="1" indent="-342900" algn="l" rtl="0">
              <a:lnSpc>
                <a:spcPct val="90000"/>
              </a:lnSpc>
              <a:spcBef>
                <a:spcPts val="500"/>
              </a:spcBef>
              <a:spcAft>
                <a:spcPts val="0"/>
              </a:spcAft>
              <a:buSzPts val="1800"/>
              <a:buChar char="•"/>
            </a:pPr>
            <a:r>
              <a:rPr lang="vi-VN"/>
              <a:t>Doanh thu &gt; chi phí?</a:t>
            </a:r>
            <a:endParaRPr/>
          </a:p>
          <a:p>
            <a:pPr marL="914400" lvl="1" indent="-342900" algn="l" rtl="0">
              <a:lnSpc>
                <a:spcPct val="90000"/>
              </a:lnSpc>
              <a:spcBef>
                <a:spcPts val="500"/>
              </a:spcBef>
              <a:spcAft>
                <a:spcPts val="0"/>
              </a:spcAft>
              <a:buSzPts val="1800"/>
              <a:buChar char="•"/>
            </a:pPr>
            <a:r>
              <a:rPr lang="vi-VN"/>
              <a:t>Doanh thu năm nay cao hơn năm trước?</a:t>
            </a:r>
            <a:endParaRPr/>
          </a:p>
          <a:p>
            <a:pPr marL="914400" lvl="1" indent="-342900" algn="l" rtl="0">
              <a:lnSpc>
                <a:spcPct val="90000"/>
              </a:lnSpc>
              <a:spcBef>
                <a:spcPts val="500"/>
              </a:spcBef>
              <a:spcAft>
                <a:spcPts val="0"/>
              </a:spcAft>
              <a:buSzPts val="1800"/>
              <a:buChar char="•"/>
            </a:pPr>
            <a:r>
              <a:rPr lang="vi-VN"/>
              <a:t>Chiến lược sản xuất phù hợp với nhu cầu thị trường?</a:t>
            </a:r>
            <a:endParaRPr/>
          </a:p>
          <a:p>
            <a:pPr marL="914400" lvl="1" indent="-342900" algn="l" rtl="0">
              <a:lnSpc>
                <a:spcPct val="90000"/>
              </a:lnSpc>
              <a:spcBef>
                <a:spcPts val="500"/>
              </a:spcBef>
              <a:spcAft>
                <a:spcPts val="0"/>
              </a:spcAft>
              <a:buSzPts val="1800"/>
              <a:buChar char="•"/>
            </a:pPr>
            <a:r>
              <a:rPr lang="vi-VN"/>
              <a:t>… ?</a:t>
            </a:r>
            <a:endParaRPr/>
          </a:p>
          <a:p>
            <a:pPr marL="914400" lvl="1" indent="-228600" algn="l" rtl="0">
              <a:lnSpc>
                <a:spcPct val="90000"/>
              </a:lnSpc>
              <a:spcBef>
                <a:spcPts val="500"/>
              </a:spcBef>
              <a:spcAft>
                <a:spcPts val="0"/>
              </a:spcAft>
              <a:buSzPts val="1800"/>
              <a:buNone/>
            </a:pPr>
            <a:endParaRPr/>
          </a:p>
          <a:p>
            <a:pPr marL="914400" lvl="1" indent="-228600" algn="l" rtl="0">
              <a:lnSpc>
                <a:spcPct val="90000"/>
              </a:lnSpc>
              <a:spcBef>
                <a:spcPts val="500"/>
              </a:spcBef>
              <a:spcAft>
                <a:spcPts val="0"/>
              </a:spcAft>
              <a:buSzPts val="1800"/>
              <a:buNone/>
            </a:pPr>
            <a:endParaRPr/>
          </a:p>
        </p:txBody>
      </p:sp>
      <p:pic>
        <p:nvPicPr>
          <p:cNvPr id="130" name="Google Shape;130;p68"/>
          <p:cNvPicPr preferRelativeResize="0"/>
          <p:nvPr/>
        </p:nvPicPr>
        <p:blipFill rotWithShape="1">
          <a:blip r:embed="rId3">
            <a:alphaModFix/>
          </a:blip>
          <a:srcRect/>
          <a:stretch/>
        </p:blipFill>
        <p:spPr>
          <a:xfrm>
            <a:off x="8534400" y="973606"/>
            <a:ext cx="2819400" cy="2191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Nội dung</a:t>
            </a:r>
            <a:endParaRPr/>
          </a:p>
        </p:txBody>
      </p:sp>
      <p:sp>
        <p:nvSpPr>
          <p:cNvPr id="137" name="Google Shape;137;p69"/>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628650" lvl="0" indent="-514350" algn="l" rtl="0">
              <a:lnSpc>
                <a:spcPct val="200000"/>
              </a:lnSpc>
              <a:spcBef>
                <a:spcPts val="1000"/>
              </a:spcBef>
              <a:spcAft>
                <a:spcPts val="0"/>
              </a:spcAft>
              <a:buSzPts val="1800"/>
              <a:buAutoNum type="arabicPeriod"/>
            </a:pPr>
            <a:r>
              <a:rPr lang="vi-VN"/>
              <a:t>Phân tích dữ liệu</a:t>
            </a:r>
            <a:endParaRPr/>
          </a:p>
          <a:p>
            <a:pPr marL="628650" lvl="0" indent="-514350" algn="l" rtl="0">
              <a:lnSpc>
                <a:spcPct val="200000"/>
              </a:lnSpc>
              <a:spcBef>
                <a:spcPts val="1000"/>
              </a:spcBef>
              <a:spcAft>
                <a:spcPts val="0"/>
              </a:spcAft>
              <a:buSzPts val="1800"/>
              <a:buAutoNum type="arabicPeriod"/>
            </a:pPr>
            <a:r>
              <a:rPr lang="vi-VN"/>
              <a:t>Quy trình phân tích dữ liệu</a:t>
            </a:r>
            <a:endParaRPr/>
          </a:p>
          <a:p>
            <a:pPr marL="628650" lvl="0" indent="-514350" algn="l" rtl="0">
              <a:lnSpc>
                <a:spcPct val="200000"/>
              </a:lnSpc>
              <a:spcBef>
                <a:spcPts val="1000"/>
              </a:spcBef>
              <a:spcAft>
                <a:spcPts val="0"/>
              </a:spcAft>
              <a:buSzPts val="1800"/>
              <a:buAutoNum type="arabicPeriod"/>
            </a:pPr>
            <a:r>
              <a:rPr lang="vi-VN"/>
              <a:t>Các thang đo dữ liệu</a:t>
            </a:r>
            <a:endParaRPr/>
          </a:p>
          <a:p>
            <a:pPr marL="628650" lvl="0" indent="-514350" algn="l" rtl="0">
              <a:lnSpc>
                <a:spcPct val="200000"/>
              </a:lnSpc>
              <a:spcBef>
                <a:spcPts val="1000"/>
              </a:spcBef>
              <a:spcAft>
                <a:spcPts val="0"/>
              </a:spcAft>
              <a:buSzPts val="1800"/>
              <a:buAutoNum type="arabicPeriod"/>
            </a:pPr>
            <a:r>
              <a:rPr lang="vi-V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1. Phân tích dữ liệu</a:t>
            </a:r>
            <a:endParaRPr/>
          </a:p>
        </p:txBody>
      </p:sp>
      <p:sp>
        <p:nvSpPr>
          <p:cNvPr id="144" name="Google Shape;144;p70"/>
          <p:cNvSpPr txBox="1">
            <a:spLocks noGrp="1"/>
          </p:cNvSpPr>
          <p:nvPr>
            <p:ph type="body" idx="1"/>
          </p:nvPr>
        </p:nvSpPr>
        <p:spPr>
          <a:xfrm>
            <a:off x="838199" y="1120022"/>
            <a:ext cx="7472424" cy="5056942"/>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vi-VN" b="1"/>
              <a:t>Phân tích dữ liệu </a:t>
            </a:r>
            <a:r>
              <a:rPr lang="vi-VN"/>
              <a:t>là một quy trình thu thập, làm sạch, biến đổi, mô hình hóa dữ liệu với mục tiêu tìm kiếm những thông tin hữu ích, đề xuất những kết luận và hỗ trợ ra quyết định</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vi-VN"/>
              <a:t> </a:t>
            </a:r>
            <a:endParaRPr/>
          </a:p>
        </p:txBody>
      </p:sp>
      <p:pic>
        <p:nvPicPr>
          <p:cNvPr id="145" name="Google Shape;145;p70" descr="Du học ngành Phân tích dữ liệu - Data Analytics tại Anh, Úc, Mỹ, Canada"/>
          <p:cNvPicPr preferRelativeResize="0"/>
          <p:nvPr/>
        </p:nvPicPr>
        <p:blipFill rotWithShape="1">
          <a:blip r:embed="rId3">
            <a:alphaModFix/>
          </a:blip>
          <a:srcRect/>
          <a:stretch/>
        </p:blipFill>
        <p:spPr>
          <a:xfrm>
            <a:off x="8429624" y="1120022"/>
            <a:ext cx="2924175" cy="1562100"/>
          </a:xfrm>
          <a:prstGeom prst="rect">
            <a:avLst/>
          </a:prstGeom>
          <a:noFill/>
          <a:ln>
            <a:noFill/>
          </a:ln>
        </p:spPr>
      </p:pic>
      <p:grpSp>
        <p:nvGrpSpPr>
          <p:cNvPr id="146" name="Google Shape;146;p70"/>
          <p:cNvGrpSpPr/>
          <p:nvPr/>
        </p:nvGrpSpPr>
        <p:grpSpPr>
          <a:xfrm>
            <a:off x="1636592" y="3622762"/>
            <a:ext cx="9137067" cy="3048000"/>
            <a:chOff x="4" y="0"/>
            <a:chExt cx="9137067" cy="3048000"/>
          </a:xfrm>
        </p:grpSpPr>
        <p:sp>
          <p:nvSpPr>
            <p:cNvPr id="147" name="Google Shape;147;p70"/>
            <p:cNvSpPr/>
            <p:nvPr/>
          </p:nvSpPr>
          <p:spPr>
            <a:xfrm>
              <a:off x="4" y="0"/>
              <a:ext cx="9137067" cy="3048000"/>
            </a:xfrm>
            <a:prstGeom prst="rightArrow">
              <a:avLst>
                <a:gd name="adj1" fmla="val 50000"/>
                <a:gd name="adj2" fmla="val 5000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0"/>
            <p:cNvSpPr/>
            <p:nvPr/>
          </p:nvSpPr>
          <p:spPr>
            <a:xfrm>
              <a:off x="4572" y="914400"/>
              <a:ext cx="2199500" cy="1219200"/>
            </a:xfrm>
            <a:prstGeom prst="roundRect">
              <a:avLst>
                <a:gd name="adj" fmla="val 16667"/>
              </a:avLst>
            </a:prstGeom>
            <a:solidFill>
              <a:srgbClr val="4372C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0"/>
            <p:cNvSpPr txBox="1"/>
            <p:nvPr/>
          </p:nvSpPr>
          <p:spPr>
            <a:xfrm>
              <a:off x="64088" y="973916"/>
              <a:ext cx="2080468" cy="1100168"/>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vi-VN" sz="1800" b="0" i="0" u="none" strike="noStrike" cap="none">
                  <a:solidFill>
                    <a:schemeClr val="dk1"/>
                  </a:solidFill>
                  <a:latin typeface="Arial"/>
                  <a:ea typeface="Arial"/>
                  <a:cs typeface="Arial"/>
                  <a:sym typeface="Arial"/>
                </a:rPr>
                <a:t>Thời kỳ Chiếm hữu nô lệ</a:t>
              </a:r>
              <a:endParaRPr sz="1800" b="0" i="0" u="none" strike="noStrike" cap="none">
                <a:solidFill>
                  <a:schemeClr val="dk1"/>
                </a:solidFill>
                <a:latin typeface="Arial"/>
                <a:ea typeface="Arial"/>
                <a:cs typeface="Arial"/>
                <a:sym typeface="Arial"/>
              </a:endParaRPr>
            </a:p>
            <a:p>
              <a:pPr marL="114300" marR="0" lvl="1" indent="-114300" algn="l" rtl="0">
                <a:lnSpc>
                  <a:spcPct val="90000"/>
                </a:lnSpc>
                <a:spcBef>
                  <a:spcPts val="630"/>
                </a:spcBef>
                <a:spcAft>
                  <a:spcPts val="0"/>
                </a:spcAft>
                <a:buClr>
                  <a:srgbClr val="000000"/>
                </a:buClr>
                <a:buSzPts val="1400"/>
                <a:buFont typeface="Arial"/>
                <a:buChar char="•"/>
              </a:pPr>
              <a:r>
                <a:rPr lang="vi-VN" sz="1400" b="0" i="0" u="none" strike="noStrike" cap="none">
                  <a:solidFill>
                    <a:schemeClr val="dk1"/>
                  </a:solidFill>
                  <a:latin typeface="Arial"/>
                  <a:ea typeface="Arial"/>
                  <a:cs typeface="Arial"/>
                  <a:sym typeface="Arial"/>
                </a:rPr>
                <a:t>Ghi chép</a:t>
              </a:r>
              <a:endParaRPr sz="1400" b="0" i="0" u="none" strike="noStrike" cap="none">
                <a:solidFill>
                  <a:schemeClr val="dk1"/>
                </a:solidFill>
                <a:latin typeface="Arial"/>
                <a:ea typeface="Arial"/>
                <a:cs typeface="Arial"/>
                <a:sym typeface="Arial"/>
              </a:endParaRPr>
            </a:p>
          </p:txBody>
        </p:sp>
        <p:sp>
          <p:nvSpPr>
            <p:cNvPr id="150" name="Google Shape;150;p70"/>
            <p:cNvSpPr/>
            <p:nvPr/>
          </p:nvSpPr>
          <p:spPr>
            <a:xfrm>
              <a:off x="2296299" y="914400"/>
              <a:ext cx="2199500" cy="1219200"/>
            </a:xfrm>
            <a:prstGeom prst="roundRect">
              <a:avLst>
                <a:gd name="adj" fmla="val 16667"/>
              </a:avLst>
            </a:prstGeom>
            <a:solidFill>
              <a:srgbClr val="43BCB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0"/>
            <p:cNvSpPr txBox="1"/>
            <p:nvPr/>
          </p:nvSpPr>
          <p:spPr>
            <a:xfrm>
              <a:off x="2355815" y="973916"/>
              <a:ext cx="2080468" cy="1100168"/>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vi-VN" sz="1800" b="0" i="0" u="none" strike="noStrike" cap="none">
                  <a:solidFill>
                    <a:schemeClr val="dk1"/>
                  </a:solidFill>
                  <a:latin typeface="Arial"/>
                  <a:ea typeface="Arial"/>
                  <a:cs typeface="Arial"/>
                  <a:sym typeface="Arial"/>
                </a:rPr>
                <a:t>Thời kỳ Phong kiến</a:t>
              </a:r>
              <a:endParaRPr sz="1800" b="0" i="0" u="none" strike="noStrike" cap="none">
                <a:solidFill>
                  <a:schemeClr val="dk1"/>
                </a:solidFill>
                <a:latin typeface="Arial"/>
                <a:ea typeface="Arial"/>
                <a:cs typeface="Arial"/>
                <a:sym typeface="Arial"/>
              </a:endParaRPr>
            </a:p>
            <a:p>
              <a:pPr marL="114300" marR="0" lvl="1" indent="-114300" algn="l" rtl="0">
                <a:lnSpc>
                  <a:spcPct val="90000"/>
                </a:lnSpc>
                <a:spcBef>
                  <a:spcPts val="630"/>
                </a:spcBef>
                <a:spcAft>
                  <a:spcPts val="0"/>
                </a:spcAft>
                <a:buClr>
                  <a:srgbClr val="000000"/>
                </a:buClr>
                <a:buSzPts val="1400"/>
                <a:buFont typeface="Arial"/>
                <a:buChar char="•"/>
              </a:pPr>
              <a:r>
                <a:rPr lang="vi-VN" sz="1400" b="0" i="0" u="none" strike="noStrike" cap="none">
                  <a:solidFill>
                    <a:schemeClr val="dk1"/>
                  </a:solidFill>
                  <a:latin typeface="Arial"/>
                  <a:ea typeface="Arial"/>
                  <a:cs typeface="Arial"/>
                  <a:sym typeface="Arial"/>
                </a:rPr>
                <a:t>Phân tích theo không gian &amp; thời gian</a:t>
              </a:r>
              <a:endParaRPr sz="1400" b="0" i="0" u="none" strike="noStrike" cap="none">
                <a:solidFill>
                  <a:schemeClr val="dk1"/>
                </a:solidFill>
                <a:latin typeface="Arial"/>
                <a:ea typeface="Arial"/>
                <a:cs typeface="Arial"/>
                <a:sym typeface="Arial"/>
              </a:endParaRPr>
            </a:p>
          </p:txBody>
        </p:sp>
        <p:sp>
          <p:nvSpPr>
            <p:cNvPr id="152" name="Google Shape;152;p70"/>
            <p:cNvSpPr/>
            <p:nvPr/>
          </p:nvSpPr>
          <p:spPr>
            <a:xfrm>
              <a:off x="4571999" y="914400"/>
              <a:ext cx="2199500" cy="1219200"/>
            </a:xfrm>
            <a:prstGeom prst="roundRect">
              <a:avLst>
                <a:gd name="adj" fmla="val 16667"/>
              </a:avLst>
            </a:prstGeom>
            <a:solidFill>
              <a:srgbClr val="45B36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0"/>
            <p:cNvSpPr txBox="1"/>
            <p:nvPr/>
          </p:nvSpPr>
          <p:spPr>
            <a:xfrm>
              <a:off x="4631515" y="973916"/>
              <a:ext cx="2080468" cy="1100168"/>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vi-VN" sz="1800" b="0" i="0" u="none" strike="noStrike" cap="none">
                  <a:solidFill>
                    <a:schemeClr val="dk1"/>
                  </a:solidFill>
                  <a:latin typeface="Arial"/>
                  <a:ea typeface="Arial"/>
                  <a:cs typeface="Arial"/>
                  <a:sym typeface="Arial"/>
                </a:rPr>
                <a:t>Thời kỳ SX hàng hóa</a:t>
              </a:r>
              <a:endParaRPr sz="1800" b="0" i="0" u="none" strike="noStrike" cap="none">
                <a:solidFill>
                  <a:schemeClr val="dk1"/>
                </a:solidFill>
                <a:latin typeface="Arial"/>
                <a:ea typeface="Arial"/>
                <a:cs typeface="Arial"/>
                <a:sym typeface="Arial"/>
              </a:endParaRPr>
            </a:p>
            <a:p>
              <a:pPr marL="114300" marR="0" lvl="1" indent="-114300" algn="l" rtl="0">
                <a:lnSpc>
                  <a:spcPct val="90000"/>
                </a:lnSpc>
                <a:spcBef>
                  <a:spcPts val="630"/>
                </a:spcBef>
                <a:spcAft>
                  <a:spcPts val="0"/>
                </a:spcAft>
                <a:buClr>
                  <a:srgbClr val="000000"/>
                </a:buClr>
                <a:buSzPts val="1400"/>
                <a:buFont typeface="Arial"/>
                <a:buChar char="•"/>
              </a:pPr>
              <a:r>
                <a:rPr lang="vi-VN" sz="1400" b="0" i="0" u="none" strike="noStrike" cap="none">
                  <a:solidFill>
                    <a:schemeClr val="dk1"/>
                  </a:solidFill>
                  <a:latin typeface="Arial"/>
                  <a:ea typeface="Arial"/>
                  <a:cs typeface="Arial"/>
                  <a:sym typeface="Arial"/>
                </a:rPr>
                <a:t>Thể hiện quan hệ giữa lượng và chất</a:t>
              </a:r>
              <a:endParaRPr sz="1400" b="0" i="0" u="none" strike="noStrike" cap="none">
                <a:solidFill>
                  <a:schemeClr val="dk1"/>
                </a:solidFill>
                <a:latin typeface="Arial"/>
                <a:ea typeface="Arial"/>
                <a:cs typeface="Arial"/>
                <a:sym typeface="Arial"/>
              </a:endParaRPr>
            </a:p>
          </p:txBody>
        </p:sp>
        <p:sp>
          <p:nvSpPr>
            <p:cNvPr id="154" name="Google Shape;154;p70"/>
            <p:cNvSpPr/>
            <p:nvPr/>
          </p:nvSpPr>
          <p:spPr>
            <a:xfrm>
              <a:off x="6852804" y="937845"/>
              <a:ext cx="2199500" cy="1219200"/>
            </a:xfrm>
            <a:prstGeom prst="roundRect">
              <a:avLst>
                <a:gd name="adj" fmla="val 16667"/>
              </a:avLst>
            </a:prstGeom>
            <a:solidFill>
              <a:srgbClr val="6FAA4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0"/>
            <p:cNvSpPr txBox="1"/>
            <p:nvPr/>
          </p:nvSpPr>
          <p:spPr>
            <a:xfrm>
              <a:off x="6912320" y="997361"/>
              <a:ext cx="2080468" cy="1100168"/>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vi-VN" sz="1800" b="0" i="0" u="none" strike="noStrike" cap="none">
                  <a:solidFill>
                    <a:schemeClr val="dk1"/>
                  </a:solidFill>
                  <a:latin typeface="Arial"/>
                  <a:ea typeface="Arial"/>
                  <a:cs typeface="Arial"/>
                  <a:sym typeface="Arial"/>
                </a:rPr>
                <a:t>Ngày nay</a:t>
              </a:r>
              <a:endParaRPr/>
            </a:p>
            <a:p>
              <a:pPr marL="114300" marR="0" lvl="1" indent="-114300" algn="l" rtl="0">
                <a:lnSpc>
                  <a:spcPct val="90000"/>
                </a:lnSpc>
                <a:spcBef>
                  <a:spcPts val="630"/>
                </a:spcBef>
                <a:spcAft>
                  <a:spcPts val="0"/>
                </a:spcAft>
                <a:buClr>
                  <a:srgbClr val="000000"/>
                </a:buClr>
                <a:buSzPts val="1400"/>
                <a:buFont typeface="Arial"/>
                <a:buChar char="•"/>
              </a:pPr>
              <a:r>
                <a:rPr lang="vi-VN" sz="1400" b="0" i="0" u="none" strike="noStrike" cap="none">
                  <a:solidFill>
                    <a:schemeClr val="dk1"/>
                  </a:solidFill>
                  <a:latin typeface="Arial"/>
                  <a:ea typeface="Arial"/>
                  <a:cs typeface="Arial"/>
                  <a:sym typeface="Arial"/>
                </a:rPr>
                <a:t>Là một trong những công cụ quản lý</a:t>
              </a: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p:nvPr/>
        </p:nvSpPr>
        <p:spPr>
          <a:xfrm>
            <a:off x="2078039" y="2263775"/>
            <a:ext cx="4029075" cy="1951038"/>
          </a:xfrm>
          <a:prstGeom prst="rect">
            <a:avLst/>
          </a:prstGeom>
          <a:solidFill>
            <a:srgbClr val="FFE3A2"/>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11"/>
          <p:cNvSpPr/>
          <p:nvPr/>
        </p:nvSpPr>
        <p:spPr>
          <a:xfrm>
            <a:off x="6096001" y="2263776"/>
            <a:ext cx="4029075" cy="1952625"/>
          </a:xfrm>
          <a:prstGeom prst="rect">
            <a:avLst/>
          </a:prstGeom>
          <a:solidFill>
            <a:srgbClr val="CFE4A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11"/>
          <p:cNvSpPr/>
          <p:nvPr/>
        </p:nvSpPr>
        <p:spPr>
          <a:xfrm>
            <a:off x="2078039" y="4225925"/>
            <a:ext cx="4029075" cy="1905000"/>
          </a:xfrm>
          <a:prstGeom prst="rect">
            <a:avLst/>
          </a:prstGeom>
          <a:solidFill>
            <a:srgbClr val="C5AED3"/>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11"/>
          <p:cNvSpPr/>
          <p:nvPr/>
        </p:nvSpPr>
        <p:spPr>
          <a:xfrm>
            <a:off x="6096001" y="4221164"/>
            <a:ext cx="4029075" cy="1906587"/>
          </a:xfrm>
          <a:prstGeom prst="rect">
            <a:avLst/>
          </a:prstGeom>
          <a:solidFill>
            <a:srgbClr val="EDA07C"/>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11"/>
          <p:cNvSpPr/>
          <p:nvPr/>
        </p:nvSpPr>
        <p:spPr>
          <a:xfrm>
            <a:off x="2076450" y="1828800"/>
            <a:ext cx="4025900" cy="439738"/>
          </a:xfrm>
          <a:custGeom>
            <a:avLst/>
            <a:gdLst/>
            <a:ahLst/>
            <a:cxnLst/>
            <a:rect l="l" t="t" r="r" b="b"/>
            <a:pathLst>
              <a:path w="2548" h="277" extrusionOk="0">
                <a:moveTo>
                  <a:pt x="443" y="0"/>
                </a:moveTo>
                <a:lnTo>
                  <a:pt x="2547" y="0"/>
                </a:lnTo>
                <a:lnTo>
                  <a:pt x="2547" y="276"/>
                </a:lnTo>
                <a:lnTo>
                  <a:pt x="0" y="276"/>
                </a:lnTo>
                <a:lnTo>
                  <a:pt x="443" y="0"/>
                </a:lnTo>
              </a:path>
            </a:pathLst>
          </a:custGeom>
          <a:solidFill>
            <a:srgbClr val="FFE3A2">
              <a:alpha val="69803"/>
            </a:srgbClr>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1"/>
          <p:cNvSpPr/>
          <p:nvPr/>
        </p:nvSpPr>
        <p:spPr>
          <a:xfrm>
            <a:off x="6096000" y="1830388"/>
            <a:ext cx="4025900" cy="438150"/>
          </a:xfrm>
          <a:custGeom>
            <a:avLst/>
            <a:gdLst/>
            <a:ahLst/>
            <a:cxnLst/>
            <a:rect l="l" t="t" r="r" b="b"/>
            <a:pathLst>
              <a:path w="2548" h="277" extrusionOk="0">
                <a:moveTo>
                  <a:pt x="2104" y="0"/>
                </a:moveTo>
                <a:lnTo>
                  <a:pt x="0" y="0"/>
                </a:lnTo>
                <a:lnTo>
                  <a:pt x="0" y="276"/>
                </a:lnTo>
                <a:lnTo>
                  <a:pt x="2547" y="276"/>
                </a:lnTo>
                <a:lnTo>
                  <a:pt x="2104" y="0"/>
                </a:lnTo>
              </a:path>
            </a:pathLst>
          </a:custGeom>
          <a:solidFill>
            <a:srgbClr val="CFE4A1">
              <a:alpha val="39607"/>
            </a:srgbClr>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1"/>
          <p:cNvSpPr txBox="1">
            <a:spLocks noGrp="1"/>
          </p:cNvSpPr>
          <p:nvPr>
            <p:ph type="body" idx="1"/>
          </p:nvPr>
        </p:nvSpPr>
        <p:spPr>
          <a:xfrm>
            <a:off x="2171700" y="2362200"/>
            <a:ext cx="3848100" cy="4114800"/>
          </a:xfrm>
          <a:prstGeom prst="rect">
            <a:avLst/>
          </a:prstGeom>
          <a:noFill/>
          <a:ln>
            <a:noFill/>
          </a:ln>
        </p:spPr>
        <p:txBody>
          <a:bodyPr spcFirstLastPara="1" wrap="square" lIns="90475" tIns="44450" rIns="90475" bIns="44450" anchor="t" anchorCtr="0">
            <a:normAutofit/>
          </a:bodyPr>
          <a:lstStyle/>
          <a:p>
            <a:pPr marL="228600" lvl="0" indent="-228600" algn="l" rtl="0">
              <a:lnSpc>
                <a:spcPct val="90000"/>
              </a:lnSpc>
              <a:spcBef>
                <a:spcPts val="1000"/>
              </a:spcBef>
              <a:spcAft>
                <a:spcPts val="0"/>
              </a:spcAft>
              <a:buSzPts val="1800"/>
              <a:buChar char="•"/>
            </a:pPr>
            <a:r>
              <a:rPr lang="vi-VN">
                <a:latin typeface="Times New Roman"/>
                <a:ea typeface="Times New Roman"/>
                <a:cs typeface="Times New Roman"/>
                <a:sym typeface="Times New Roman"/>
              </a:rPr>
              <a:t>Quản lý tài chính</a:t>
            </a:r>
            <a:endParaRPr>
              <a:latin typeface="Times New Roman"/>
              <a:ea typeface="Times New Roman"/>
              <a:cs typeface="Times New Roman"/>
              <a:sym typeface="Times New Roman"/>
            </a:endParaRPr>
          </a:p>
          <a:p>
            <a:pPr marL="502919" lvl="1" indent="-228599" algn="l" rtl="0">
              <a:lnSpc>
                <a:spcPct val="90000"/>
              </a:lnSpc>
              <a:spcBef>
                <a:spcPts val="500"/>
              </a:spcBef>
              <a:spcAft>
                <a:spcPts val="0"/>
              </a:spcAft>
              <a:buSzPts val="1800"/>
              <a:buChar char="•"/>
            </a:pPr>
            <a:r>
              <a:rPr lang="vi-VN">
                <a:latin typeface="Times New Roman"/>
                <a:ea typeface="Times New Roman"/>
                <a:cs typeface="Times New Roman"/>
                <a:sym typeface="Times New Roman"/>
              </a:rPr>
              <a:t>Xu hướng tài chính</a:t>
            </a:r>
            <a:endParaRPr>
              <a:latin typeface="Times New Roman"/>
              <a:ea typeface="Times New Roman"/>
              <a:cs typeface="Times New Roman"/>
              <a:sym typeface="Times New Roman"/>
            </a:endParaRPr>
          </a:p>
          <a:p>
            <a:pPr marL="502919" lvl="1" indent="-228599" algn="l" rtl="0">
              <a:lnSpc>
                <a:spcPct val="90000"/>
              </a:lnSpc>
              <a:spcBef>
                <a:spcPts val="500"/>
              </a:spcBef>
              <a:spcAft>
                <a:spcPts val="0"/>
              </a:spcAft>
              <a:buSzPts val="1800"/>
              <a:buChar char="•"/>
            </a:pPr>
            <a:r>
              <a:rPr lang="vi-VN">
                <a:latin typeface="Times New Roman"/>
                <a:ea typeface="Times New Roman"/>
                <a:cs typeface="Times New Roman"/>
                <a:sym typeface="Times New Roman"/>
              </a:rPr>
              <a:t>…..</a:t>
            </a:r>
            <a:endParaRPr/>
          </a:p>
          <a:p>
            <a:pPr marL="457200" lvl="0" indent="-342900" algn="l" rtl="0">
              <a:lnSpc>
                <a:spcPct val="90000"/>
              </a:lnSpc>
              <a:spcBef>
                <a:spcPts val="3920"/>
              </a:spcBef>
              <a:spcAft>
                <a:spcPts val="0"/>
              </a:spcAft>
              <a:buSzPts val="1800"/>
              <a:buChar char="•"/>
            </a:pPr>
            <a:r>
              <a:rPr lang="vi-VN">
                <a:latin typeface="Times New Roman"/>
                <a:ea typeface="Times New Roman"/>
                <a:cs typeface="Times New Roman"/>
                <a:sym typeface="Times New Roman"/>
              </a:rPr>
              <a:t>Quản lý marketing</a:t>
            </a:r>
            <a:endParaRPr/>
          </a:p>
          <a:p>
            <a:pPr marL="692150" lvl="1" indent="-349250" algn="l" rtl="0">
              <a:lnSpc>
                <a:spcPct val="90000"/>
              </a:lnSpc>
              <a:spcBef>
                <a:spcPts val="500"/>
              </a:spcBef>
              <a:spcAft>
                <a:spcPts val="0"/>
              </a:spcAft>
              <a:buSzPts val="1800"/>
              <a:buChar char="•"/>
            </a:pPr>
            <a:r>
              <a:rPr lang="vi-VN">
                <a:latin typeface="Times New Roman"/>
                <a:ea typeface="Times New Roman"/>
                <a:cs typeface="Times New Roman"/>
                <a:sym typeface="Times New Roman"/>
              </a:rPr>
              <a:t>Giá</a:t>
            </a:r>
            <a:endParaRPr>
              <a:latin typeface="Times New Roman"/>
              <a:ea typeface="Times New Roman"/>
              <a:cs typeface="Times New Roman"/>
              <a:sym typeface="Times New Roman"/>
            </a:endParaRPr>
          </a:p>
          <a:p>
            <a:pPr marL="692150" lvl="1" indent="-349250" algn="l" rtl="0">
              <a:lnSpc>
                <a:spcPct val="90000"/>
              </a:lnSpc>
              <a:spcBef>
                <a:spcPts val="500"/>
              </a:spcBef>
              <a:spcAft>
                <a:spcPts val="0"/>
              </a:spcAft>
              <a:buSzPts val="1800"/>
              <a:buChar char="•"/>
            </a:pPr>
            <a:r>
              <a:rPr lang="vi-VN">
                <a:latin typeface="Times New Roman"/>
                <a:ea typeface="Times New Roman"/>
                <a:cs typeface="Times New Roman"/>
                <a:sym typeface="Times New Roman"/>
              </a:rPr>
              <a:t>….</a:t>
            </a:r>
            <a:endParaRPr/>
          </a:p>
          <a:p>
            <a:pPr marL="692150" lvl="1" indent="-234950" algn="l" rtl="0">
              <a:lnSpc>
                <a:spcPct val="90000"/>
              </a:lnSpc>
              <a:spcBef>
                <a:spcPts val="500"/>
              </a:spcBef>
              <a:spcAft>
                <a:spcPts val="0"/>
              </a:spcAft>
              <a:buSzPts val="1800"/>
              <a:buNone/>
            </a:pPr>
            <a:endParaRPr>
              <a:latin typeface="Times New Roman"/>
              <a:ea typeface="Times New Roman"/>
              <a:cs typeface="Times New Roman"/>
              <a:sym typeface="Times New Roman"/>
            </a:endParaRPr>
          </a:p>
          <a:p>
            <a:pPr marL="228600" lvl="0" indent="-114300" algn="l" rtl="0">
              <a:lnSpc>
                <a:spcPct val="90000"/>
              </a:lnSpc>
              <a:spcBef>
                <a:spcPts val="1000"/>
              </a:spcBef>
              <a:spcAft>
                <a:spcPts val="0"/>
              </a:spcAft>
              <a:buSzPts val="1800"/>
              <a:buNone/>
            </a:pPr>
            <a:endParaRPr sz="2400">
              <a:latin typeface="Times New Roman"/>
              <a:ea typeface="Times New Roman"/>
              <a:cs typeface="Times New Roman"/>
              <a:sym typeface="Times New Roman"/>
            </a:endParaRPr>
          </a:p>
        </p:txBody>
      </p:sp>
      <p:sp>
        <p:nvSpPr>
          <p:cNvPr id="167" name="Google Shape;167;p11"/>
          <p:cNvSpPr txBox="1">
            <a:spLocks noGrp="1"/>
          </p:cNvSpPr>
          <p:nvPr>
            <p:ph type="body" idx="2"/>
          </p:nvPr>
        </p:nvSpPr>
        <p:spPr>
          <a:xfrm>
            <a:off x="6096000" y="2362200"/>
            <a:ext cx="3733800" cy="4114800"/>
          </a:xfrm>
          <a:prstGeom prst="rect">
            <a:avLst/>
          </a:prstGeom>
          <a:noFill/>
          <a:ln>
            <a:noFill/>
          </a:ln>
        </p:spPr>
        <p:txBody>
          <a:bodyPr spcFirstLastPara="1" wrap="square" lIns="90475" tIns="44450" rIns="90475" bIns="44450" anchor="t" anchorCtr="0">
            <a:normAutofit/>
          </a:bodyPr>
          <a:lstStyle/>
          <a:p>
            <a:pPr marL="228600" lvl="0" indent="-228600" algn="l" rtl="0">
              <a:lnSpc>
                <a:spcPct val="90000"/>
              </a:lnSpc>
              <a:spcBef>
                <a:spcPts val="1000"/>
              </a:spcBef>
              <a:spcAft>
                <a:spcPts val="0"/>
              </a:spcAft>
              <a:buSzPts val="1800"/>
              <a:buChar char="•"/>
            </a:pPr>
            <a:r>
              <a:rPr lang="vi-VN">
                <a:latin typeface="Times New Roman"/>
                <a:ea typeface="Times New Roman"/>
                <a:cs typeface="Times New Roman"/>
                <a:sym typeface="Times New Roman"/>
              </a:rPr>
              <a:t>Nghiên cứu marketing</a:t>
            </a:r>
            <a:endParaRPr/>
          </a:p>
          <a:p>
            <a:pPr marL="685800" lvl="1" indent="-342900" algn="l" rtl="0">
              <a:lnSpc>
                <a:spcPct val="90000"/>
              </a:lnSpc>
              <a:spcBef>
                <a:spcPts val="500"/>
              </a:spcBef>
              <a:spcAft>
                <a:spcPts val="0"/>
              </a:spcAft>
              <a:buSzPts val="1800"/>
              <a:buChar char="•"/>
            </a:pPr>
            <a:r>
              <a:rPr lang="vi-VN">
                <a:latin typeface="Times New Roman"/>
                <a:ea typeface="Times New Roman"/>
                <a:cs typeface="Times New Roman"/>
                <a:sym typeface="Times New Roman"/>
              </a:rPr>
              <a:t>Hành vi khách hàng</a:t>
            </a:r>
            <a:endParaRPr>
              <a:latin typeface="Times New Roman"/>
              <a:ea typeface="Times New Roman"/>
              <a:cs typeface="Times New Roman"/>
              <a:sym typeface="Times New Roman"/>
            </a:endParaRPr>
          </a:p>
          <a:p>
            <a:pPr marL="685800" lvl="1" indent="-342900" algn="l" rtl="0">
              <a:lnSpc>
                <a:spcPct val="90000"/>
              </a:lnSpc>
              <a:spcBef>
                <a:spcPts val="500"/>
              </a:spcBef>
              <a:spcAft>
                <a:spcPts val="0"/>
              </a:spcAft>
              <a:buSzPts val="1800"/>
              <a:buChar char="•"/>
            </a:pPr>
            <a:r>
              <a:rPr lang="vi-VN">
                <a:latin typeface="Times New Roman"/>
                <a:ea typeface="Times New Roman"/>
                <a:cs typeface="Times New Roman"/>
                <a:sym typeface="Times New Roman"/>
              </a:rPr>
              <a:t>…..</a:t>
            </a:r>
            <a:endParaRPr/>
          </a:p>
          <a:p>
            <a:pPr marL="228600" lvl="0" indent="-228600" algn="l" rtl="0">
              <a:lnSpc>
                <a:spcPct val="90000"/>
              </a:lnSpc>
              <a:spcBef>
                <a:spcPts val="3920"/>
              </a:spcBef>
              <a:spcAft>
                <a:spcPts val="0"/>
              </a:spcAft>
              <a:buSzPts val="1800"/>
              <a:buChar char="•"/>
            </a:pPr>
            <a:r>
              <a:rPr lang="vi-VN">
                <a:latin typeface="Times New Roman"/>
                <a:ea typeface="Times New Roman"/>
                <a:cs typeface="Times New Roman"/>
                <a:sym typeface="Times New Roman"/>
              </a:rPr>
              <a:t>Quản lý kinh doanh</a:t>
            </a:r>
            <a:endParaRPr>
              <a:latin typeface="Times New Roman"/>
              <a:ea typeface="Times New Roman"/>
              <a:cs typeface="Times New Roman"/>
              <a:sym typeface="Times New Roman"/>
            </a:endParaRPr>
          </a:p>
          <a:p>
            <a:pPr marL="685800" lvl="1" indent="-342900" algn="l" rtl="0">
              <a:lnSpc>
                <a:spcPct val="90000"/>
              </a:lnSpc>
              <a:spcBef>
                <a:spcPts val="500"/>
              </a:spcBef>
              <a:spcAft>
                <a:spcPts val="0"/>
              </a:spcAft>
              <a:buSzPts val="1800"/>
              <a:buChar char="•"/>
            </a:pPr>
            <a:r>
              <a:rPr lang="vi-VN">
                <a:latin typeface="Times New Roman"/>
                <a:ea typeface="Times New Roman"/>
                <a:cs typeface="Times New Roman"/>
                <a:sym typeface="Times New Roman"/>
              </a:rPr>
              <a:t>Kiểm kê, phân tích</a:t>
            </a:r>
            <a:endParaRPr>
              <a:latin typeface="Times New Roman"/>
              <a:ea typeface="Times New Roman"/>
              <a:cs typeface="Times New Roman"/>
              <a:sym typeface="Times New Roman"/>
            </a:endParaRPr>
          </a:p>
          <a:p>
            <a:pPr marL="685800" lvl="1" indent="-342900" algn="l" rtl="0">
              <a:lnSpc>
                <a:spcPct val="90000"/>
              </a:lnSpc>
              <a:spcBef>
                <a:spcPts val="500"/>
              </a:spcBef>
              <a:spcAft>
                <a:spcPts val="0"/>
              </a:spcAft>
              <a:buSzPts val="1800"/>
              <a:buChar char="•"/>
            </a:pPr>
            <a:r>
              <a:rPr lang="vi-VN">
                <a:latin typeface="Times New Roman"/>
                <a:ea typeface="Times New Roman"/>
                <a:cs typeface="Times New Roman"/>
                <a:sym typeface="Times New Roman"/>
              </a:rPr>
              <a:t>…………...</a:t>
            </a:r>
            <a:endParaRPr/>
          </a:p>
        </p:txBody>
      </p:sp>
      <p:sp>
        <p:nvSpPr>
          <p:cNvPr id="168" name="Google Shape;16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vi-VN"/>
              <a:t>09-Aug-21</a:t>
            </a:r>
            <a:endParaRPr/>
          </a:p>
        </p:txBody>
      </p:sp>
      <p:sp>
        <p:nvSpPr>
          <p:cNvPr id="169" name="Google Shape;1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vi-VN"/>
              <a:t>9</a:t>
            </a:fld>
            <a:endParaRPr/>
          </a:p>
        </p:txBody>
      </p:sp>
      <p:sp>
        <p:nvSpPr>
          <p:cNvPr id="170" name="Google Shape;170;p11"/>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vi-VN"/>
              <a:t>Phân tích dữ liệu với các ngành khác</a:t>
            </a:r>
            <a:endParaRPr/>
          </a:p>
        </p:txBody>
      </p:sp>
    </p:spTree>
  </p:cSld>
  <p:clrMapOvr>
    <a:masterClrMapping/>
  </p:clrMapOvr>
  <p:transition>
    <p:wipe dir="r"/>
  </p:transition>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1950</Words>
  <Application>Microsoft Office PowerPoint</Application>
  <PresentationFormat>Widescreen</PresentationFormat>
  <Paragraphs>228</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Helvetica Neue</vt:lpstr>
      <vt:lpstr>Times New Roman</vt:lpstr>
      <vt:lpstr>Open Sans</vt:lpstr>
      <vt:lpstr>Open Sans SemiBold</vt:lpstr>
      <vt:lpstr>Calibri</vt:lpstr>
      <vt:lpstr>Noto Sans Symbols</vt:lpstr>
      <vt:lpstr>Consolas</vt:lpstr>
      <vt:lpstr>SlideTheme2</vt:lpstr>
      <vt:lpstr>Bài 1 Tổng quan về phân tích dữ liệu</vt:lpstr>
      <vt:lpstr>Mục tiêu</vt:lpstr>
      <vt:lpstr>Thảo luận</vt:lpstr>
      <vt:lpstr>Bác nông dân đang nghĩ gì?</vt:lpstr>
      <vt:lpstr>Bạn muốn tìm một công việc?</vt:lpstr>
      <vt:lpstr>Chủ của một xưởng sản xuất muốn biết gì?</vt:lpstr>
      <vt:lpstr>Nội dung</vt:lpstr>
      <vt:lpstr>1. Phân tích dữ liệu</vt:lpstr>
      <vt:lpstr>Phân tích dữ liệu với các ngành khác</vt:lpstr>
      <vt:lpstr>Phân tích dữ liệu – Khoa học dữ liệu</vt:lpstr>
      <vt:lpstr>2. Quy trình phân tích dữ liệu</vt:lpstr>
      <vt:lpstr>2.1 Thu thập dữ liệu</vt:lpstr>
      <vt:lpstr>Tiền xử lý dữ liệu</vt:lpstr>
      <vt:lpstr>Phân tích và tìm kiếm thông tin</vt:lpstr>
      <vt:lpstr>Diễn giải thông tin</vt:lpstr>
      <vt:lpstr>3. Các thang đo dữ liệu</vt:lpstr>
      <vt:lpstr>4. Demo</vt:lpstr>
      <vt:lpstr>Phân tích bộ dữ liệu Online Retail</vt:lpstr>
      <vt:lpstr>Chủ doanh nghiệp muốn biết</vt:lpstr>
      <vt:lpstr>Phân tích</vt:lpstr>
      <vt:lpstr>Phân tích (tiếp)</vt:lpstr>
      <vt:lpstr>Phân tích (tiếp)</vt:lpstr>
      <vt:lpstr>Phân tích (tiếp)</vt:lpstr>
      <vt:lpstr>Phân tích (tiếp)</vt:lpstr>
      <vt:lpstr>Phân tích (tiếp)</vt:lpstr>
      <vt:lpstr>Tóm tắt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Tổng quan về phân tích dữ liệu</dc:title>
  <dc:creator>Nhật Nguyễn Khắc</dc:creator>
  <cp:lastModifiedBy>Home</cp:lastModifiedBy>
  <cp:revision>8</cp:revision>
  <dcterms:created xsi:type="dcterms:W3CDTF">2017-03-15T10:39:15Z</dcterms:created>
  <dcterms:modified xsi:type="dcterms:W3CDTF">2022-10-03T14:58:17Z</dcterms:modified>
</cp:coreProperties>
</file>