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57" r:id="rId2"/>
    <p:sldId id="256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D6A0"/>
    <a:srgbClr val="FFD166"/>
    <a:srgbClr val="EF476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668" y="44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30625-91EF-40F6-957A-B2BC515E6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5954BB-05C9-4322-921F-B4B23831D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E7A39-1568-414D-8F89-2F5E61819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252A-88CF-4905-81A0-1D3AE9D019FE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71075-7192-46F2-83EB-E7F271883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D6661-C6FD-4534-B85B-DB0A55168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95B6-41CF-4E96-AFB7-C09F76D51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03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0D532-2692-4FC5-944A-2F509A49D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AA8B6A-2217-46E9-AAB2-2BF22462A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52950-DAEF-4A82-9947-F48076AAE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252A-88CF-4905-81A0-1D3AE9D019FE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5A728-A6A3-4CB0-B6AD-D09A0B244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D06F4-9EF5-4D33-87E4-DE29D0C4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95B6-41CF-4E96-AFB7-C09F76D51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7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DC5D47-FAD3-443D-B79A-051A4C128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91F409-BC55-4EEC-9287-BB6708776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E2CD5-9A08-4D1F-A3FD-FB42065F3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252A-88CF-4905-81A0-1D3AE9D019FE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0CCB3-F729-42D1-B97A-7B4826A6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68419-807B-4F1A-935B-C672FDA83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95B6-41CF-4E96-AFB7-C09F76D51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58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7EF7B-E201-49A1-B260-8572B0AD2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BD354-98A7-4400-BA2B-A9B389476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4C266-C322-46BA-876E-206036222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252A-88CF-4905-81A0-1D3AE9D019FE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C1A3C-2F96-4B6E-910F-3A3831C9D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CDBB2-C0A7-4B74-B4EE-2AF4CD9AF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95B6-41CF-4E96-AFB7-C09F76D51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9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4B360-2F19-45F0-A21F-C43232D55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3F6CF-D322-422B-844F-3B463DE28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5A627-A707-4A1A-A97A-E6CA9BC74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252A-88CF-4905-81A0-1D3AE9D019FE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FC936-EBD9-41B8-B3D3-F68DC921D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6CA71-2772-4E8F-8712-A2AEA3D4B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95B6-41CF-4E96-AFB7-C09F76D51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26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F0E99-0EDF-4EEC-A0D1-DD7169C1F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2FDA9-D38E-400D-8291-42B67F303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F529D1-2E11-4C1F-9150-672C971D2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3DFAC-46BB-4C38-B56D-9234F060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252A-88CF-4905-81A0-1D3AE9D019FE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A8CD3-DD27-4786-8D98-2CA0A33D8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751E9-CB24-4017-BA91-77B6647B6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95B6-41CF-4E96-AFB7-C09F76D51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80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0B76F-2291-4EBF-8EA0-CF67D6473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CD4CDA-AA1F-428E-80C0-1208CCC7E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3150AB-B9CF-40FB-B735-DAB317266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E0853D-BE91-4729-A051-F6B6CD09EC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66A526-BFCA-4AEA-98E2-5D9D02F0CF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9FBACD-FCC3-4870-B689-1ADC96837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252A-88CF-4905-81A0-1D3AE9D019FE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18DD20-37C5-493E-935D-CE520DFF0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540AE0-12C4-4010-9F8F-EE742D43C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95B6-41CF-4E96-AFB7-C09F76D51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36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A100A-A663-4F58-AEEA-632A355E8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E10049-C4CC-4773-81F0-222F80078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252A-88CF-4905-81A0-1D3AE9D019FE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87BF91-3AEF-4741-9EB4-C7FD3C6CF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BB5CE-D30C-4E2A-858C-55F571D87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95B6-41CF-4E96-AFB7-C09F76D51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17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EE4F16-BAAB-4CEA-95F1-EFD4161E3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252A-88CF-4905-81A0-1D3AE9D019FE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7E87A4-7682-4385-BB68-1DAA0447F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9A787-CAD5-4375-BD29-EA2C812E6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95B6-41CF-4E96-AFB7-C09F76D51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83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4F1F2-067C-4903-85C0-DBD38E327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BD3A5-5187-4D7E-9DE9-0D96B4946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E6CB8-7C51-4A53-A760-C851C4FAD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1D73A-FAF9-40E2-AC53-F15A4F56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252A-88CF-4905-81A0-1D3AE9D019FE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2DD8C-C4B7-4497-B8FD-7E3FD0E58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594BF-C30A-4892-926D-01A153DEA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95B6-41CF-4E96-AFB7-C09F76D51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67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39FA-DD4C-4CFC-9A03-AD9804919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09C31A-1E16-4313-90A2-7D5F45B578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6A10A5-F26F-46D5-A344-FC19135AE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C7B07-0CAA-4AB9-9124-4B31B8C71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252A-88CF-4905-81A0-1D3AE9D019FE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3FBC03-E3D6-47C8-BD35-8874B4AC5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DCADB-6D5F-45BE-A406-B137C3E0D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95B6-41CF-4E96-AFB7-C09F76D51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46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F2393A-7579-4C2F-A489-95BB2C62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0AF8B-5BC9-42FD-A5A7-87BE061AD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24175-6B31-4FB1-8D87-FDC1079EBC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8252A-88CF-4905-81A0-1D3AE9D019FE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D72E1-E922-4C7C-92C2-0286225D1D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2A310-18E8-48D5-8206-3DBF7A2A8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C95B6-41CF-4E96-AFB7-C09F76D51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64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008F1-E101-4526-94F4-429BBFE4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228" y="613568"/>
            <a:ext cx="10163175" cy="138668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CÔNG NGHIỆP HÀ NỘI</a:t>
            </a:r>
            <a:br>
              <a:rPr lang="en-US" dirty="0"/>
            </a:b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8FBEE9-4096-4D2F-96F4-FE953AC13CD1}"/>
              </a:ext>
            </a:extLst>
          </p:cNvPr>
          <p:cNvSpPr txBox="1"/>
          <p:nvPr/>
        </p:nvSpPr>
        <p:spPr>
          <a:xfrm>
            <a:off x="1148266" y="2847558"/>
            <a:ext cx="10479857" cy="83099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ĐỀ TÀI : 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WEBSITE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HƯỚNG DẪN ĐẦU TƯ CHỨNG KHOÁN 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NGƯỜI MỚI BẮT ĐẦU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CC1482-5FA1-4F83-AB60-56341EAA3B3B}"/>
              </a:ext>
            </a:extLst>
          </p:cNvPr>
          <p:cNvSpPr txBox="1"/>
          <p:nvPr/>
        </p:nvSpPr>
        <p:spPr>
          <a:xfrm>
            <a:off x="4074028" y="4454743"/>
            <a:ext cx="5400675" cy="1015663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: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TS.Nguyễn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Tỉnh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: Đoàn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Giang</a:t>
            </a:r>
          </a:p>
          <a:p>
            <a:pPr algn="just"/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: 2020606998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21718B-56BF-4EF7-B6A8-05AE5321F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32" b="97529" l="9898" r="89859">
                        <a14:foregroundMark x1="19893" y1="14564" x2="18723" y2="23862"/>
                        <a14:foregroundMark x1="18723" y1="23862" x2="18333" y2="24447"/>
                        <a14:foregroundMark x1="19356" y1="17100" x2="18723" y2="25943"/>
                        <a14:foregroundMark x1="18723" y1="25943" x2="18674" y2="26138"/>
                        <a14:foregroundMark x1="18771" y1="17230" x2="18966" y2="24057"/>
                        <a14:foregroundMark x1="18528" y1="18075" x2="18430" y2="24057"/>
                        <a14:foregroundMark x1="17796" y1="17945" x2="18235" y2="23082"/>
                        <a14:foregroundMark x1="18137" y1="19181" x2="17699" y2="22497"/>
                        <a14:foregroundMark x1="17942" y1="21261" x2="17601" y2="23602"/>
                        <a14:foregroundMark x1="17601" y1="23082" x2="17796" y2="24317"/>
                        <a14:foregroundMark x1="17796" y1="22237" x2="17796" y2="23342"/>
                        <a14:foregroundMark x1="19161" y1="19181" x2="19893" y2="23602"/>
                        <a14:foregroundMark x1="19064" y1="17945" x2="19259" y2="21782"/>
                        <a14:foregroundMark x1="18528" y1="19831" x2="18381" y2="28218"/>
                        <a14:foregroundMark x1="18381" y1="28218" x2="18333" y2="27503"/>
                        <a14:foregroundMark x1="18040" y1="26918" x2="17504" y2="28999"/>
                        <a14:foregroundMark x1="17504" y1="28349" x2="16480" y2="29584"/>
                        <a14:foregroundMark x1="16382" y1="28349" x2="15943" y2="30949"/>
                        <a14:foregroundMark x1="15943" y1="30169" x2="17601" y2="68270"/>
                        <a14:foregroundMark x1="17601" y1="68270" x2="19990" y2="63069"/>
                        <a14:foregroundMark x1="21258" y1="51821" x2="20527" y2="59493"/>
                        <a14:foregroundMark x1="20527" y1="59493" x2="21550" y2="53186"/>
                        <a14:foregroundMark x1="20722" y1="42523" x2="21258" y2="54486"/>
                        <a14:foregroundMark x1="21258" y1="54486" x2="27109" y2="42393"/>
                        <a14:foregroundMark x1="27109" y1="42393" x2="26182" y2="32445"/>
                        <a14:foregroundMark x1="26182" y1="32445" x2="23696" y2="25098"/>
                        <a14:foregroundMark x1="23696" y1="25098" x2="17942" y2="22497"/>
                        <a14:foregroundMark x1="15043" y1="74277" x2="15106" y2="93059"/>
                        <a14:foregroundMark x1="72523" y1="95876" x2="78303" y2="94798"/>
                        <a14:foregroundMark x1="78303" y1="94798" x2="82156" y2="89606"/>
                        <a14:foregroundMark x1="82661" y1="27924" x2="81472" y2="9038"/>
                        <a14:foregroundMark x1="82819" y1="30428" x2="82700" y2="28534"/>
                        <a14:foregroundMark x1="81472" y1="9038" x2="74988" y2="6307"/>
                        <a14:foregroundMark x1="15443" y1="6824" x2="15115" y2="6827"/>
                        <a14:foregroundMark x1="74988" y1="6307" x2="15568" y2="6823"/>
                        <a14:foregroundMark x1="13749" y1="74577" x2="13652" y2="75033"/>
                        <a14:foregroundMark x1="14323" y1="77113" x2="15152" y2="92990"/>
                        <a14:foregroundMark x1="14286" y1="76398" x2="14323" y2="77113"/>
                        <a14:foregroundMark x1="14286" y1="92913" x2="14481" y2="94473"/>
                        <a14:foregroundMark x1="14676" y1="76788" x2="15505" y2="91612"/>
                        <a14:foregroundMark x1="15505" y1="91612" x2="17450" y2="94054"/>
                        <a14:foregroundMark x1="72927" y1="96873" x2="81834" y2="94298"/>
                        <a14:foregroundMark x1="15017" y1="93628" x2="15212" y2="94993"/>
                        <a14:foregroundMark x1="15212" y1="94993" x2="15212" y2="94993"/>
                        <a14:foregroundMark x1="15212" y1="94278" x2="15846" y2="96229"/>
                        <a14:foregroundMark x1="15505" y1="95124" x2="16382" y2="95709"/>
                        <a14:foregroundMark x1="16236" y1="95709" x2="16236" y2="95709"/>
                        <a14:foregroundMark x1="24086" y1="96554" x2="24086" y2="96554"/>
                        <a14:foregroundMark x1="23013" y1="96359" x2="23013" y2="96359"/>
                        <a14:foregroundMark x1="16480" y1="96099" x2="16480" y2="96099"/>
                        <a14:foregroundMark x1="16480" y1="96099" x2="22184" y2="97529"/>
                        <a14:foregroundMark x1="22184" y1="97529" x2="17406" y2="95124"/>
                        <a14:foregroundMark x1="14773" y1="9168" x2="14773" y2="9168"/>
                        <a14:foregroundMark x1="14773" y1="9168" x2="14383" y2="9558"/>
                        <a14:foregroundMark x1="14578" y1="12094" x2="14578" y2="12094"/>
                        <a14:foregroundMark x1="15505" y1="8192" x2="14091" y2="51365"/>
                        <a14:foregroundMark x1="14091" y1="51365" x2="14871" y2="58518"/>
                        <a14:foregroundMark x1="14871" y1="58518" x2="18479" y2="53121"/>
                        <a14:foregroundMark x1="18479" y1="53121" x2="23940" y2="23537"/>
                        <a14:foregroundMark x1="23940" y1="23537" x2="22331" y2="16645"/>
                        <a14:foregroundMark x1="22331" y1="16645" x2="19356" y2="10533"/>
                        <a14:foregroundMark x1="19356" y1="10533" x2="15212" y2="9428"/>
                        <a14:foregroundMark x1="82301" y1="29844" x2="82594" y2="72627"/>
                        <a14:foregroundMark x1="82594" y1="72627" x2="80302" y2="65735"/>
                        <a14:foregroundMark x1="80302" y1="65735" x2="82496" y2="28999"/>
                        <a14:backgroundMark x1="14136" y1="58659" x2="13944" y2="74252"/>
                        <a14:backgroundMark x1="14773" y1="7087" x2="14760" y2="8149"/>
                        <a14:backgroundMark x1="15155" y1="8172" x2="15163" y2="7737"/>
                        <a14:backgroundMark x1="13944" y1="74252" x2="14230" y2="58641"/>
                        <a14:backgroundMark x1="15163" y1="7737" x2="15407" y2="7347"/>
                        <a14:backgroundMark x1="13554" y1="77113" x2="13554" y2="77113"/>
                        <a14:backgroundMark x1="13213" y1="75683" x2="13213" y2="75943"/>
                        <a14:backgroundMark x1="13359" y1="75813" x2="13359" y2="75813"/>
                        <a14:backgroundMark x1="14481" y1="94018" x2="15057" y2="94362"/>
                        <a14:backgroundMark x1="14773" y1="94733" x2="15542" y2="95069"/>
                        <a14:backgroundMark x1="22413" y1="97106" x2="70258" y2="97789"/>
                        <a14:backgroundMark x1="70258" y1="97789" x2="19844" y2="99675"/>
                        <a14:backgroundMark x1="19844" y1="99675" x2="17882" y2="97978"/>
                        <a14:backgroundMark x1="82943" y1="73945" x2="83033" y2="89597"/>
                        <a14:backgroundMark x1="82935" y1="72623" x2="82942" y2="73895"/>
                        <a14:backgroundMark x1="83033" y1="89597" x2="85617" y2="82510"/>
                        <a14:backgroundMark x1="85617" y1="82510" x2="87031" y2="56502"/>
                        <a14:backgroundMark x1="83059" y1="29835" x2="82935" y2="28999"/>
                        <a14:backgroundMark x1="87031" y1="56502" x2="83568" y2="33252"/>
                        <a14:backgroundMark x1="83755" y1="60431" x2="84398" y2="72302"/>
                        <a14:backgroundMark x1="84398" y1="72302" x2="86153" y2="57997"/>
                        <a14:backgroundMark x1="86153" y1="57997" x2="85129" y2="50585"/>
                        <a14:backgroundMark x1="85129" y1="50585" x2="83686" y2="50429"/>
                        <a14:backgroundMark x1="84495" y1="90962" x2="84495" y2="92068"/>
                        <a14:backgroundMark x1="83862" y1="91547" x2="83764" y2="92393"/>
                        <a14:backgroundMark x1="83764" y1="92068" x2="83862" y2="92523"/>
                        <a14:backgroundMark x1="69771" y1="97074" x2="72696" y2="97334"/>
                        <a14:backgroundMark x1="83130" y1="95579" x2="83618" y2="93758"/>
                        <a14:backgroundMark x1="84252" y1="93758" x2="83862" y2="95124"/>
                        <a14:backgroundMark x1="83862" y1="93628" x2="83764" y2="94603"/>
                        <a14:backgroundMark x1="83764" y1="93173" x2="83618" y2="94603"/>
                        <a14:backgroundMark x1="83520" y1="92913" x2="82935" y2="95124"/>
                        <a14:backgroundMark x1="83130" y1="92523" x2="83130" y2="94733"/>
                        <a14:backgroundMark x1="83520" y1="92068" x2="83520" y2="93173"/>
                        <a14:backgroundMark x1="83520" y1="92523" x2="83520" y2="93888"/>
                        <a14:backgroundMark x1="83520" y1="91678" x2="83130" y2="93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76" y="684688"/>
            <a:ext cx="1849209" cy="138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91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orld map PNG images free download">
            <a:extLst>
              <a:ext uri="{FF2B5EF4-FFF2-40B4-BE49-F238E27FC236}">
                <a16:creationId xmlns:a16="http://schemas.microsoft.com/office/drawing/2014/main" id="{16A0A732-3318-4BEE-9D1F-A584BA4C3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78"/>
            <a:ext cx="12192000" cy="641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F0A9BCE-9B6A-4B3C-8342-088661B33D5A}"/>
              </a:ext>
            </a:extLst>
          </p:cNvPr>
          <p:cNvSpPr/>
          <p:nvPr/>
        </p:nvSpPr>
        <p:spPr>
          <a:xfrm rot="5400000">
            <a:off x="-727363" y="-27709"/>
            <a:ext cx="491836" cy="54725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F476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4EB72EB8-0163-4DBC-AFF4-FA9A122CB1FC}"/>
              </a:ext>
            </a:extLst>
          </p:cNvPr>
          <p:cNvSpPr/>
          <p:nvPr/>
        </p:nvSpPr>
        <p:spPr>
          <a:xfrm rot="5400000">
            <a:off x="-727363" y="581891"/>
            <a:ext cx="491836" cy="54725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D1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80CDA78A-9629-4FB4-A430-BAA7DD8CC52C}"/>
              </a:ext>
            </a:extLst>
          </p:cNvPr>
          <p:cNvSpPr/>
          <p:nvPr/>
        </p:nvSpPr>
        <p:spPr>
          <a:xfrm rot="5400000">
            <a:off x="-727363" y="1191491"/>
            <a:ext cx="491836" cy="54725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6D6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984E65-299E-462F-8478-3C2A4C048D23}"/>
              </a:ext>
            </a:extLst>
          </p:cNvPr>
          <p:cNvSpPr/>
          <p:nvPr/>
        </p:nvSpPr>
        <p:spPr>
          <a:xfrm>
            <a:off x="1143073" y="1665586"/>
            <a:ext cx="3399900" cy="3399900"/>
          </a:xfrm>
          <a:prstGeom prst="ellipse">
            <a:avLst/>
          </a:prstGeom>
          <a:solidFill>
            <a:srgbClr val="000066"/>
          </a:solidFill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8841F785-08F0-4326-9A7C-48E5128B4C0B}"/>
              </a:ext>
            </a:extLst>
          </p:cNvPr>
          <p:cNvSpPr/>
          <p:nvPr/>
        </p:nvSpPr>
        <p:spPr>
          <a:xfrm rot="7200000">
            <a:off x="825538" y="1348051"/>
            <a:ext cx="4034971" cy="4034971"/>
          </a:xfrm>
          <a:prstGeom prst="arc">
            <a:avLst>
              <a:gd name="adj1" fmla="val 16200000"/>
              <a:gd name="adj2" fmla="val 12243937"/>
            </a:avLst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1C36EB94-D060-4CA1-AC1E-226A67B5CC7E}"/>
              </a:ext>
            </a:extLst>
          </p:cNvPr>
          <p:cNvSpPr/>
          <p:nvPr/>
        </p:nvSpPr>
        <p:spPr>
          <a:xfrm rot="11700000">
            <a:off x="825537" y="1348050"/>
            <a:ext cx="4034971" cy="4034971"/>
          </a:xfrm>
          <a:prstGeom prst="arc">
            <a:avLst>
              <a:gd name="adj1" fmla="val 7788345"/>
              <a:gd name="adj2" fmla="val 1164406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C11A148-FF38-4C73-9050-EDEFFDFBC121}"/>
              </a:ext>
            </a:extLst>
          </p:cNvPr>
          <p:cNvSpPr/>
          <p:nvPr/>
        </p:nvSpPr>
        <p:spPr>
          <a:xfrm>
            <a:off x="4322629" y="1973941"/>
            <a:ext cx="319318" cy="319318"/>
          </a:xfrm>
          <a:prstGeom prst="ellipse">
            <a:avLst/>
          </a:prstGeom>
          <a:solidFill>
            <a:srgbClr val="EF476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F3282AE-6876-4FF9-B86D-B486877B81AF}"/>
              </a:ext>
            </a:extLst>
          </p:cNvPr>
          <p:cNvSpPr/>
          <p:nvPr/>
        </p:nvSpPr>
        <p:spPr>
          <a:xfrm>
            <a:off x="4322629" y="4405083"/>
            <a:ext cx="319318" cy="319318"/>
          </a:xfrm>
          <a:prstGeom prst="ellipse">
            <a:avLst/>
          </a:prstGeom>
          <a:solidFill>
            <a:srgbClr val="06D6A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8E79DE-64C2-4299-8978-0CCC1DBB5C7F}"/>
              </a:ext>
            </a:extLst>
          </p:cNvPr>
          <p:cNvSpPr/>
          <p:nvPr/>
        </p:nvSpPr>
        <p:spPr>
          <a:xfrm>
            <a:off x="4678219" y="3269341"/>
            <a:ext cx="319318" cy="319318"/>
          </a:xfrm>
          <a:prstGeom prst="ellipse">
            <a:avLst/>
          </a:prstGeom>
          <a:solidFill>
            <a:srgbClr val="FFD16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580705C-321C-4E51-B869-4FD75C720B8F}"/>
              </a:ext>
            </a:extLst>
          </p:cNvPr>
          <p:cNvSpPr/>
          <p:nvPr/>
        </p:nvSpPr>
        <p:spPr>
          <a:xfrm>
            <a:off x="4572000" y="1103086"/>
            <a:ext cx="1553029" cy="914400"/>
          </a:xfrm>
          <a:custGeom>
            <a:avLst/>
            <a:gdLst>
              <a:gd name="connsiteX0" fmla="*/ 0 w 1553029"/>
              <a:gd name="connsiteY0" fmla="*/ 914400 h 914400"/>
              <a:gd name="connsiteX1" fmla="*/ 696686 w 1553029"/>
              <a:gd name="connsiteY1" fmla="*/ 0 h 914400"/>
              <a:gd name="connsiteX2" fmla="*/ 1553029 w 1553029"/>
              <a:gd name="connsiteY2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3029" h="914400">
                <a:moveTo>
                  <a:pt x="0" y="914400"/>
                </a:moveTo>
                <a:lnTo>
                  <a:pt x="696686" y="0"/>
                </a:lnTo>
                <a:lnTo>
                  <a:pt x="1553029" y="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F3E3C8A-C3B2-4AEE-A3EB-13F8179AE012}"/>
              </a:ext>
            </a:extLst>
          </p:cNvPr>
          <p:cNvSpPr/>
          <p:nvPr/>
        </p:nvSpPr>
        <p:spPr>
          <a:xfrm flipV="1">
            <a:off x="4605037" y="4678926"/>
            <a:ext cx="1553029" cy="914400"/>
          </a:xfrm>
          <a:custGeom>
            <a:avLst/>
            <a:gdLst>
              <a:gd name="connsiteX0" fmla="*/ 0 w 1553029"/>
              <a:gd name="connsiteY0" fmla="*/ 914400 h 914400"/>
              <a:gd name="connsiteX1" fmla="*/ 696686 w 1553029"/>
              <a:gd name="connsiteY1" fmla="*/ 0 h 914400"/>
              <a:gd name="connsiteX2" fmla="*/ 1553029 w 1553029"/>
              <a:gd name="connsiteY2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3029" h="914400">
                <a:moveTo>
                  <a:pt x="0" y="914400"/>
                </a:moveTo>
                <a:lnTo>
                  <a:pt x="696686" y="0"/>
                </a:lnTo>
                <a:lnTo>
                  <a:pt x="1553029" y="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A448BCE-A04C-4A14-9FB0-E069DAFFFCFE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4997537" y="3429000"/>
            <a:ext cx="1127492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C7FE47D-39EF-4CE9-9915-9D4015135890}"/>
              </a:ext>
            </a:extLst>
          </p:cNvPr>
          <p:cNvSpPr/>
          <p:nvPr/>
        </p:nvSpPr>
        <p:spPr>
          <a:xfrm>
            <a:off x="6125029" y="403929"/>
            <a:ext cx="5297714" cy="1365986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EF47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9100A5C-8D26-4861-9D9C-0626E76E16EB}"/>
              </a:ext>
            </a:extLst>
          </p:cNvPr>
          <p:cNvSpPr/>
          <p:nvPr/>
        </p:nvSpPr>
        <p:spPr>
          <a:xfrm>
            <a:off x="6226793" y="491836"/>
            <a:ext cx="1157328" cy="1157328"/>
          </a:xfrm>
          <a:prstGeom prst="ellipse">
            <a:avLst/>
          </a:prstGeom>
          <a:solidFill>
            <a:srgbClr val="EF476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5D308EB-36CF-4748-83CB-CABE45E68685}"/>
              </a:ext>
            </a:extLst>
          </p:cNvPr>
          <p:cNvSpPr/>
          <p:nvPr/>
        </p:nvSpPr>
        <p:spPr>
          <a:xfrm>
            <a:off x="6328144" y="593187"/>
            <a:ext cx="954626" cy="9546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8BE4C1-7290-400E-A42E-67EACF09A1C7}"/>
              </a:ext>
            </a:extLst>
          </p:cNvPr>
          <p:cNvSpPr txBox="1"/>
          <p:nvPr/>
        </p:nvSpPr>
        <p:spPr>
          <a:xfrm>
            <a:off x="7485472" y="910500"/>
            <a:ext cx="34979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sz="1400" dirty="0" err="1">
                <a:latin typeface="Montserrat ExtraLight" panose="00000300000000000000" pitchFamily="2" charset="0"/>
              </a:rPr>
              <a:t>Lý</a:t>
            </a:r>
            <a:r>
              <a:rPr lang="en-US" sz="1400" dirty="0">
                <a:latin typeface="Montserrat ExtraLight" panose="00000300000000000000" pitchFamily="2" charset="0"/>
              </a:rPr>
              <a:t> do </a:t>
            </a:r>
            <a:r>
              <a:rPr lang="en-US" sz="1400" dirty="0" err="1">
                <a:latin typeface="Montserrat ExtraLight" panose="00000300000000000000" pitchFamily="2" charset="0"/>
              </a:rPr>
              <a:t>chọn</a:t>
            </a:r>
            <a:r>
              <a:rPr lang="en-US" sz="1400" dirty="0">
                <a:latin typeface="Montserrat ExtraLight" panose="00000300000000000000" pitchFamily="2" charset="0"/>
              </a:rPr>
              <a:t> </a:t>
            </a:r>
            <a:r>
              <a:rPr lang="en-US" sz="1400" dirty="0" err="1">
                <a:latin typeface="Montserrat ExtraLight" panose="00000300000000000000" pitchFamily="2" charset="0"/>
              </a:rPr>
              <a:t>đề</a:t>
            </a:r>
            <a:r>
              <a:rPr lang="en-US" sz="1400" dirty="0">
                <a:latin typeface="Montserrat ExtraLight" panose="00000300000000000000" pitchFamily="2" charset="0"/>
              </a:rPr>
              <a:t> </a:t>
            </a:r>
            <a:r>
              <a:rPr lang="en-US" sz="1400" dirty="0" err="1">
                <a:latin typeface="Montserrat ExtraLight" panose="00000300000000000000" pitchFamily="2" charset="0"/>
              </a:rPr>
              <a:t>tài</a:t>
            </a:r>
            <a:r>
              <a:rPr lang="en-US" sz="1400" dirty="0">
                <a:latin typeface="Montserrat ExtraLight" panose="00000300000000000000" pitchFamily="2" charset="0"/>
              </a:rPr>
              <a:t> </a:t>
            </a:r>
          </a:p>
          <a:p>
            <a:pPr marL="285750" indent="-285750" algn="just">
              <a:buFontTx/>
              <a:buChar char="-"/>
            </a:pPr>
            <a:r>
              <a:rPr lang="en-US" sz="1400" dirty="0" err="1">
                <a:latin typeface="Montserrat ExtraLight" panose="00000300000000000000" pitchFamily="2" charset="0"/>
              </a:rPr>
              <a:t>Công</a:t>
            </a:r>
            <a:r>
              <a:rPr lang="en-US" sz="1400" dirty="0">
                <a:latin typeface="Montserrat ExtraLight" panose="00000300000000000000" pitchFamily="2" charset="0"/>
              </a:rPr>
              <a:t> </a:t>
            </a:r>
            <a:r>
              <a:rPr lang="en-US" sz="1400" dirty="0" err="1">
                <a:latin typeface="Montserrat ExtraLight" panose="00000300000000000000" pitchFamily="2" charset="0"/>
              </a:rPr>
              <a:t>nghệ</a:t>
            </a:r>
            <a:r>
              <a:rPr lang="en-US" sz="1400" dirty="0">
                <a:latin typeface="Montserrat ExtraLight" panose="00000300000000000000" pitchFamily="2" charset="0"/>
              </a:rPr>
              <a:t> </a:t>
            </a:r>
            <a:r>
              <a:rPr lang="en-US" sz="1400" dirty="0" err="1">
                <a:latin typeface="Montserrat ExtraLight" panose="00000300000000000000" pitchFamily="2" charset="0"/>
              </a:rPr>
              <a:t>được</a:t>
            </a:r>
            <a:r>
              <a:rPr lang="en-US" sz="1400" dirty="0">
                <a:latin typeface="Montserrat ExtraLight" panose="00000300000000000000" pitchFamily="2" charset="0"/>
              </a:rPr>
              <a:t> </a:t>
            </a:r>
            <a:r>
              <a:rPr lang="en-US" sz="1400" dirty="0" err="1">
                <a:latin typeface="Montserrat ExtraLight" panose="00000300000000000000" pitchFamily="2" charset="0"/>
              </a:rPr>
              <a:t>sử</a:t>
            </a:r>
            <a:r>
              <a:rPr lang="en-US" sz="1400" dirty="0">
                <a:latin typeface="Montserrat ExtraLight" panose="00000300000000000000" pitchFamily="2" charset="0"/>
              </a:rPr>
              <a:t> </a:t>
            </a:r>
            <a:r>
              <a:rPr lang="en-US" sz="1400" dirty="0" err="1">
                <a:latin typeface="Montserrat ExtraLight" panose="00000300000000000000" pitchFamily="2" charset="0"/>
              </a:rPr>
              <a:t>dụng</a:t>
            </a:r>
            <a:r>
              <a:rPr lang="en-US" sz="1400" dirty="0">
                <a:latin typeface="Montserrat ExtraLight" panose="00000300000000000000" pitchFamily="2" charset="0"/>
              </a:rPr>
              <a:t> </a:t>
            </a:r>
            <a:r>
              <a:rPr lang="en-US" sz="1400" dirty="0" err="1">
                <a:latin typeface="Montserrat ExtraLight" panose="00000300000000000000" pitchFamily="2" charset="0"/>
              </a:rPr>
              <a:t>trong</a:t>
            </a:r>
            <a:r>
              <a:rPr lang="en-US" sz="1400" dirty="0">
                <a:latin typeface="Montserrat ExtraLight" panose="00000300000000000000" pitchFamily="2" charset="0"/>
              </a:rPr>
              <a:t> </a:t>
            </a:r>
            <a:r>
              <a:rPr lang="en-US" sz="1400" dirty="0" err="1">
                <a:latin typeface="Montserrat ExtraLight" panose="00000300000000000000" pitchFamily="2" charset="0"/>
              </a:rPr>
              <a:t>quá</a:t>
            </a:r>
            <a:r>
              <a:rPr lang="en-US" sz="1400" dirty="0">
                <a:latin typeface="Montserrat ExtraLight" panose="00000300000000000000" pitchFamily="2" charset="0"/>
              </a:rPr>
              <a:t> </a:t>
            </a:r>
            <a:r>
              <a:rPr lang="en-US" sz="1400" dirty="0" err="1">
                <a:latin typeface="Montserrat ExtraLight" panose="00000300000000000000" pitchFamily="2" charset="0"/>
              </a:rPr>
              <a:t>trình</a:t>
            </a:r>
            <a:r>
              <a:rPr lang="en-US" sz="1400" dirty="0">
                <a:latin typeface="Montserrat ExtraLight" panose="00000300000000000000" pitchFamily="2" charset="0"/>
              </a:rPr>
              <a:t> </a:t>
            </a:r>
            <a:r>
              <a:rPr lang="en-US" sz="1400" dirty="0" err="1">
                <a:latin typeface="Montserrat ExtraLight" panose="00000300000000000000" pitchFamily="2" charset="0"/>
              </a:rPr>
              <a:t>phát</a:t>
            </a:r>
            <a:r>
              <a:rPr lang="en-US" sz="1400" dirty="0">
                <a:latin typeface="Montserrat ExtraLight" panose="00000300000000000000" pitchFamily="2" charset="0"/>
              </a:rPr>
              <a:t> </a:t>
            </a:r>
            <a:r>
              <a:rPr lang="en-US" sz="1400" dirty="0" err="1">
                <a:latin typeface="Montserrat ExtraLight" panose="00000300000000000000" pitchFamily="2" charset="0"/>
              </a:rPr>
              <a:t>triển</a:t>
            </a:r>
            <a:endParaRPr lang="en-US" sz="1400" dirty="0">
              <a:latin typeface="Montserrat ExtraLight" panose="000003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645998-EFB8-4C91-896A-4E6F85A5DA65}"/>
              </a:ext>
            </a:extLst>
          </p:cNvPr>
          <p:cNvSpPr txBox="1"/>
          <p:nvPr/>
        </p:nvSpPr>
        <p:spPr>
          <a:xfrm>
            <a:off x="7485471" y="513274"/>
            <a:ext cx="349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EF476F"/>
                </a:solidFill>
                <a:latin typeface="Montserrat ExtraBold" panose="00000900000000000000" pitchFamily="2" charset="0"/>
              </a:rPr>
              <a:t>TỔNG QUAN VỀ ĐỂ TÀI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55A1004-F7C1-49B5-A29B-DB3B274A14EA}"/>
              </a:ext>
            </a:extLst>
          </p:cNvPr>
          <p:cNvSpPr/>
          <p:nvPr/>
        </p:nvSpPr>
        <p:spPr>
          <a:xfrm>
            <a:off x="6125029" y="2716643"/>
            <a:ext cx="5297714" cy="1365986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FD1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03E0A97-EF35-4301-B158-CCFDAFA5084F}"/>
              </a:ext>
            </a:extLst>
          </p:cNvPr>
          <p:cNvSpPr/>
          <p:nvPr/>
        </p:nvSpPr>
        <p:spPr>
          <a:xfrm>
            <a:off x="6226793" y="2804550"/>
            <a:ext cx="1157328" cy="1157328"/>
          </a:xfrm>
          <a:prstGeom prst="ellipse">
            <a:avLst/>
          </a:prstGeom>
          <a:solidFill>
            <a:srgbClr val="FFD1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56B6FF4-A061-4040-9E05-8A73E851DADA}"/>
              </a:ext>
            </a:extLst>
          </p:cNvPr>
          <p:cNvSpPr/>
          <p:nvPr/>
        </p:nvSpPr>
        <p:spPr>
          <a:xfrm>
            <a:off x="6328144" y="2905901"/>
            <a:ext cx="954626" cy="9546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0BF198-E0F7-46DC-B61A-1A7711228007}"/>
              </a:ext>
            </a:extLst>
          </p:cNvPr>
          <p:cNvSpPr txBox="1"/>
          <p:nvPr/>
        </p:nvSpPr>
        <p:spPr>
          <a:xfrm>
            <a:off x="7485472" y="3223214"/>
            <a:ext cx="3497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sz="1400" dirty="0" err="1">
                <a:latin typeface="Montserrat ExtraLight" panose="00000300000000000000" pitchFamily="2" charset="0"/>
              </a:rPr>
              <a:t>Phân</a:t>
            </a:r>
            <a:r>
              <a:rPr lang="en-US" sz="1400" dirty="0">
                <a:latin typeface="Montserrat ExtraLight" panose="00000300000000000000" pitchFamily="2" charset="0"/>
              </a:rPr>
              <a:t> </a:t>
            </a:r>
            <a:r>
              <a:rPr lang="en-US" sz="1400" dirty="0" err="1">
                <a:latin typeface="Montserrat ExtraLight" panose="00000300000000000000" pitchFamily="2" charset="0"/>
              </a:rPr>
              <a:t>tích</a:t>
            </a:r>
            <a:r>
              <a:rPr lang="en-US" sz="1400" dirty="0">
                <a:latin typeface="Montserrat ExtraLight" panose="00000300000000000000" pitchFamily="2" charset="0"/>
              </a:rPr>
              <a:t> </a:t>
            </a:r>
            <a:r>
              <a:rPr lang="en-US" sz="1400" dirty="0" err="1">
                <a:latin typeface="Montserrat ExtraLight" panose="00000300000000000000" pitchFamily="2" charset="0"/>
              </a:rPr>
              <a:t>chức</a:t>
            </a:r>
            <a:r>
              <a:rPr lang="en-US" sz="1400" dirty="0">
                <a:latin typeface="Montserrat ExtraLight" panose="00000300000000000000" pitchFamily="2" charset="0"/>
              </a:rPr>
              <a:t> </a:t>
            </a:r>
            <a:r>
              <a:rPr lang="en-US" sz="1400" dirty="0" err="1">
                <a:latin typeface="Montserrat ExtraLight" panose="00000300000000000000" pitchFamily="2" charset="0"/>
              </a:rPr>
              <a:t>năng</a:t>
            </a:r>
            <a:r>
              <a:rPr lang="en-US" sz="1400" dirty="0">
                <a:latin typeface="Montserrat ExtraLight" panose="00000300000000000000" pitchFamily="2" charset="0"/>
              </a:rPr>
              <a:t> </a:t>
            </a:r>
          </a:p>
          <a:p>
            <a:pPr marL="285750" indent="-285750" algn="just">
              <a:buFontTx/>
              <a:buChar char="-"/>
            </a:pPr>
            <a:r>
              <a:rPr lang="en-US" sz="1400" dirty="0" err="1">
                <a:latin typeface="Montserrat ExtraLight" panose="00000300000000000000" pitchFamily="2" charset="0"/>
              </a:rPr>
              <a:t>Thiết</a:t>
            </a:r>
            <a:r>
              <a:rPr lang="en-US" sz="1400" dirty="0">
                <a:latin typeface="Montserrat ExtraLight" panose="00000300000000000000" pitchFamily="2" charset="0"/>
              </a:rPr>
              <a:t> </a:t>
            </a:r>
            <a:r>
              <a:rPr lang="en-US" sz="1400" dirty="0" err="1">
                <a:latin typeface="Montserrat ExtraLight" panose="00000300000000000000" pitchFamily="2" charset="0"/>
              </a:rPr>
              <a:t>kế</a:t>
            </a:r>
            <a:r>
              <a:rPr lang="en-US" sz="1400" dirty="0">
                <a:latin typeface="Montserrat ExtraLight" panose="00000300000000000000" pitchFamily="2" charset="0"/>
              </a:rPr>
              <a:t> </a:t>
            </a:r>
            <a:r>
              <a:rPr lang="en-US" sz="1400" dirty="0" err="1">
                <a:latin typeface="Montserrat ExtraLight" panose="00000300000000000000" pitchFamily="2" charset="0"/>
              </a:rPr>
              <a:t>hệ</a:t>
            </a:r>
            <a:r>
              <a:rPr lang="en-US" sz="1400" dirty="0">
                <a:latin typeface="Montserrat ExtraLight" panose="00000300000000000000" pitchFamily="2" charset="0"/>
              </a:rPr>
              <a:t> </a:t>
            </a:r>
            <a:r>
              <a:rPr lang="en-US" sz="1400" dirty="0" err="1">
                <a:latin typeface="Montserrat ExtraLight" panose="00000300000000000000" pitchFamily="2" charset="0"/>
              </a:rPr>
              <a:t>thống</a:t>
            </a:r>
            <a:endParaRPr lang="en-US" sz="1400" dirty="0">
              <a:latin typeface="Montserrat ExtraLight" panose="00000300000000000000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33B336-B517-4D13-9D39-A5D8D4B2BD1E}"/>
              </a:ext>
            </a:extLst>
          </p:cNvPr>
          <p:cNvSpPr txBox="1"/>
          <p:nvPr/>
        </p:nvSpPr>
        <p:spPr>
          <a:xfrm>
            <a:off x="7485471" y="2825988"/>
            <a:ext cx="349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2000" b="1">
                <a:solidFill>
                  <a:srgbClr val="EF476F"/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dirty="0">
                <a:solidFill>
                  <a:schemeClr val="accent6"/>
                </a:solidFill>
              </a:rPr>
              <a:t>PHÂN TÍCH VÀ THIẾT KẾ 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9293054-1CCA-40AD-8D61-96212211362E}"/>
              </a:ext>
            </a:extLst>
          </p:cNvPr>
          <p:cNvSpPr/>
          <p:nvPr/>
        </p:nvSpPr>
        <p:spPr>
          <a:xfrm>
            <a:off x="6125029" y="4823637"/>
            <a:ext cx="5297714" cy="1365986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06D6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5170B84-815D-4622-A125-076E7563EF15}"/>
              </a:ext>
            </a:extLst>
          </p:cNvPr>
          <p:cNvSpPr/>
          <p:nvPr/>
        </p:nvSpPr>
        <p:spPr>
          <a:xfrm>
            <a:off x="6226793" y="4911544"/>
            <a:ext cx="1157328" cy="1157328"/>
          </a:xfrm>
          <a:prstGeom prst="ellipse">
            <a:avLst/>
          </a:prstGeom>
          <a:solidFill>
            <a:srgbClr val="06D6A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CE98838-D819-422B-995D-343D86405FAC}"/>
              </a:ext>
            </a:extLst>
          </p:cNvPr>
          <p:cNvSpPr/>
          <p:nvPr/>
        </p:nvSpPr>
        <p:spPr>
          <a:xfrm>
            <a:off x="6328144" y="5012895"/>
            <a:ext cx="954626" cy="9546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630225-4D81-401A-995B-FE329732A615}"/>
              </a:ext>
            </a:extLst>
          </p:cNvPr>
          <p:cNvSpPr txBox="1"/>
          <p:nvPr/>
        </p:nvSpPr>
        <p:spPr>
          <a:xfrm>
            <a:off x="7485472" y="5330208"/>
            <a:ext cx="3497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sz="1400" dirty="0" err="1">
                <a:latin typeface="Montserrat ExtraLight" panose="00000300000000000000" pitchFamily="2" charset="0"/>
              </a:rPr>
              <a:t>Nhiệm</a:t>
            </a:r>
            <a:r>
              <a:rPr lang="en-US" sz="1400" dirty="0">
                <a:latin typeface="Montserrat ExtraLight" panose="00000300000000000000" pitchFamily="2" charset="0"/>
              </a:rPr>
              <a:t> </a:t>
            </a:r>
            <a:r>
              <a:rPr lang="en-US" sz="1400" dirty="0" err="1">
                <a:latin typeface="Montserrat ExtraLight" panose="00000300000000000000" pitchFamily="2" charset="0"/>
              </a:rPr>
              <a:t>vụ</a:t>
            </a:r>
            <a:r>
              <a:rPr lang="en-US" sz="1400" dirty="0">
                <a:latin typeface="Montserrat ExtraLight" panose="00000300000000000000" pitchFamily="2" charset="0"/>
              </a:rPr>
              <a:t> </a:t>
            </a:r>
            <a:r>
              <a:rPr lang="en-US" sz="1400" dirty="0" err="1">
                <a:latin typeface="Montserrat ExtraLight" panose="00000300000000000000" pitchFamily="2" charset="0"/>
              </a:rPr>
              <a:t>đã</a:t>
            </a:r>
            <a:r>
              <a:rPr lang="en-US" sz="1400" dirty="0">
                <a:latin typeface="Montserrat ExtraLight" panose="00000300000000000000" pitchFamily="2" charset="0"/>
              </a:rPr>
              <a:t> </a:t>
            </a:r>
            <a:r>
              <a:rPr lang="en-US" sz="1400" dirty="0" err="1">
                <a:latin typeface="Montserrat ExtraLight" panose="00000300000000000000" pitchFamily="2" charset="0"/>
              </a:rPr>
              <a:t>hoàn</a:t>
            </a:r>
            <a:r>
              <a:rPr lang="en-US" sz="1400" dirty="0">
                <a:latin typeface="Montserrat ExtraLight" panose="00000300000000000000" pitchFamily="2" charset="0"/>
              </a:rPr>
              <a:t> </a:t>
            </a:r>
            <a:r>
              <a:rPr lang="en-US" sz="1400" dirty="0" err="1">
                <a:latin typeface="Montserrat ExtraLight" panose="00000300000000000000" pitchFamily="2" charset="0"/>
              </a:rPr>
              <a:t>thành</a:t>
            </a:r>
            <a:r>
              <a:rPr lang="en-US" sz="1400" dirty="0">
                <a:latin typeface="Montserrat ExtraLight" panose="00000300000000000000" pitchFamily="2" charset="0"/>
              </a:rPr>
              <a:t> </a:t>
            </a:r>
          </a:p>
          <a:p>
            <a:pPr marL="285750" indent="-285750" algn="just">
              <a:buFontTx/>
              <a:buChar char="-"/>
            </a:pPr>
            <a:r>
              <a:rPr lang="en-US" sz="1400" dirty="0" err="1">
                <a:latin typeface="Montserrat ExtraLight" panose="00000300000000000000" pitchFamily="2" charset="0"/>
              </a:rPr>
              <a:t>Hạn</a:t>
            </a:r>
            <a:r>
              <a:rPr lang="en-US" sz="1400" dirty="0">
                <a:latin typeface="Montserrat ExtraLight" panose="00000300000000000000" pitchFamily="2" charset="0"/>
              </a:rPr>
              <a:t> </a:t>
            </a:r>
            <a:r>
              <a:rPr lang="en-US" sz="1400" dirty="0" err="1">
                <a:latin typeface="Montserrat ExtraLight" panose="00000300000000000000" pitchFamily="2" charset="0"/>
              </a:rPr>
              <a:t>chế</a:t>
            </a:r>
            <a:r>
              <a:rPr lang="en-US" sz="1400" dirty="0">
                <a:latin typeface="Montserrat ExtraLight" panose="00000300000000000000" pitchFamily="2" charset="0"/>
              </a:rPr>
              <a:t> , </a:t>
            </a:r>
            <a:r>
              <a:rPr lang="en-US" sz="1400" dirty="0" err="1">
                <a:latin typeface="Montserrat ExtraLight" panose="00000300000000000000" pitchFamily="2" charset="0"/>
              </a:rPr>
              <a:t>hướng</a:t>
            </a:r>
            <a:r>
              <a:rPr lang="en-US" sz="1400" dirty="0">
                <a:latin typeface="Montserrat ExtraLight" panose="00000300000000000000" pitchFamily="2" charset="0"/>
              </a:rPr>
              <a:t> </a:t>
            </a:r>
            <a:r>
              <a:rPr lang="en-US" sz="1400" dirty="0" err="1">
                <a:latin typeface="Montserrat ExtraLight" panose="00000300000000000000" pitchFamily="2" charset="0"/>
              </a:rPr>
              <a:t>phát</a:t>
            </a:r>
            <a:r>
              <a:rPr lang="en-US" sz="1400" dirty="0">
                <a:latin typeface="Montserrat ExtraLight" panose="00000300000000000000" pitchFamily="2" charset="0"/>
              </a:rPr>
              <a:t> </a:t>
            </a:r>
            <a:r>
              <a:rPr lang="en-US" sz="1400" dirty="0" err="1">
                <a:latin typeface="Montserrat ExtraLight" panose="00000300000000000000" pitchFamily="2" charset="0"/>
              </a:rPr>
              <a:t>triển</a:t>
            </a:r>
            <a:endParaRPr lang="en-US" sz="1400" dirty="0">
              <a:latin typeface="Montserrat ExtraLight" panose="00000300000000000000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F1BB69D-8240-4896-A8E8-FD5FD9FFF942}"/>
              </a:ext>
            </a:extLst>
          </p:cNvPr>
          <p:cNvSpPr txBox="1"/>
          <p:nvPr/>
        </p:nvSpPr>
        <p:spPr>
          <a:xfrm>
            <a:off x="7485471" y="4932982"/>
            <a:ext cx="349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2000" b="1">
                <a:solidFill>
                  <a:srgbClr val="EF476F"/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dirty="0">
                <a:solidFill>
                  <a:srgbClr val="06D6A0"/>
                </a:solidFill>
              </a:rPr>
              <a:t>KẾT QUẢ </a:t>
            </a:r>
          </a:p>
        </p:txBody>
      </p:sp>
      <p:pic>
        <p:nvPicPr>
          <p:cNvPr id="42" name="Graphic 41" descr="Bullseye">
            <a:extLst>
              <a:ext uri="{FF2B5EF4-FFF2-40B4-BE49-F238E27FC236}">
                <a16:creationId xmlns:a16="http://schemas.microsoft.com/office/drawing/2014/main" id="{8043D777-619D-4720-BF6F-D8F36AAE94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74617" y="5165962"/>
            <a:ext cx="661680" cy="661680"/>
          </a:xfrm>
          <a:prstGeom prst="rect">
            <a:avLst/>
          </a:prstGeom>
        </p:spPr>
      </p:pic>
      <p:pic>
        <p:nvPicPr>
          <p:cNvPr id="44" name="Graphic 43" descr="Lightbulb">
            <a:extLst>
              <a:ext uri="{FF2B5EF4-FFF2-40B4-BE49-F238E27FC236}">
                <a16:creationId xmlns:a16="http://schemas.microsoft.com/office/drawing/2014/main" id="{F9F82A63-2A3D-454A-A10D-DF7BB1E583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42276" y="3034695"/>
            <a:ext cx="661680" cy="661680"/>
          </a:xfrm>
          <a:prstGeom prst="rect">
            <a:avLst/>
          </a:prstGeom>
        </p:spPr>
      </p:pic>
      <p:pic>
        <p:nvPicPr>
          <p:cNvPr id="46" name="Graphic 45" descr="Gears">
            <a:extLst>
              <a:ext uri="{FF2B5EF4-FFF2-40B4-BE49-F238E27FC236}">
                <a16:creationId xmlns:a16="http://schemas.microsoft.com/office/drawing/2014/main" id="{19DF42CC-64B4-4267-8C4B-F4FE7EFDB8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42276" y="739660"/>
            <a:ext cx="661680" cy="66168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C396ED6-A6A2-4165-AB6D-41D2BBDA2536}"/>
              </a:ext>
            </a:extLst>
          </p:cNvPr>
          <p:cNvSpPr txBox="1"/>
          <p:nvPr/>
        </p:nvSpPr>
        <p:spPr>
          <a:xfrm>
            <a:off x="1481152" y="3135795"/>
            <a:ext cx="2723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400" dirty="0">
              <a:solidFill>
                <a:schemeClr val="bg1"/>
              </a:solidFill>
              <a:latin typeface="Montserrat ExtraLight" panose="00000300000000000000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BB30186-41F9-4A97-BE2E-19F741F51772}"/>
              </a:ext>
            </a:extLst>
          </p:cNvPr>
          <p:cNvSpPr txBox="1"/>
          <p:nvPr/>
        </p:nvSpPr>
        <p:spPr>
          <a:xfrm>
            <a:off x="1102385" y="3066114"/>
            <a:ext cx="3497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2000" b="1">
                <a:solidFill>
                  <a:srgbClr val="EF476F"/>
                </a:solidFill>
                <a:latin typeface="Montserrat ExtraBold" panose="00000900000000000000" pitchFamily="2" charset="0"/>
              </a:defRPr>
            </a:lvl1pPr>
          </a:lstStyle>
          <a:p>
            <a:pPr algn="ctr"/>
            <a:r>
              <a:rPr lang="en-US" sz="2800" dirty="0" err="1">
                <a:solidFill>
                  <a:schemeClr val="bg1"/>
                </a:solidFill>
              </a:rPr>
              <a:t>Nội</a:t>
            </a:r>
            <a:r>
              <a:rPr lang="en-US" sz="2800" dirty="0">
                <a:solidFill>
                  <a:schemeClr val="bg1"/>
                </a:solidFill>
              </a:rPr>
              <a:t> Dung </a:t>
            </a:r>
            <a:r>
              <a:rPr lang="en-US" sz="2800" dirty="0" err="1">
                <a:solidFill>
                  <a:schemeClr val="bg1"/>
                </a:solidFill>
              </a:rPr>
              <a:t>Chính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53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500"/>
                            </p:stCondLst>
                            <p:childTnLst>
                              <p:par>
                                <p:cTn id="9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500"/>
                            </p:stCondLst>
                            <p:childTnLst>
                              <p:par>
                                <p:cTn id="10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000"/>
                            </p:stCondLst>
                            <p:childTnLst>
                              <p:par>
                                <p:cTn id="1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500"/>
                            </p:stCondLst>
                            <p:childTnLst>
                              <p:par>
                                <p:cTn id="1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500"/>
                            </p:stCondLst>
                            <p:childTnLst>
                              <p:par>
                                <p:cTn id="15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3000"/>
                            </p:stCondLst>
                            <p:childTnLst>
                              <p:par>
                                <p:cTn id="1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21" grpId="0" animBg="1"/>
      <p:bldP spid="22" grpId="0" animBg="1"/>
      <p:bldP spid="26" grpId="0" animBg="1"/>
      <p:bldP spid="27" grpId="0" animBg="1"/>
      <p:bldP spid="28" grpId="0" animBg="1"/>
      <p:bldP spid="29" grpId="0"/>
      <p:bldP spid="30" grpId="0"/>
      <p:bldP spid="31" grpId="0" animBg="1"/>
      <p:bldP spid="32" grpId="0" animBg="1"/>
      <p:bldP spid="33" grpId="0" animBg="1"/>
      <p:bldP spid="34" grpId="0"/>
      <p:bldP spid="35" grpId="0"/>
      <p:bldP spid="36" grpId="0" animBg="1"/>
      <p:bldP spid="37" grpId="0" animBg="1"/>
      <p:bldP spid="38" grpId="0" animBg="1"/>
      <p:bldP spid="39" grpId="0"/>
      <p:bldP spid="40" grpId="0"/>
      <p:bldP spid="47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C80D4BD-4EEB-47FA-9128-1A5809CC97C0}"/>
              </a:ext>
            </a:extLst>
          </p:cNvPr>
          <p:cNvSpPr txBox="1"/>
          <p:nvPr/>
        </p:nvSpPr>
        <p:spPr>
          <a:xfrm>
            <a:off x="4686960" y="274320"/>
            <a:ext cx="3698513" cy="461665"/>
          </a:xfrm>
          <a:prstGeom prst="rect">
            <a:avLst/>
          </a:prstGeom>
          <a:noFill/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 QUAN VỀ ĐỂ TÀI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D23C4B-9991-43B0-9398-D71649953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64" y="735985"/>
            <a:ext cx="4037709" cy="25558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62F122F-8FDA-4CAD-9216-D31B7802F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" y="4016600"/>
            <a:ext cx="3383280" cy="27093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03627A4-8C68-4E74-9F95-0FA14A415194}"/>
              </a:ext>
            </a:extLst>
          </p:cNvPr>
          <p:cNvSpPr txBox="1"/>
          <p:nvPr/>
        </p:nvSpPr>
        <p:spPr>
          <a:xfrm>
            <a:off x="182880" y="1044416"/>
            <a:ext cx="7898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Ở thời điểm cuối tháng 4-2024, Việt Nam có hơn 7,7 triệu tài khoản chứng khoán cá nhân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vi-VN" dirty="0"/>
              <a:t>, tương đương khoảng 7,7% dân số</a:t>
            </a:r>
            <a:r>
              <a:rPr lang="en-US" dirty="0"/>
              <a:t> ở </a:t>
            </a:r>
            <a:r>
              <a:rPr lang="en-US" dirty="0" err="1"/>
              <a:t>Việt</a:t>
            </a:r>
            <a:r>
              <a:rPr lang="en-US" dirty="0"/>
              <a:t> Nam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668204-157E-408B-85DE-CDF47EF55080}"/>
              </a:ext>
            </a:extLst>
          </p:cNvPr>
          <p:cNvSpPr txBox="1"/>
          <p:nvPr/>
        </p:nvSpPr>
        <p:spPr>
          <a:xfrm>
            <a:off x="4132222" y="3753505"/>
            <a:ext cx="8107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Nhu cầu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t</a:t>
            </a:r>
            <a:r>
              <a:rPr lang="vi-VN" dirty="0"/>
              <a:t>ư ngày càng tăng khiến người mới bắt đầu trong lĩnh vực đầu tư chứng khoán thường gặp khó khăn và mơ hồ trong việc tiếp cận thông tin 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vi-VN" dirty="0"/>
              <a:t> kiến thức cơ bản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/>
              <a:t> 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C9AA17C-D1EB-4BB2-BCF5-CA237C6BFAD4}"/>
              </a:ext>
            </a:extLst>
          </p:cNvPr>
          <p:cNvSpPr/>
          <p:nvPr/>
        </p:nvSpPr>
        <p:spPr>
          <a:xfrm>
            <a:off x="3992880" y="5659120"/>
            <a:ext cx="477520" cy="559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815158-5B60-48B3-9E85-8B23E78F717C}"/>
              </a:ext>
            </a:extLst>
          </p:cNvPr>
          <p:cNvSpPr txBox="1"/>
          <p:nvPr/>
        </p:nvSpPr>
        <p:spPr>
          <a:xfrm>
            <a:off x="4470402" y="5628640"/>
            <a:ext cx="7454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“ Website h</a:t>
            </a:r>
            <a:r>
              <a:rPr lang="vi-VN" sz="2400" dirty="0"/>
              <a:t>ư</a:t>
            </a:r>
            <a:r>
              <a:rPr lang="en-US" sz="2400" dirty="0" err="1"/>
              <a:t>ớng</a:t>
            </a:r>
            <a:r>
              <a:rPr lang="en-US" sz="2400" dirty="0"/>
              <a:t> </a:t>
            </a:r>
            <a:r>
              <a:rPr lang="en-US" sz="2400" dirty="0" err="1"/>
              <a:t>dẫn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t</a:t>
            </a:r>
            <a:r>
              <a:rPr lang="vi-VN" sz="2400" dirty="0"/>
              <a:t>ư</a:t>
            </a:r>
            <a:r>
              <a:rPr lang="en-US" sz="2400" dirty="0"/>
              <a:t> </a:t>
            </a:r>
            <a:r>
              <a:rPr lang="en-US" sz="2400" dirty="0" err="1"/>
              <a:t>chứng</a:t>
            </a:r>
            <a:r>
              <a:rPr lang="en-US" sz="2400" dirty="0"/>
              <a:t> </a:t>
            </a:r>
            <a:r>
              <a:rPr lang="en-US" sz="2400" dirty="0" err="1"/>
              <a:t>khoán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ng</a:t>
            </a:r>
            <a:r>
              <a:rPr lang="vi-VN" sz="2400" dirty="0"/>
              <a:t>ư</a:t>
            </a:r>
            <a:r>
              <a:rPr lang="en-US" sz="2400" dirty="0" err="1"/>
              <a:t>ời</a:t>
            </a:r>
            <a:r>
              <a:rPr lang="en-US" sz="2400" dirty="0"/>
              <a:t> </a:t>
            </a:r>
            <a:r>
              <a:rPr lang="en-US" sz="2400" dirty="0" err="1"/>
              <a:t>mới</a:t>
            </a:r>
            <a:r>
              <a:rPr lang="en-US" sz="2400" dirty="0"/>
              <a:t> </a:t>
            </a:r>
            <a:r>
              <a:rPr lang="en-US" sz="2400" dirty="0" err="1"/>
              <a:t>bắt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“  </a:t>
            </a:r>
          </a:p>
        </p:txBody>
      </p:sp>
    </p:spTree>
    <p:extLst>
      <p:ext uri="{BB962C8B-B14F-4D97-AF65-F5344CB8AC3E}">
        <p14:creationId xmlns:p14="http://schemas.microsoft.com/office/powerpoint/2010/main" val="372995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C157D6-86F7-4BCE-A9A0-9497BD076347}"/>
              </a:ext>
            </a:extLst>
          </p:cNvPr>
          <p:cNvSpPr txBox="1"/>
          <p:nvPr/>
        </p:nvSpPr>
        <p:spPr>
          <a:xfrm>
            <a:off x="3794759" y="517626"/>
            <a:ext cx="6177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GIỚI THIỆU VỀ NGÔN NGỮ  - FRAMEWORK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EF6CC75F-F7F1-655B-8103-D8771FC19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975" y="1856547"/>
            <a:ext cx="3953427" cy="3953427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83647430-F0DB-432A-C01A-E0105DF4E1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98" y="1704489"/>
            <a:ext cx="6424321" cy="395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818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4DF9F3-A543-444E-A754-E54BD3830C59}"/>
              </a:ext>
            </a:extLst>
          </p:cNvPr>
          <p:cNvSpPr txBox="1"/>
          <p:nvPr/>
        </p:nvSpPr>
        <p:spPr>
          <a:xfrm>
            <a:off x="3835718" y="218162"/>
            <a:ext cx="5142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 </a:t>
            </a:r>
            <a:r>
              <a:rPr lang="en-US" sz="2800" b="1" dirty="0" err="1"/>
              <a:t>Phân</a:t>
            </a:r>
            <a:r>
              <a:rPr lang="en-US" sz="2800" b="1" dirty="0"/>
              <a:t> </a:t>
            </a:r>
            <a:r>
              <a:rPr lang="en-US" sz="2800" b="1" dirty="0" err="1"/>
              <a:t>Tích</a:t>
            </a:r>
            <a:r>
              <a:rPr lang="en-US" sz="2800" b="1" dirty="0"/>
              <a:t> </a:t>
            </a:r>
            <a:r>
              <a:rPr lang="en-US" sz="2800" b="1" dirty="0" err="1"/>
              <a:t>Và</a:t>
            </a:r>
            <a:r>
              <a:rPr lang="en-US" sz="2800" b="1" dirty="0"/>
              <a:t> </a:t>
            </a:r>
            <a:r>
              <a:rPr lang="en-US" sz="2800" b="1" dirty="0" err="1"/>
              <a:t>Thiết</a:t>
            </a:r>
            <a:r>
              <a:rPr lang="en-US" sz="2800" b="1" dirty="0"/>
              <a:t> </a:t>
            </a:r>
            <a:r>
              <a:rPr lang="en-US" sz="2800" b="1" dirty="0" err="1"/>
              <a:t>kế</a:t>
            </a:r>
            <a:r>
              <a:rPr lang="en-US" sz="2800" b="1" dirty="0"/>
              <a:t> </a:t>
            </a:r>
            <a:r>
              <a:rPr lang="en-US" sz="2800" b="1" dirty="0" err="1"/>
              <a:t>hệ</a:t>
            </a:r>
            <a:r>
              <a:rPr lang="en-US" sz="2800" b="1" dirty="0"/>
              <a:t> </a:t>
            </a:r>
            <a:r>
              <a:rPr lang="en-US" sz="2800" b="1" dirty="0" err="1"/>
              <a:t>thống</a:t>
            </a:r>
            <a:r>
              <a:rPr lang="en-US" sz="2800" b="1" dirty="0"/>
              <a:t>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AD9C84-2701-43B1-9E44-5BF132232187}"/>
              </a:ext>
            </a:extLst>
          </p:cNvPr>
          <p:cNvCxnSpPr>
            <a:cxnSpLocks/>
          </p:cNvCxnSpPr>
          <p:nvPr/>
        </p:nvCxnSpPr>
        <p:spPr>
          <a:xfrm flipH="1">
            <a:off x="4673600" y="1330960"/>
            <a:ext cx="30480" cy="4511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9D99A55-D751-4F5B-B3CB-CF4B09FF4358}"/>
              </a:ext>
            </a:extLst>
          </p:cNvPr>
          <p:cNvCxnSpPr>
            <a:cxnSpLocks/>
          </p:cNvCxnSpPr>
          <p:nvPr/>
        </p:nvCxnSpPr>
        <p:spPr>
          <a:xfrm>
            <a:off x="7979646" y="1143278"/>
            <a:ext cx="0" cy="4123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AF45F4BB-0D45-4B0E-AF0D-C8AE40ED77C3}"/>
              </a:ext>
            </a:extLst>
          </p:cNvPr>
          <p:cNvSpPr/>
          <p:nvPr/>
        </p:nvSpPr>
        <p:spPr>
          <a:xfrm>
            <a:off x="4404360" y="1239520"/>
            <a:ext cx="538480" cy="5097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5A69D7D-DE9A-42F8-A9B6-84A63EA7AA27}"/>
              </a:ext>
            </a:extLst>
          </p:cNvPr>
          <p:cNvSpPr/>
          <p:nvPr/>
        </p:nvSpPr>
        <p:spPr>
          <a:xfrm>
            <a:off x="4404360" y="1875135"/>
            <a:ext cx="538480" cy="5097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99E43AF-4B76-4400-BE6B-58C9D262400A}"/>
              </a:ext>
            </a:extLst>
          </p:cNvPr>
          <p:cNvSpPr/>
          <p:nvPr/>
        </p:nvSpPr>
        <p:spPr>
          <a:xfrm>
            <a:off x="4419600" y="2536428"/>
            <a:ext cx="538480" cy="50978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C6CE565-EE15-48B2-8C91-E336BDAF5C61}"/>
              </a:ext>
            </a:extLst>
          </p:cNvPr>
          <p:cNvSpPr/>
          <p:nvPr/>
        </p:nvSpPr>
        <p:spPr>
          <a:xfrm>
            <a:off x="4419600" y="3184882"/>
            <a:ext cx="538480" cy="5097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6C32200-0EA0-4018-90E0-57FD35ED0653}"/>
              </a:ext>
            </a:extLst>
          </p:cNvPr>
          <p:cNvSpPr/>
          <p:nvPr/>
        </p:nvSpPr>
        <p:spPr>
          <a:xfrm>
            <a:off x="4404360" y="3848298"/>
            <a:ext cx="538480" cy="5097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A1250D6-2BCD-4EFB-BC97-F57B266B6195}"/>
              </a:ext>
            </a:extLst>
          </p:cNvPr>
          <p:cNvSpPr/>
          <p:nvPr/>
        </p:nvSpPr>
        <p:spPr>
          <a:xfrm>
            <a:off x="4404360" y="4561006"/>
            <a:ext cx="538480" cy="5097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8309B7D-B5AA-467F-883D-C8BEE184F853}"/>
              </a:ext>
            </a:extLst>
          </p:cNvPr>
          <p:cNvSpPr/>
          <p:nvPr/>
        </p:nvSpPr>
        <p:spPr>
          <a:xfrm>
            <a:off x="4395531" y="5209519"/>
            <a:ext cx="538480" cy="5097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212C362-AF4C-496E-828A-7016005A5BF7}"/>
              </a:ext>
            </a:extLst>
          </p:cNvPr>
          <p:cNvSpPr/>
          <p:nvPr/>
        </p:nvSpPr>
        <p:spPr>
          <a:xfrm>
            <a:off x="7710406" y="1076067"/>
            <a:ext cx="538480" cy="50978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211F1CD-826F-470A-9EA3-DC7EA429E599}"/>
              </a:ext>
            </a:extLst>
          </p:cNvPr>
          <p:cNvSpPr/>
          <p:nvPr/>
        </p:nvSpPr>
        <p:spPr>
          <a:xfrm>
            <a:off x="7710406" y="1833225"/>
            <a:ext cx="538480" cy="5097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A283367-7ED8-4744-AB59-7E8ABF0F2FB4}"/>
              </a:ext>
            </a:extLst>
          </p:cNvPr>
          <p:cNvSpPr/>
          <p:nvPr/>
        </p:nvSpPr>
        <p:spPr>
          <a:xfrm>
            <a:off x="7710406" y="2468682"/>
            <a:ext cx="538480" cy="5097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9501D31-1F0C-4445-BCA6-831F70FDFDF3}"/>
              </a:ext>
            </a:extLst>
          </p:cNvPr>
          <p:cNvSpPr/>
          <p:nvPr/>
        </p:nvSpPr>
        <p:spPr>
          <a:xfrm>
            <a:off x="7710406" y="3225840"/>
            <a:ext cx="538480" cy="5097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A0ACDDF-6335-4424-B30A-9A7F90E72F7C}"/>
              </a:ext>
            </a:extLst>
          </p:cNvPr>
          <p:cNvSpPr/>
          <p:nvPr/>
        </p:nvSpPr>
        <p:spPr>
          <a:xfrm>
            <a:off x="7707667" y="4246105"/>
            <a:ext cx="538480" cy="5097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33272E5-D3A8-46FF-B709-2796D7B21466}"/>
              </a:ext>
            </a:extLst>
          </p:cNvPr>
          <p:cNvSpPr/>
          <p:nvPr/>
        </p:nvSpPr>
        <p:spPr>
          <a:xfrm>
            <a:off x="7710406" y="5090576"/>
            <a:ext cx="538480" cy="5097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78AA87D-839B-4223-8DB4-E09B1B66E9DB}"/>
              </a:ext>
            </a:extLst>
          </p:cNvPr>
          <p:cNvSpPr txBox="1"/>
          <p:nvPr/>
        </p:nvSpPr>
        <p:spPr>
          <a:xfrm>
            <a:off x="5003801" y="1299309"/>
            <a:ext cx="1026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28A8F6-C918-400A-A208-FE7B2624E78B}"/>
              </a:ext>
            </a:extLst>
          </p:cNvPr>
          <p:cNvSpPr txBox="1"/>
          <p:nvPr/>
        </p:nvSpPr>
        <p:spPr>
          <a:xfrm>
            <a:off x="4973320" y="1971040"/>
            <a:ext cx="1275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F47A4F-7423-4716-B224-F0BA9A9EDBC8}"/>
              </a:ext>
            </a:extLst>
          </p:cNvPr>
          <p:cNvSpPr txBox="1"/>
          <p:nvPr/>
        </p:nvSpPr>
        <p:spPr>
          <a:xfrm>
            <a:off x="4988561" y="2606655"/>
            <a:ext cx="2253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cổ</a:t>
            </a:r>
            <a:r>
              <a:rPr lang="en-US" dirty="0"/>
              <a:t> </a:t>
            </a:r>
            <a:r>
              <a:rPr lang="en-US" dirty="0" err="1"/>
              <a:t>phiếu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413B51-6E6A-4839-BF24-5717FAEA8A51}"/>
              </a:ext>
            </a:extLst>
          </p:cNvPr>
          <p:cNvSpPr txBox="1"/>
          <p:nvPr/>
        </p:nvSpPr>
        <p:spPr>
          <a:xfrm>
            <a:off x="5134936" y="3255109"/>
            <a:ext cx="1271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Xem</a:t>
            </a:r>
            <a:r>
              <a:rPr lang="en-US" dirty="0"/>
              <a:t> tin </a:t>
            </a:r>
            <a:r>
              <a:rPr lang="en-US" dirty="0" err="1"/>
              <a:t>tức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B615A80-5943-4F52-B640-9EA08E605DCD}"/>
              </a:ext>
            </a:extLst>
          </p:cNvPr>
          <p:cNvSpPr txBox="1"/>
          <p:nvPr/>
        </p:nvSpPr>
        <p:spPr>
          <a:xfrm>
            <a:off x="5150833" y="3903563"/>
            <a:ext cx="151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4BE48A4-8880-4282-BB98-641A15B6AB22}"/>
              </a:ext>
            </a:extLst>
          </p:cNvPr>
          <p:cNvSpPr txBox="1"/>
          <p:nvPr/>
        </p:nvSpPr>
        <p:spPr>
          <a:xfrm>
            <a:off x="5094831" y="4571225"/>
            <a:ext cx="1505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48381C-B623-4B12-81D3-02DBBE91D8B0}"/>
              </a:ext>
            </a:extLst>
          </p:cNvPr>
          <p:cNvSpPr txBox="1"/>
          <p:nvPr/>
        </p:nvSpPr>
        <p:spPr>
          <a:xfrm>
            <a:off x="5134936" y="5266818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CF4F953-018F-42D6-9421-415B710DEF42}"/>
              </a:ext>
            </a:extLst>
          </p:cNvPr>
          <p:cNvSpPr txBox="1"/>
          <p:nvPr/>
        </p:nvSpPr>
        <p:spPr>
          <a:xfrm>
            <a:off x="8314402" y="1157179"/>
            <a:ext cx="194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Thanh </a:t>
            </a:r>
            <a:r>
              <a:rPr lang="en-US" dirty="0" err="1"/>
              <a:t>Toán</a:t>
            </a:r>
            <a:r>
              <a:rPr lang="en-US" dirty="0"/>
              <a:t> Online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35582D6-2295-412B-9F18-BC1CF3D68338}"/>
              </a:ext>
            </a:extLst>
          </p:cNvPr>
          <p:cNvSpPr txBox="1"/>
          <p:nvPr/>
        </p:nvSpPr>
        <p:spPr>
          <a:xfrm>
            <a:off x="8401074" y="1867764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Xem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hàng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CD858BB-73CF-4C99-B333-FF1D7CB2558C}"/>
              </a:ext>
            </a:extLst>
          </p:cNvPr>
          <p:cNvSpPr txBox="1"/>
          <p:nvPr/>
        </p:nvSpPr>
        <p:spPr>
          <a:xfrm>
            <a:off x="8441363" y="2560767"/>
            <a:ext cx="17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giỏ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35FE826-05D9-4075-A3B5-7622B1126DF4}"/>
              </a:ext>
            </a:extLst>
          </p:cNvPr>
          <p:cNvSpPr txBox="1"/>
          <p:nvPr/>
        </p:nvSpPr>
        <p:spPr>
          <a:xfrm>
            <a:off x="8445067" y="3311922"/>
            <a:ext cx="2014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A5DAB58-9758-4FDB-AD05-6B684C611053}"/>
              </a:ext>
            </a:extLst>
          </p:cNvPr>
          <p:cNvSpPr txBox="1"/>
          <p:nvPr/>
        </p:nvSpPr>
        <p:spPr>
          <a:xfrm>
            <a:off x="8448716" y="4231817"/>
            <a:ext cx="3041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DD58631-F8CB-4CAD-8CE8-E6B2407594CE}"/>
              </a:ext>
            </a:extLst>
          </p:cNvPr>
          <p:cNvSpPr txBox="1"/>
          <p:nvPr/>
        </p:nvSpPr>
        <p:spPr>
          <a:xfrm>
            <a:off x="8490087" y="5152664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endParaRPr lang="en-US" dirty="0"/>
          </a:p>
        </p:txBody>
      </p:sp>
      <p:sp>
        <p:nvSpPr>
          <p:cNvPr id="3" name="Hình Bầu dục 2">
            <a:extLst>
              <a:ext uri="{FF2B5EF4-FFF2-40B4-BE49-F238E27FC236}">
                <a16:creationId xmlns:a16="http://schemas.microsoft.com/office/drawing/2014/main" id="{C9FF6C94-AB92-EB5F-22EF-BF935D76206A}"/>
              </a:ext>
            </a:extLst>
          </p:cNvPr>
          <p:cNvSpPr/>
          <p:nvPr/>
        </p:nvSpPr>
        <p:spPr>
          <a:xfrm>
            <a:off x="436182" y="2237096"/>
            <a:ext cx="2784337" cy="2066985"/>
          </a:xfrm>
          <a:prstGeom prst="ellipse">
            <a:avLst/>
          </a:prstGeom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CHỨC NĂNG CHÍNH</a:t>
            </a:r>
          </a:p>
        </p:txBody>
      </p:sp>
    </p:spTree>
    <p:extLst>
      <p:ext uri="{BB962C8B-B14F-4D97-AF65-F5344CB8AC3E}">
        <p14:creationId xmlns:p14="http://schemas.microsoft.com/office/powerpoint/2010/main" val="3190593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471DD4-5C76-4D2C-8A5C-1963A113796F}"/>
              </a:ext>
            </a:extLst>
          </p:cNvPr>
          <p:cNvSpPr txBox="1"/>
          <p:nvPr/>
        </p:nvSpPr>
        <p:spPr>
          <a:xfrm>
            <a:off x="4457030" y="702644"/>
            <a:ext cx="2636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Biểu</a:t>
            </a:r>
            <a:r>
              <a:rPr lang="en-US" sz="2400" b="1" dirty="0"/>
              <a:t> </a:t>
            </a:r>
            <a:r>
              <a:rPr lang="en-US" sz="2400" b="1" dirty="0" err="1"/>
              <a:t>đồ</a:t>
            </a:r>
            <a:r>
              <a:rPr lang="en-US" sz="2400" b="1" dirty="0"/>
              <a:t> use case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A65BD5-CECD-C6BC-ABE1-5EEA0BF20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513" y="1900238"/>
            <a:ext cx="7145594" cy="396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469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760C67-2E29-41C9-8BEB-5ACE23820AF6}"/>
              </a:ext>
            </a:extLst>
          </p:cNvPr>
          <p:cNvSpPr txBox="1"/>
          <p:nvPr/>
        </p:nvSpPr>
        <p:spPr>
          <a:xfrm>
            <a:off x="4704615" y="527786"/>
            <a:ext cx="364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60E95C90-BECF-0F3A-3018-BA89638A5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688" y="1260363"/>
            <a:ext cx="8431731" cy="533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054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: Góc Tròn 3">
            <a:extLst>
              <a:ext uri="{FF2B5EF4-FFF2-40B4-BE49-F238E27FC236}">
                <a16:creationId xmlns:a16="http://schemas.microsoft.com/office/drawing/2014/main" id="{1553FF09-3D89-4C52-3BFA-856E9705A0B2}"/>
              </a:ext>
            </a:extLst>
          </p:cNvPr>
          <p:cNvSpPr/>
          <p:nvPr/>
        </p:nvSpPr>
        <p:spPr>
          <a:xfrm>
            <a:off x="4196615" y="510138"/>
            <a:ext cx="3975234" cy="683393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KẾT LUẬN</a:t>
            </a:r>
          </a:p>
        </p:txBody>
      </p:sp>
      <p:sp>
        <p:nvSpPr>
          <p:cNvPr id="17" name="Mũi tên: Phải 16">
            <a:extLst>
              <a:ext uri="{FF2B5EF4-FFF2-40B4-BE49-F238E27FC236}">
                <a16:creationId xmlns:a16="http://schemas.microsoft.com/office/drawing/2014/main" id="{D4696030-ACBD-31AD-AED8-AED19B33F21E}"/>
              </a:ext>
            </a:extLst>
          </p:cNvPr>
          <p:cNvSpPr/>
          <p:nvPr/>
        </p:nvSpPr>
        <p:spPr>
          <a:xfrm>
            <a:off x="625642" y="1599791"/>
            <a:ext cx="952901" cy="50051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E339C286-9BDD-588A-139E-82606996E904}"/>
              </a:ext>
            </a:extLst>
          </p:cNvPr>
          <p:cNvSpPr txBox="1"/>
          <p:nvPr/>
        </p:nvSpPr>
        <p:spPr>
          <a:xfrm>
            <a:off x="1982804" y="1620827"/>
            <a:ext cx="3975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DEMO CHƯƠNG TRÌNH</a:t>
            </a:r>
          </a:p>
        </p:txBody>
      </p:sp>
      <p:sp>
        <p:nvSpPr>
          <p:cNvPr id="19" name="Mũi tên: Phải 18">
            <a:extLst>
              <a:ext uri="{FF2B5EF4-FFF2-40B4-BE49-F238E27FC236}">
                <a16:creationId xmlns:a16="http://schemas.microsoft.com/office/drawing/2014/main" id="{A5F59E22-E854-47C4-42C7-5294BD7E7ADD}"/>
              </a:ext>
            </a:extLst>
          </p:cNvPr>
          <p:cNvSpPr/>
          <p:nvPr/>
        </p:nvSpPr>
        <p:spPr>
          <a:xfrm>
            <a:off x="625642" y="2687446"/>
            <a:ext cx="952901" cy="587141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6849045D-FE8E-06E1-4067-D9006709CE94}"/>
              </a:ext>
            </a:extLst>
          </p:cNvPr>
          <p:cNvSpPr txBox="1"/>
          <p:nvPr/>
        </p:nvSpPr>
        <p:spPr>
          <a:xfrm>
            <a:off x="1982804" y="2747604"/>
            <a:ext cx="24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HẠN CHẾ </a:t>
            </a:r>
          </a:p>
        </p:txBody>
      </p:sp>
      <p:sp>
        <p:nvSpPr>
          <p:cNvPr id="21" name="Hình chữ nhật 20">
            <a:extLst>
              <a:ext uri="{FF2B5EF4-FFF2-40B4-BE49-F238E27FC236}">
                <a16:creationId xmlns:a16="http://schemas.microsoft.com/office/drawing/2014/main" id="{0421FB6E-667A-E2B5-8092-32125CB5B11B}"/>
              </a:ext>
            </a:extLst>
          </p:cNvPr>
          <p:cNvSpPr/>
          <p:nvPr/>
        </p:nvSpPr>
        <p:spPr>
          <a:xfrm>
            <a:off x="4437246" y="1990159"/>
            <a:ext cx="5621154" cy="13764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 Website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thiếu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: Chatbot,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. </a:t>
            </a:r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555BB969-B105-7B8C-C000-9A11043E65A9}"/>
              </a:ext>
            </a:extLst>
          </p:cNvPr>
          <p:cNvSpPr/>
          <p:nvPr/>
        </p:nvSpPr>
        <p:spPr>
          <a:xfrm>
            <a:off x="3970421" y="4007485"/>
            <a:ext cx="4090736" cy="651143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5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HƯỚNG PHÁT TRIỂN </a:t>
            </a:r>
          </a:p>
        </p:txBody>
      </p:sp>
      <p:sp>
        <p:nvSpPr>
          <p:cNvPr id="24" name="Hình chữ nhật: Góc Tròn 23">
            <a:extLst>
              <a:ext uri="{FF2B5EF4-FFF2-40B4-BE49-F238E27FC236}">
                <a16:creationId xmlns:a16="http://schemas.microsoft.com/office/drawing/2014/main" id="{CFA13AE2-D3FF-FF34-86D5-6D77126EB52D}"/>
              </a:ext>
            </a:extLst>
          </p:cNvPr>
          <p:cNvSpPr/>
          <p:nvPr/>
        </p:nvSpPr>
        <p:spPr>
          <a:xfrm>
            <a:off x="418699" y="5124637"/>
            <a:ext cx="2319688" cy="664764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Chatbot</a:t>
            </a:r>
          </a:p>
        </p:txBody>
      </p:sp>
      <p:sp>
        <p:nvSpPr>
          <p:cNvPr id="25" name="Hình chữ nhật: Góc Tròn 24">
            <a:extLst>
              <a:ext uri="{FF2B5EF4-FFF2-40B4-BE49-F238E27FC236}">
                <a16:creationId xmlns:a16="http://schemas.microsoft.com/office/drawing/2014/main" id="{B3309D57-4E5A-220C-5672-0B5760076CEF}"/>
              </a:ext>
            </a:extLst>
          </p:cNvPr>
          <p:cNvSpPr/>
          <p:nvPr/>
        </p:nvSpPr>
        <p:spPr>
          <a:xfrm>
            <a:off x="5875019" y="5110858"/>
            <a:ext cx="2602832" cy="651142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endParaRPr lang="en-US" dirty="0"/>
          </a:p>
        </p:txBody>
      </p:sp>
      <p:sp>
        <p:nvSpPr>
          <p:cNvPr id="26" name="Hình chữ nhật: Góc Tròn 25">
            <a:extLst>
              <a:ext uri="{FF2B5EF4-FFF2-40B4-BE49-F238E27FC236}">
                <a16:creationId xmlns:a16="http://schemas.microsoft.com/office/drawing/2014/main" id="{7E4D0D24-E42B-0B4F-453D-D5715473A72B}"/>
              </a:ext>
            </a:extLst>
          </p:cNvPr>
          <p:cNvSpPr/>
          <p:nvPr/>
        </p:nvSpPr>
        <p:spPr>
          <a:xfrm>
            <a:off x="8858450" y="5124637"/>
            <a:ext cx="3266173" cy="664764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</p:txBody>
      </p:sp>
      <p:sp>
        <p:nvSpPr>
          <p:cNvPr id="27" name="Hình chữ nhật: Góc Tròn 26">
            <a:extLst>
              <a:ext uri="{FF2B5EF4-FFF2-40B4-BE49-F238E27FC236}">
                <a16:creationId xmlns:a16="http://schemas.microsoft.com/office/drawing/2014/main" id="{E128F1FA-3079-68A6-26BC-498FBF67E1AD}"/>
              </a:ext>
            </a:extLst>
          </p:cNvPr>
          <p:cNvSpPr/>
          <p:nvPr/>
        </p:nvSpPr>
        <p:spPr>
          <a:xfrm>
            <a:off x="3146859" y="5119630"/>
            <a:ext cx="2319688" cy="664764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Giao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thiện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294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ình ảnh 5">
            <a:extLst>
              <a:ext uri="{FF2B5EF4-FFF2-40B4-BE49-F238E27FC236}">
                <a16:creationId xmlns:a16="http://schemas.microsoft.com/office/drawing/2014/main" id="{DDF6158B-8BAB-6557-094C-DBC6435AB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17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388</TotalTime>
  <Words>331</Words>
  <Application>Microsoft Office PowerPoint</Application>
  <PresentationFormat>Màn hình rộng</PresentationFormat>
  <Paragraphs>60</Paragraphs>
  <Slides>9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Montserrat ExtraBold</vt:lpstr>
      <vt:lpstr>Montserrat ExtraLight</vt:lpstr>
      <vt:lpstr>Times New Roman</vt:lpstr>
      <vt:lpstr>Office Theme</vt:lpstr>
      <vt:lpstr>ĐẠI HỌC CÔNG NGHIỆP HÀ NỘI KHOA CÔNG NGHỆ THÔNG TIN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Ngô Hoàng</dc:creator>
  <cp:lastModifiedBy>Giang</cp:lastModifiedBy>
  <cp:revision>24</cp:revision>
  <dcterms:created xsi:type="dcterms:W3CDTF">2020-10-01T15:02:46Z</dcterms:created>
  <dcterms:modified xsi:type="dcterms:W3CDTF">2024-05-24T16:28:33Z</dcterms:modified>
</cp:coreProperties>
</file>