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48"/>
  </p:notesMasterIdLst>
  <p:sldIdLst>
    <p:sldId id="256" r:id="rId2"/>
    <p:sldId id="257" r:id="rId3"/>
    <p:sldId id="321" r:id="rId4"/>
    <p:sldId id="293" r:id="rId5"/>
    <p:sldId id="258" r:id="rId6"/>
    <p:sldId id="295" r:id="rId7"/>
    <p:sldId id="371" r:id="rId8"/>
    <p:sldId id="263" r:id="rId9"/>
    <p:sldId id="296" r:id="rId10"/>
    <p:sldId id="381" r:id="rId11"/>
    <p:sldId id="271" r:id="rId12"/>
    <p:sldId id="382" r:id="rId13"/>
    <p:sldId id="304" r:id="rId14"/>
    <p:sldId id="272" r:id="rId15"/>
    <p:sldId id="306" r:id="rId16"/>
    <p:sldId id="307" r:id="rId17"/>
    <p:sldId id="383" r:id="rId18"/>
    <p:sldId id="312" r:id="rId19"/>
    <p:sldId id="317" r:id="rId20"/>
    <p:sldId id="320" r:id="rId21"/>
    <p:sldId id="322" r:id="rId22"/>
    <p:sldId id="384" r:id="rId23"/>
    <p:sldId id="330" r:id="rId24"/>
    <p:sldId id="331" r:id="rId25"/>
    <p:sldId id="341" r:id="rId26"/>
    <p:sldId id="342" r:id="rId27"/>
    <p:sldId id="385" r:id="rId28"/>
    <p:sldId id="344" r:id="rId29"/>
    <p:sldId id="346" r:id="rId30"/>
    <p:sldId id="347" r:id="rId31"/>
    <p:sldId id="386" r:id="rId32"/>
    <p:sldId id="351" r:id="rId33"/>
    <p:sldId id="352" r:id="rId34"/>
    <p:sldId id="380" r:id="rId35"/>
    <p:sldId id="354" r:id="rId36"/>
    <p:sldId id="372" r:id="rId37"/>
    <p:sldId id="373" r:id="rId38"/>
    <p:sldId id="374" r:id="rId39"/>
    <p:sldId id="387" r:id="rId40"/>
    <p:sldId id="375" r:id="rId41"/>
    <p:sldId id="376" r:id="rId42"/>
    <p:sldId id="377" r:id="rId43"/>
    <p:sldId id="378" r:id="rId44"/>
    <p:sldId id="379" r:id="rId45"/>
    <p:sldId id="366" r:id="rId46"/>
    <p:sldId id="367" r:id="rId4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62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89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3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68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03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15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49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57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57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57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08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Manager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driver that recognizes a certain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subprotocol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JDBC will be used to establish a database Connection.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OOP Principles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0" y="1484312"/>
            <a:ext cx="4504280" cy="35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35234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Classes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	A </a:t>
            </a:r>
            <a:r>
              <a:rPr lang="en-US" sz="2000" i="1" dirty="0"/>
              <a:t>class</a:t>
            </a:r>
            <a:r>
              <a:rPr lang="en-US" sz="2000" dirty="0"/>
              <a:t> is the blueprint from which individual objects are </a:t>
            </a:r>
            <a:r>
              <a:rPr lang="en-US" sz="2000" dirty="0" smtClean="0"/>
              <a:t>created: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[access modifier] </a:t>
            </a:r>
            <a:r>
              <a:rPr lang="en-US" sz="2000" dirty="0"/>
              <a:t>class </a:t>
            </a:r>
            <a:r>
              <a:rPr lang="en-US" sz="2000" b="1" dirty="0" err="1" smtClean="0"/>
              <a:t>classIdentifier</a:t>
            </a:r>
            <a:endParaRPr lang="en-US" sz="2000" b="1" dirty="0"/>
          </a:p>
          <a:p>
            <a:pPr lvl="1">
              <a:buNone/>
            </a:pPr>
            <a:r>
              <a:rPr lang="en-US" sz="2000" dirty="0"/>
              <a:t>	[extends </a:t>
            </a:r>
            <a:r>
              <a:rPr lang="en-US" sz="2000" dirty="0" smtClean="0"/>
              <a:t>Superclass] 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[implements </a:t>
            </a:r>
            <a:r>
              <a:rPr lang="en-US" sz="2000" dirty="0" smtClean="0"/>
              <a:t>interfaceIdentifier1, </a:t>
            </a:r>
            <a:r>
              <a:rPr lang="en-US" sz="2000" dirty="0"/>
              <a:t>			</a:t>
            </a:r>
            <a:r>
              <a:rPr lang="en-US" sz="2000" dirty="0" smtClean="0"/>
              <a:t>interfaceIdentifier2 </a:t>
            </a:r>
            <a:r>
              <a:rPr lang="en-US" sz="2000" dirty="0"/>
              <a:t>etc.] {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variables]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constructors]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[</a:t>
            </a:r>
            <a:r>
              <a:rPr lang="en-US" sz="2000" dirty="0" smtClean="0"/>
              <a:t>methods]</a:t>
            </a:r>
            <a:endParaRPr lang="en-US" sz="2000" dirty="0"/>
          </a:p>
          <a:p>
            <a:pPr lvl="1">
              <a:buNone/>
            </a:pPr>
            <a:r>
              <a:rPr lang="en-US" sz="2000" dirty="0" smtClean="0"/>
              <a:t>[annotations]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4" y="1780663"/>
            <a:ext cx="7443385" cy="3767191"/>
          </a:xfrm>
        </p:spPr>
      </p:pic>
    </p:spTree>
    <p:extLst>
      <p:ext uri="{BB962C8B-B14F-4D97-AF65-F5344CB8AC3E}">
        <p14:creationId xmlns:p14="http://schemas.microsoft.com/office/powerpoint/2010/main" val="298230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765" y="2133600"/>
            <a:ext cx="7704138" cy="831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Packages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3097847"/>
            <a:ext cx="4838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60573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Packages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A </a:t>
            </a:r>
            <a:r>
              <a:rPr lang="en-US" sz="1800" dirty="0"/>
              <a:t>package is a namespace that organizes a set of related classes and </a:t>
            </a:r>
            <a:r>
              <a:rPr lang="en-US" sz="1800" dirty="0" smtClean="0"/>
              <a:t>interfaces</a:t>
            </a:r>
            <a:r>
              <a:rPr lang="en-US" sz="1800" dirty="0"/>
              <a:t> </a:t>
            </a:r>
            <a:r>
              <a:rPr lang="en-US" sz="1800" dirty="0" smtClean="0"/>
              <a:t>and an effective mechanism when the size of your application grows.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The </a:t>
            </a:r>
            <a:r>
              <a:rPr lang="en-US" sz="1800" dirty="0"/>
              <a:t>Java SDK is categorized in various packages. For example, </a:t>
            </a:r>
            <a:r>
              <a:rPr lang="en-US" sz="1800" dirty="0" err="1">
                <a:solidFill>
                  <a:schemeClr val="tx2"/>
                </a:solidFill>
              </a:rPr>
              <a:t>java.lang</a:t>
            </a:r>
            <a:r>
              <a:rPr lang="en-US" sz="1800" dirty="0"/>
              <a:t> provides basic language functionality and fundamental types, and </a:t>
            </a:r>
            <a:r>
              <a:rPr lang="en-US" sz="1800" dirty="0">
                <a:solidFill>
                  <a:schemeClr val="tx2"/>
                </a:solidFill>
              </a:rPr>
              <a:t>java.io</a:t>
            </a:r>
            <a:r>
              <a:rPr lang="en-US" sz="1800" dirty="0"/>
              <a:t> can be used to carry out file-related operations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Statements:</a:t>
            </a: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package </a:t>
            </a:r>
            <a:r>
              <a:rPr lang="en-US" sz="1800" dirty="0" err="1" smtClean="0"/>
              <a:t>package_name</a:t>
            </a: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</a:t>
            </a:r>
            <a:r>
              <a:rPr lang="en-US" sz="1800" dirty="0" smtClean="0"/>
              <a:t>mport </a:t>
            </a:r>
            <a:r>
              <a:rPr lang="en-US" sz="1800" dirty="0" err="1" smtClean="0"/>
              <a:t>package_name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modifiers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72945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 modifiers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	Java </a:t>
            </a:r>
            <a:r>
              <a:rPr lang="en-US" sz="1800" dirty="0"/>
              <a:t>supports four types of access modifiers: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Private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Default (no access modifier specified)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Protected</a:t>
            </a: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Public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4" y="2441892"/>
            <a:ext cx="7742657" cy="24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Constructors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30" y="2133600"/>
            <a:ext cx="3760730" cy="26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6844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Constructors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669924" y="1234440"/>
            <a:ext cx="7704139" cy="46901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Each </a:t>
            </a:r>
            <a:r>
              <a:rPr lang="en-US" sz="1800" dirty="0"/>
              <a:t>time you create an object, a constructor of that class gets called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/>
              <a:t>The main rule of constructors is that they should have the same name as the class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 </a:t>
            </a:r>
            <a:r>
              <a:rPr lang="en-US" sz="1800" dirty="0"/>
              <a:t>A class can have more than one constructor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Explicit constructor : defined by user 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Implicit constructor: default constructor provided by JVM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Outline(1)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Object-oriented programming?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OOP basic concepts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</a:t>
            </a:r>
            <a:r>
              <a:rPr lang="en" sz="2400" dirty="0" smtClean="0"/>
              <a:t> Objects 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2.2</a:t>
            </a:r>
            <a:r>
              <a:rPr lang="en" sz="2400" dirty="0" smtClean="0"/>
              <a:t> Classes 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2.3</a:t>
            </a:r>
            <a:r>
              <a:rPr lang="en" sz="2400" dirty="0" smtClean="0"/>
              <a:t> Packages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2.4</a:t>
            </a:r>
            <a:r>
              <a:rPr lang="en" sz="2400" dirty="0" smtClean="0"/>
              <a:t> Access modifiers </a:t>
            </a:r>
            <a:endParaRPr lang="en" sz="2400" dirty="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2.5</a:t>
            </a:r>
            <a:r>
              <a:rPr lang="en-US" sz="2400" dirty="0" smtClean="0"/>
              <a:t> Constructors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2.6</a:t>
            </a:r>
            <a:r>
              <a:rPr lang="en-US" sz="2400" dirty="0" smtClean="0"/>
              <a:t> Interfaces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2.7</a:t>
            </a:r>
            <a:r>
              <a:rPr lang="en-US" sz="2400" dirty="0" smtClean="0"/>
              <a:t> Abstraction</a:t>
            </a: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Interfaces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1594716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Interfaces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 	A special type of class that has the following properties:</a:t>
            </a:r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annot be instantiated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upports multiple inheritance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variables can only be final and static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oes not contain any constructors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ll </a:t>
            </a:r>
            <a:r>
              <a:rPr lang="en-US" sz="1800" dirty="0">
                <a:solidFill>
                  <a:srgbClr val="FF0000"/>
                </a:solidFill>
              </a:rPr>
              <a:t>methods </a:t>
            </a:r>
            <a:r>
              <a:rPr lang="en-US" sz="1800" dirty="0" smtClean="0">
                <a:solidFill>
                  <a:srgbClr val="FF0000"/>
                </a:solidFill>
              </a:rPr>
              <a:t>declared </a:t>
            </a:r>
            <a:r>
              <a:rPr lang="en-US" sz="1800" dirty="0">
                <a:solidFill>
                  <a:srgbClr val="FF0000"/>
                </a:solidFill>
              </a:rPr>
              <a:t>are implicitly considered to be </a:t>
            </a:r>
            <a:r>
              <a:rPr lang="en-US" sz="1800" dirty="0" smtClean="0">
                <a:solidFill>
                  <a:srgbClr val="FF0000"/>
                </a:solidFill>
              </a:rPr>
              <a:t>abstract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o</a:t>
            </a:r>
            <a:r>
              <a:rPr lang="en-US" sz="1800" dirty="0" smtClean="0">
                <a:solidFill>
                  <a:srgbClr val="FF0000"/>
                </a:solidFill>
              </a:rPr>
              <a:t>nly </a:t>
            </a:r>
            <a:r>
              <a:rPr lang="en-US" sz="1800" dirty="0">
                <a:solidFill>
                  <a:srgbClr val="FF0000"/>
                </a:solidFill>
              </a:rPr>
              <a:t>public access is allowed </a:t>
            </a:r>
            <a:r>
              <a:rPr lang="en-US" sz="1800" dirty="0" smtClean="0">
                <a:solidFill>
                  <a:srgbClr val="FF0000"/>
                </a:solidFill>
              </a:rPr>
              <a:t>for members </a:t>
            </a:r>
            <a:r>
              <a:rPr lang="en-US" sz="1800" dirty="0">
                <a:solidFill>
                  <a:srgbClr val="FF0000"/>
                </a:solidFill>
              </a:rPr>
              <a:t>of an </a:t>
            </a:r>
            <a:r>
              <a:rPr lang="en-US" sz="1800" dirty="0" smtClean="0">
                <a:solidFill>
                  <a:srgbClr val="FF0000"/>
                </a:solidFill>
              </a:rPr>
              <a:t>interface</a:t>
            </a:r>
          </a:p>
          <a:p>
            <a:pPr lvl="0"/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01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863029"/>
            <a:ext cx="7704138" cy="4163817"/>
          </a:xfrm>
        </p:spPr>
      </p:pic>
    </p:spTree>
    <p:extLst>
      <p:ext uri="{BB962C8B-B14F-4D97-AF65-F5344CB8AC3E}">
        <p14:creationId xmlns:p14="http://schemas.microsoft.com/office/powerpoint/2010/main" val="13830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50" y="766826"/>
            <a:ext cx="181505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Abstraction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classes: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annot be instantiated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c</a:t>
            </a:r>
            <a:r>
              <a:rPr lang="en-US" sz="1800" dirty="0" smtClean="0">
                <a:solidFill>
                  <a:schemeClr val="tx2"/>
                </a:solidFill>
              </a:rPr>
              <a:t>an contain abstract methods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Abstract methods: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dirty="0" smtClean="0">
                <a:solidFill>
                  <a:schemeClr val="tx2"/>
                </a:solidFill>
              </a:rPr>
              <a:t>ave a method signature but no method body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a</a:t>
            </a:r>
            <a:r>
              <a:rPr lang="en-US" sz="1800" dirty="0" smtClean="0">
                <a:solidFill>
                  <a:schemeClr val="tx2"/>
                </a:solidFill>
              </a:rPr>
              <a:t>ny </a:t>
            </a:r>
            <a:r>
              <a:rPr lang="en-US" sz="1800" dirty="0">
                <a:solidFill>
                  <a:schemeClr val="tx2"/>
                </a:solidFill>
              </a:rPr>
              <a:t>child class must either override the abstract method or declare itself abstract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1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5572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Encapsulation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Encapsulation is the technique of making the fields in a class private and providing access to the fields via public methods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The main benefit of encapsulation is the ability to modify our implemented code without breaking the code of others who use our code. </a:t>
            </a:r>
          </a:p>
        </p:txBody>
      </p:sp>
    </p:spTree>
    <p:extLst>
      <p:ext uri="{BB962C8B-B14F-4D97-AF65-F5344CB8AC3E}">
        <p14:creationId xmlns:p14="http://schemas.microsoft.com/office/powerpoint/2010/main" val="2278716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8" y="766825"/>
            <a:ext cx="7243922" cy="5438619"/>
          </a:xfrm>
        </p:spPr>
      </p:pic>
    </p:spTree>
    <p:extLst>
      <p:ext uri="{BB962C8B-B14F-4D97-AF65-F5344CB8AC3E}">
        <p14:creationId xmlns:p14="http://schemas.microsoft.com/office/powerpoint/2010/main" val="1353353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Inheritance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18962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Inheritance(1)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Inheritance is a reusability mechanism in object-oriented programming in which the common properties of various objects are exploited to form relationships with each other.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3177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1675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Outline(2)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2.8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Encapsulation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2.9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Inheritance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2.10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Polymorphism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2.11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Overloading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sz="2400" dirty="0" smtClean="0">
                <a:solidFill>
                  <a:srgbClr val="FF0000"/>
                </a:solidFill>
              </a:rPr>
              <a:t>2.12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Overriding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3.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D.R.Y. principle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chemeClr val="tx2"/>
                </a:solidFill>
              </a:rPr>
              <a:t>4.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Immutable objects</a:t>
            </a:r>
            <a:endParaRPr lang="en" sz="2400" dirty="0">
              <a:solidFill>
                <a:schemeClr val="tx2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082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3369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Inheritance(2)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When we say that a </a:t>
            </a:r>
            <a:r>
              <a:rPr lang="en-US" sz="1800" dirty="0">
                <a:solidFill>
                  <a:schemeClr val="tx2"/>
                </a:solidFill>
              </a:rPr>
              <a:t>class B </a:t>
            </a:r>
            <a:r>
              <a:rPr lang="en-US" sz="1800" dirty="0"/>
              <a:t>is inherited from another </a:t>
            </a:r>
            <a:r>
              <a:rPr lang="en-US" sz="1800" dirty="0">
                <a:solidFill>
                  <a:schemeClr val="tx2"/>
                </a:solidFill>
              </a:rPr>
              <a:t>class A</a:t>
            </a:r>
            <a:r>
              <a:rPr lang="en-US" sz="1800" dirty="0"/>
              <a:t>, then class B is referred to as a </a:t>
            </a:r>
            <a:r>
              <a:rPr lang="en-US" sz="1800" dirty="0">
                <a:solidFill>
                  <a:schemeClr val="tx2"/>
                </a:solidFill>
              </a:rPr>
              <a:t>derived class (or subclass)</a:t>
            </a:r>
            <a:r>
              <a:rPr lang="en-US" sz="1800" dirty="0"/>
              <a:t> and class A is called as a </a:t>
            </a:r>
            <a:r>
              <a:rPr lang="en-US" sz="1800" dirty="0">
                <a:solidFill>
                  <a:schemeClr val="tx2"/>
                </a:solidFill>
              </a:rPr>
              <a:t>base class (or superclass). 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By inheritance, the </a:t>
            </a:r>
            <a:r>
              <a:rPr lang="en-US" sz="1800" dirty="0">
                <a:solidFill>
                  <a:schemeClr val="tx2"/>
                </a:solidFill>
              </a:rPr>
              <a:t>derived class receives the behavior of the base class</a:t>
            </a:r>
            <a:r>
              <a:rPr lang="en-US" sz="1800" dirty="0"/>
              <a:t>, such that all the visible member methods and variables of the base class are available in the derived class.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4972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65" y="1203960"/>
            <a:ext cx="5397058" cy="4689475"/>
          </a:xfrm>
        </p:spPr>
      </p:pic>
    </p:spTree>
    <p:extLst>
      <p:ext uri="{BB962C8B-B14F-4D97-AF65-F5344CB8AC3E}">
        <p14:creationId xmlns:p14="http://schemas.microsoft.com/office/powerpoint/2010/main" val="373711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765" y="2035810"/>
            <a:ext cx="7704138" cy="831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Polymorphism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904977" cy="1298575"/>
          </a:xfrm>
        </p:spPr>
        <p:txBody>
          <a:bodyPr/>
          <a:lstStyle/>
          <a:p>
            <a:r>
              <a:rPr lang="en-US" dirty="0" smtClean="0"/>
              <a:t>2.10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65" y="1673860"/>
            <a:ext cx="3867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21166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Polymorphism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Polymorphism </a:t>
            </a:r>
            <a:r>
              <a:rPr lang="en-US" sz="1800" dirty="0"/>
              <a:t>is the ability of an object to take on many forms. 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The </a:t>
            </a:r>
            <a:r>
              <a:rPr lang="en-US" sz="1800" dirty="0"/>
              <a:t>most common use of polymorphism in OOP occurs when a parent class reference is used to refer to a child class object.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783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006" y="1950167"/>
            <a:ext cx="7704139" cy="4690169"/>
          </a:xfrm>
        </p:spPr>
        <p:txBody>
          <a:bodyPr>
            <a:noAutofit/>
          </a:bodyPr>
          <a:lstStyle/>
          <a:p>
            <a:r>
              <a:rPr lang="en-US" sz="1200" b="1" dirty="0"/>
              <a:t>class</a:t>
            </a:r>
            <a:r>
              <a:rPr lang="en-US" sz="1200" dirty="0"/>
              <a:t> Shape{  </a:t>
            </a:r>
          </a:p>
          <a:p>
            <a:r>
              <a:rPr lang="en-US" sz="1200" b="1" dirty="0"/>
              <a:t>void</a:t>
            </a:r>
            <a:r>
              <a:rPr lang="en-US" sz="1200" dirty="0"/>
              <a:t> draw(){</a:t>
            </a:r>
            <a:r>
              <a:rPr lang="en-US" sz="1200" dirty="0" err="1"/>
              <a:t>System.out.println</a:t>
            </a:r>
            <a:r>
              <a:rPr lang="en-US" sz="1200" dirty="0"/>
              <a:t>("drawing...");}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class</a:t>
            </a:r>
            <a:r>
              <a:rPr lang="en-US" sz="1200" dirty="0"/>
              <a:t> Rectangle </a:t>
            </a:r>
            <a:r>
              <a:rPr lang="en-US" sz="1200" b="1" dirty="0"/>
              <a:t>extends</a:t>
            </a:r>
            <a:r>
              <a:rPr lang="en-US" sz="1200" dirty="0"/>
              <a:t> Shape{  </a:t>
            </a:r>
          </a:p>
          <a:p>
            <a:r>
              <a:rPr lang="en-US" sz="1200" b="1" dirty="0"/>
              <a:t>void</a:t>
            </a:r>
            <a:r>
              <a:rPr lang="en-US" sz="1200" dirty="0"/>
              <a:t> draw(){</a:t>
            </a:r>
            <a:r>
              <a:rPr lang="en-US" sz="1200" dirty="0" err="1"/>
              <a:t>System.out.println</a:t>
            </a:r>
            <a:r>
              <a:rPr lang="en-US" sz="1200" dirty="0"/>
              <a:t>("drawing rectangle...");}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class</a:t>
            </a:r>
            <a:r>
              <a:rPr lang="en-US" sz="1200" dirty="0"/>
              <a:t> Circle </a:t>
            </a:r>
            <a:r>
              <a:rPr lang="en-US" sz="1200" b="1" dirty="0"/>
              <a:t>extends</a:t>
            </a:r>
            <a:r>
              <a:rPr lang="en-US" sz="1200" dirty="0"/>
              <a:t> Shape{  </a:t>
            </a:r>
          </a:p>
          <a:p>
            <a:r>
              <a:rPr lang="en-US" sz="1200" b="1" dirty="0"/>
              <a:t>void</a:t>
            </a:r>
            <a:r>
              <a:rPr lang="en-US" sz="1200" dirty="0"/>
              <a:t> draw(){</a:t>
            </a:r>
            <a:r>
              <a:rPr lang="en-US" sz="1200" dirty="0" err="1"/>
              <a:t>System.out.println</a:t>
            </a:r>
            <a:r>
              <a:rPr lang="en-US" sz="1200" dirty="0"/>
              <a:t>("drawing circle...");}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class</a:t>
            </a:r>
            <a:r>
              <a:rPr lang="en-US" sz="1200" dirty="0"/>
              <a:t> Triangle </a:t>
            </a:r>
            <a:r>
              <a:rPr lang="en-US" sz="1200" b="1" dirty="0"/>
              <a:t>extends</a:t>
            </a:r>
            <a:r>
              <a:rPr lang="en-US" sz="1200" dirty="0"/>
              <a:t> Shape{  </a:t>
            </a:r>
          </a:p>
          <a:p>
            <a:r>
              <a:rPr lang="en-US" sz="1200" b="1" dirty="0"/>
              <a:t>void</a:t>
            </a:r>
            <a:r>
              <a:rPr lang="en-US" sz="1200" dirty="0"/>
              <a:t> draw(){</a:t>
            </a:r>
            <a:r>
              <a:rPr lang="en-US" sz="1200" dirty="0" err="1"/>
              <a:t>System.out.println</a:t>
            </a:r>
            <a:r>
              <a:rPr lang="en-US" sz="1200" dirty="0"/>
              <a:t>("drawing triangle...");}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class</a:t>
            </a:r>
            <a:r>
              <a:rPr lang="en-US" sz="1200" dirty="0"/>
              <a:t> TestPolymorphism2{  </a:t>
            </a:r>
          </a:p>
          <a:p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static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main(String </a:t>
            </a:r>
            <a:r>
              <a:rPr lang="en-US" sz="1200" dirty="0" err="1"/>
              <a:t>args</a:t>
            </a:r>
            <a:r>
              <a:rPr lang="en-US" sz="1200" dirty="0"/>
              <a:t>[]){  </a:t>
            </a:r>
          </a:p>
          <a:p>
            <a:r>
              <a:rPr lang="en-US" sz="1200" dirty="0"/>
              <a:t>Shape s;  </a:t>
            </a:r>
          </a:p>
          <a:p>
            <a:r>
              <a:rPr lang="en-US" sz="1200" dirty="0"/>
              <a:t>s=</a:t>
            </a:r>
            <a:r>
              <a:rPr lang="en-US" sz="1200" b="1" dirty="0"/>
              <a:t>new</a:t>
            </a:r>
            <a:r>
              <a:rPr lang="en-US" sz="1200" dirty="0"/>
              <a:t> Rectangle();  </a:t>
            </a:r>
          </a:p>
          <a:p>
            <a:r>
              <a:rPr lang="en-US" sz="1200" dirty="0" err="1"/>
              <a:t>s.draw</a:t>
            </a:r>
            <a:r>
              <a:rPr lang="en-US" sz="1200" dirty="0"/>
              <a:t>();  </a:t>
            </a:r>
          </a:p>
          <a:p>
            <a:r>
              <a:rPr lang="en-US" sz="1200" dirty="0"/>
              <a:t>s=</a:t>
            </a:r>
            <a:r>
              <a:rPr lang="en-US" sz="1200" b="1" dirty="0"/>
              <a:t>new</a:t>
            </a:r>
            <a:r>
              <a:rPr lang="en-US" sz="1200" dirty="0"/>
              <a:t> Circle();  </a:t>
            </a:r>
          </a:p>
          <a:p>
            <a:r>
              <a:rPr lang="en-US" sz="1200" dirty="0" err="1"/>
              <a:t>s.draw</a:t>
            </a:r>
            <a:r>
              <a:rPr lang="en-US" sz="1200" dirty="0"/>
              <a:t>();  </a:t>
            </a:r>
          </a:p>
          <a:p>
            <a:r>
              <a:rPr lang="en-US" sz="1200" dirty="0"/>
              <a:t>s=</a:t>
            </a:r>
            <a:r>
              <a:rPr lang="en-US" sz="1200" b="1" dirty="0"/>
              <a:t>new</a:t>
            </a:r>
            <a:r>
              <a:rPr lang="en-US" sz="1200" dirty="0"/>
              <a:t> Triangle();  </a:t>
            </a:r>
          </a:p>
          <a:p>
            <a:r>
              <a:rPr lang="en-US" sz="1200" dirty="0" err="1"/>
              <a:t>s.draw</a:t>
            </a:r>
            <a:r>
              <a:rPr lang="en-US" sz="1200" dirty="0"/>
              <a:t>();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dirty="0"/>
              <a:t>} 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9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overloading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624383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Method overloading (Static polymorphism)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598804" y="1063372"/>
            <a:ext cx="7704139" cy="32118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/>
              <a:t>Method </a:t>
            </a:r>
            <a:r>
              <a:rPr lang="en-US" sz="1800" dirty="0"/>
              <a:t>overloading in Java occurs when two or more methods in the same class have the exact same name but different </a:t>
            </a:r>
            <a:r>
              <a:rPr lang="en-US" sz="1800" dirty="0" smtClean="0"/>
              <a:t>parameters.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Another </a:t>
            </a:r>
            <a:r>
              <a:rPr lang="en-US" sz="1800" dirty="0"/>
              <a:t>important point to remember is that overloading is a compile time phenomenon. 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55" y="3681498"/>
            <a:ext cx="5476876" cy="30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623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overriding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2.12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649722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Method overriding (Dynamic polymorphism)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Overriding </a:t>
            </a:r>
            <a:r>
              <a:rPr lang="en-US" sz="1800" dirty="0">
                <a:solidFill>
                  <a:schemeClr val="tx2"/>
                </a:solidFill>
              </a:rPr>
              <a:t>methods is completely different from overloading methods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If a derived class requires a different definition for an inherited method, then that method can be redefined in the derived class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An overridden method would have the exact same method name, return type, number of parameters, and types of parameters as the method in the parent </a:t>
            </a:r>
            <a:r>
              <a:rPr lang="en-US" sz="1800" dirty="0" smtClean="0"/>
              <a:t>class.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  <a:r>
              <a:rPr lang="en-US" sz="1800" dirty="0"/>
              <a:t>Another important point to remember is that overriding is a run time </a:t>
            </a:r>
            <a:r>
              <a:rPr lang="en-US" sz="1800" dirty="0" smtClean="0"/>
              <a:t>phenomenon.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02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73" y="1811229"/>
            <a:ext cx="4833558" cy="4428513"/>
          </a:xfrm>
        </p:spPr>
      </p:pic>
    </p:spTree>
    <p:extLst>
      <p:ext uri="{BB962C8B-B14F-4D97-AF65-F5344CB8AC3E}">
        <p14:creationId xmlns:p14="http://schemas.microsoft.com/office/powerpoint/2010/main" val="23966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3139" y="1924050"/>
            <a:ext cx="7704138" cy="8318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What is Object-oriented programming?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23" y="2755900"/>
            <a:ext cx="3214370" cy="3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805" y="2025650"/>
            <a:ext cx="7704138" cy="831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D.R.Y. principle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41" y="2710690"/>
            <a:ext cx="5305659" cy="33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4393000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D.R.Y. (Do not repeat yourself)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DRY is a principle of software development that is stated as: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“Every piece of knowledge must have a single, unambiguous, authoritative representation within a system.”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Abstraction principle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 reuse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Single Source of Truth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Rule of three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Immutable objects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1827859" cy="129857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9216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Immutable objects(1)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Immutable objects are simply objects whose state (the object's data) cannot change after construction.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dirty="0" smtClean="0"/>
              <a:t> Examples of immutable objects from the JDK include String and Integer, Long, Double, Float.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9216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Immutable objects(2)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You can make a class immutable by following these guidelines: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do not provide any methods which can change the state of the object in any way (e.g. setters)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make fields private and final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ensure the class cannot be overridden - make the class final or use private  constructors </a:t>
            </a:r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if the class has any mutable object fields, then they must be defensively copied when they pass between the class and its caller</a:t>
            </a:r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0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552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56599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Object-oriented programming?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b="1" dirty="0" smtClean="0"/>
              <a:t>Object-oriented programming (OOP) </a:t>
            </a:r>
            <a:r>
              <a:rPr lang="en-US" sz="2000" dirty="0" smtClean="0"/>
              <a:t>is a programming paradigm based on the concept of “objects”, which are data structures that contain data, in the form of fields and code, in the form of methods.</a:t>
            </a:r>
            <a:endParaRPr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OOP basic concepts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1352244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Objects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Class Object is the root of the class </a:t>
            </a:r>
            <a:r>
              <a:rPr lang="en-US" sz="1800" dirty="0" smtClean="0"/>
              <a:t>hierarchy in Java.</a:t>
            </a:r>
            <a:endParaRPr lang="en" sz="1800" b="1" dirty="0" smtClean="0"/>
          </a:p>
          <a:p>
            <a:pPr lvl="0"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Look around right now and you'll find many examples of real-world objects: your dog, your desk, your television set, your bicycle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Real-world objects share two characteristics: They all have </a:t>
            </a:r>
            <a:r>
              <a:rPr lang="en-US" sz="1800" i="1" dirty="0"/>
              <a:t>state</a:t>
            </a:r>
            <a:r>
              <a:rPr lang="en-US" sz="1800" dirty="0"/>
              <a:t> and </a:t>
            </a:r>
            <a:r>
              <a:rPr lang="en-US" sz="1800" i="1" dirty="0"/>
              <a:t>behavior</a:t>
            </a:r>
            <a:r>
              <a:rPr lang="en-US" sz="1800" dirty="0"/>
              <a:t>. </a:t>
            </a:r>
            <a:endParaRPr lang="en-US" sz="1800" b="1" dirty="0" smtClean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3286</TotalTime>
  <Words>381</Words>
  <Application>Microsoft Office PowerPoint</Application>
  <PresentationFormat>On-screen Show (4:3)</PresentationFormat>
  <Paragraphs>278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Wingdings</vt:lpstr>
      <vt:lpstr>Teamnet Group Presentation Template</vt:lpstr>
      <vt:lpstr>OOP Principles </vt:lpstr>
      <vt:lpstr>Outline(1)</vt:lpstr>
      <vt:lpstr>Outline(2)</vt:lpstr>
      <vt:lpstr>What is Object-oriented programming?</vt:lpstr>
      <vt:lpstr>What is Object-oriented programming?</vt:lpstr>
      <vt:lpstr>OOP basic concepts</vt:lpstr>
      <vt:lpstr>Objects</vt:lpstr>
      <vt:lpstr>Objects</vt:lpstr>
      <vt:lpstr>Classes</vt:lpstr>
      <vt:lpstr>  </vt:lpstr>
      <vt:lpstr>Classes</vt:lpstr>
      <vt:lpstr> </vt:lpstr>
      <vt:lpstr>Packages</vt:lpstr>
      <vt:lpstr>Packages</vt:lpstr>
      <vt:lpstr>Access modifiers</vt:lpstr>
      <vt:lpstr>Access modifiers</vt:lpstr>
      <vt:lpstr> </vt:lpstr>
      <vt:lpstr>Constructors </vt:lpstr>
      <vt:lpstr>Constructors </vt:lpstr>
      <vt:lpstr>Interfaces</vt:lpstr>
      <vt:lpstr>Interfaces</vt:lpstr>
      <vt:lpstr>Interfaces</vt:lpstr>
      <vt:lpstr>Abstraction</vt:lpstr>
      <vt:lpstr>Abstraction</vt:lpstr>
      <vt:lpstr>Encapsulation</vt:lpstr>
      <vt:lpstr>Encapsulation</vt:lpstr>
      <vt:lpstr> </vt:lpstr>
      <vt:lpstr>Inheritance</vt:lpstr>
      <vt:lpstr>Inheritance(1)</vt:lpstr>
      <vt:lpstr>Inheritance(2)</vt:lpstr>
      <vt:lpstr> </vt:lpstr>
      <vt:lpstr>Polymorphism</vt:lpstr>
      <vt:lpstr>Polymorphism</vt:lpstr>
      <vt:lpstr> </vt:lpstr>
      <vt:lpstr>Method overloading</vt:lpstr>
      <vt:lpstr>Method overloading (Static polymorphism)</vt:lpstr>
      <vt:lpstr>Method overriding</vt:lpstr>
      <vt:lpstr>Method overriding (Dynamic polymorphism)</vt:lpstr>
      <vt:lpstr>Method overriding</vt:lpstr>
      <vt:lpstr>D.R.Y. principle</vt:lpstr>
      <vt:lpstr>D.R.Y. (Do not repeat yourself)</vt:lpstr>
      <vt:lpstr>Immutable objects</vt:lpstr>
      <vt:lpstr>Immutable objects(1)</vt:lpstr>
      <vt:lpstr>Immutable objects(2)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Andrei Alexandru Marica</cp:lastModifiedBy>
  <cp:revision>168</cp:revision>
  <dcterms:modified xsi:type="dcterms:W3CDTF">2017-07-03T12:08:59Z</dcterms:modified>
</cp:coreProperties>
</file>