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56"/>
  </p:notesMasterIdLst>
  <p:sldIdLst>
    <p:sldId id="256" r:id="rId2"/>
    <p:sldId id="257" r:id="rId3"/>
    <p:sldId id="321" r:id="rId4"/>
    <p:sldId id="293" r:id="rId5"/>
    <p:sldId id="258" r:id="rId6"/>
    <p:sldId id="260" r:id="rId7"/>
    <p:sldId id="295" r:id="rId8"/>
    <p:sldId id="365" r:id="rId9"/>
    <p:sldId id="296" r:id="rId10"/>
    <p:sldId id="271" r:id="rId11"/>
    <p:sldId id="304" r:id="rId12"/>
    <p:sldId id="272" r:id="rId13"/>
    <p:sldId id="306" r:id="rId14"/>
    <p:sldId id="307" r:id="rId15"/>
    <p:sldId id="314" r:id="rId16"/>
    <p:sldId id="315" r:id="rId17"/>
    <p:sldId id="316" r:id="rId18"/>
    <p:sldId id="312" r:id="rId19"/>
    <p:sldId id="317" r:id="rId20"/>
    <p:sldId id="313" r:id="rId21"/>
    <p:sldId id="319" r:id="rId22"/>
    <p:sldId id="320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36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6" r:id="rId41"/>
    <p:sldId id="347" r:id="rId42"/>
    <p:sldId id="348" r:id="rId43"/>
    <p:sldId id="351" r:id="rId44"/>
    <p:sldId id="352" r:id="rId45"/>
    <p:sldId id="353" r:id="rId46"/>
    <p:sldId id="354" r:id="rId47"/>
    <p:sldId id="357" r:id="rId48"/>
    <p:sldId id="358" r:id="rId49"/>
    <p:sldId id="359" r:id="rId50"/>
    <p:sldId id="360" r:id="rId51"/>
    <p:sldId id="361" r:id="rId52"/>
    <p:sldId id="363" r:id="rId53"/>
    <p:sldId id="366" r:id="rId54"/>
    <p:sldId id="367" r:id="rId5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9" autoAdjust="0"/>
  </p:normalViewPr>
  <p:slideViewPr>
    <p:cSldViewPr snapToGrid="0">
      <p:cViewPr varScale="1">
        <p:scale>
          <a:sx n="79" d="100"/>
          <a:sy n="79" d="100"/>
        </p:scale>
        <p:origin x="108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01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042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25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361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94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93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620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340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745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15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281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603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951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768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890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64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27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511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63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436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22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081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688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703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013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704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180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172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404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400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028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60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709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273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75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1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9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3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Introduction to JDBC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614149" y="5822950"/>
            <a:ext cx="8428251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149" y="5822950"/>
            <a:ext cx="770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Diana Diaconu				Mihaela Scripcaru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Raluca Turcu				Raluca Russindilar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40294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Environment configuration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Make </a:t>
            </a:r>
            <a:r>
              <a:rPr lang="en-US" sz="2000" dirty="0"/>
              <a:t>sure you have done following setup: 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Core JAVA Installation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SQL or MySQL Database Installation </a:t>
            </a:r>
            <a:r>
              <a:rPr lang="en-US" sz="2000" dirty="0" smtClean="0"/>
              <a:t>(e.g. Oracle 11g Database )</a:t>
            </a:r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 smtClean="0"/>
              <a:t> Install database driver (e.g. ojdbc6 for Oracle database)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Set database credentials (user ID and password)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database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tables </a:t>
            </a:r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JDBC application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93029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Creating JDBC application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843554" y="1600200"/>
            <a:ext cx="7704139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en-US" sz="1800" b="1" dirty="0"/>
              <a:t>Import the </a:t>
            </a:r>
            <a:r>
              <a:rPr lang="en-US" sz="1800" b="1" dirty="0" smtClean="0"/>
              <a:t>packages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smtClean="0">
                <a:solidFill>
                  <a:srgbClr val="FF0000"/>
                </a:solidFill>
              </a:rPr>
              <a:t>e.g. import </a:t>
            </a:r>
            <a:r>
              <a:rPr lang="en-US" sz="1800" b="1" i="1" dirty="0">
                <a:solidFill>
                  <a:srgbClr val="FF0000"/>
                </a:solidFill>
              </a:rPr>
              <a:t>java.sql</a:t>
            </a:r>
            <a:r>
              <a:rPr lang="en-US" sz="1800" b="1" i="1" dirty="0" smtClean="0">
                <a:solidFill>
                  <a:srgbClr val="FF0000"/>
                </a:solidFill>
              </a:rPr>
              <a:t>.*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2) </a:t>
            </a:r>
            <a:r>
              <a:rPr lang="en-US" sz="1800" b="1" dirty="0"/>
              <a:t>Register the JDBC driver 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ro-RO" sz="1800" b="1" dirty="0" smtClean="0">
                <a:solidFill>
                  <a:schemeClr val="tx2"/>
                </a:solidFill>
              </a:rPr>
              <a:t>Class.forName(”oracle.jdbc.driver.OracleDriver”)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3)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a connection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rgbClr val="FF0000"/>
                </a:solidFill>
              </a:rPr>
              <a:t>DriverManager.getConnection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4)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a query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ro-RO" sz="1800" b="1" dirty="0">
                <a:solidFill>
                  <a:srgbClr val="FF0000"/>
                </a:solidFill>
              </a:rPr>
              <a:t>statement.executeQuery(”sqlString”)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5) </a:t>
            </a:r>
            <a:r>
              <a:rPr lang="en-US" sz="1800" b="1" dirty="0"/>
              <a:t>Extract data from result set</a:t>
            </a:r>
            <a:r>
              <a:rPr lang="en-US" sz="1800" dirty="0"/>
              <a:t> 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err="1">
                <a:solidFill>
                  <a:srgbClr val="FF0000"/>
                </a:solidFill>
              </a:rPr>
              <a:t>ResultSet.getXXX</a:t>
            </a:r>
            <a:r>
              <a:rPr lang="en-US" sz="1800" b="1" i="1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6)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up the environment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Drivers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47860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 JDBC Driver?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JDBC </a:t>
            </a:r>
            <a:r>
              <a:rPr lang="en-US" sz="1800" dirty="0"/>
              <a:t>drivers implement the defined interfaces in the JDBC API for interacting with your database server</a:t>
            </a:r>
            <a:r>
              <a:rPr lang="en-US" sz="1800" dirty="0" smtClean="0"/>
              <a:t>.   </a:t>
            </a:r>
          </a:p>
          <a:p>
            <a:endParaRPr lang="en-US" sz="1800" dirty="0"/>
          </a:p>
          <a:p>
            <a:r>
              <a:rPr lang="en-US" sz="1800" dirty="0"/>
              <a:t>For example, using JDBC drivers enable you to open database connections and to interact with it by sending SQL or database commands then receiving results with Java.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4724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Register JDBC Driver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must register </a:t>
            </a:r>
            <a:r>
              <a:rPr lang="en-US" sz="1800" dirty="0" smtClean="0"/>
              <a:t>the </a:t>
            </a:r>
            <a:r>
              <a:rPr lang="en-US" sz="1800" dirty="0"/>
              <a:t>driver in your program before you use it.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Registering </a:t>
            </a:r>
            <a:r>
              <a:rPr lang="en-US" sz="1800" dirty="0"/>
              <a:t>the driver is the process by which the Oracle driver's class file is loaded into memory so it can be utilized as an implementation of the JDBC interfaces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need to do this registration only once in your program. You can register a driver in one of two </a:t>
            </a:r>
            <a:r>
              <a:rPr lang="en-US" sz="1800" dirty="0" smtClean="0"/>
              <a:t>ways.</a:t>
            </a: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734037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3218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First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Use </a:t>
            </a:r>
            <a:r>
              <a:rPr lang="en-US" sz="1800" dirty="0"/>
              <a:t>Java's </a:t>
            </a:r>
            <a:r>
              <a:rPr lang="en-US" sz="1800" b="1" dirty="0" err="1">
                <a:solidFill>
                  <a:schemeClr val="tx2"/>
                </a:solidFill>
              </a:rPr>
              <a:t>Class.forName</a:t>
            </a:r>
            <a:r>
              <a:rPr lang="en-US" sz="1800" b="1" dirty="0" smtClean="0">
                <a:solidFill>
                  <a:schemeClr val="tx2"/>
                </a:solidFill>
              </a:rPr>
              <a:t>() </a:t>
            </a:r>
            <a:r>
              <a:rPr lang="en-US" sz="1800" dirty="0" smtClean="0"/>
              <a:t>method</a:t>
            </a:r>
            <a:r>
              <a:rPr lang="en-US" sz="1800" b="1" dirty="0" smtClean="0"/>
              <a:t> :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try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Class.forName</a:t>
            </a:r>
            <a:r>
              <a:rPr lang="en-US" sz="1800" dirty="0" smtClean="0">
                <a:solidFill>
                  <a:schemeClr val="tx2"/>
                </a:solidFill>
              </a:rPr>
              <a:t>("</a:t>
            </a:r>
            <a:r>
              <a:rPr lang="en-US" sz="1800" dirty="0" err="1" smtClean="0">
                <a:solidFill>
                  <a:schemeClr val="tx2"/>
                </a:solidFill>
              </a:rPr>
              <a:t>oracle.jdbc.driver.OracleDriver</a:t>
            </a:r>
            <a:r>
              <a:rPr lang="en-US" sz="1800" dirty="0" smtClean="0">
                <a:solidFill>
                  <a:schemeClr val="tx2"/>
                </a:solidFill>
              </a:rPr>
              <a:t>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catch(</a:t>
            </a:r>
            <a:r>
              <a:rPr lang="en-US" sz="1800" dirty="0" err="1" smtClean="0">
                <a:solidFill>
                  <a:schemeClr val="tx2"/>
                </a:solidFill>
              </a:rPr>
              <a:t>ClassNotFoundException</a:t>
            </a:r>
            <a:r>
              <a:rPr lang="en-US" sz="1800" dirty="0" smtClean="0">
                <a:solidFill>
                  <a:schemeClr val="tx2"/>
                </a:solidFill>
              </a:rPr>
              <a:t> ex)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800" dirty="0" smtClean="0">
                <a:solidFill>
                  <a:schemeClr val="tx2"/>
                </a:solidFill>
              </a:rPr>
              <a:t>("Error: unable to load driver class!");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System.exit</a:t>
            </a:r>
            <a:r>
              <a:rPr lang="en-US" sz="1800" dirty="0" smtClean="0">
                <a:solidFill>
                  <a:schemeClr val="tx2"/>
                </a:solidFill>
              </a:rPr>
              <a:t>(1);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3734003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7514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Second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r>
              <a:rPr lang="en-US" sz="1800" dirty="0" smtClean="0"/>
              <a:t>Use </a:t>
            </a:r>
            <a:r>
              <a:rPr lang="en-US" sz="1800" b="1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b="1" dirty="0" smtClean="0">
                <a:solidFill>
                  <a:schemeClr val="tx2"/>
                </a:solidFill>
              </a:rPr>
              <a:t>() :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try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Driver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 smtClean="0">
                <a:solidFill>
                  <a:schemeClr val="tx2"/>
                </a:solidFill>
              </a:rPr>
              <a:t>oracle.jdbc.driver.OracleDriver</a:t>
            </a:r>
            <a:r>
              <a:rPr lang="en-US" sz="1800" dirty="0" smtClean="0">
                <a:solidFill>
                  <a:schemeClr val="tx2"/>
                </a:solidFill>
              </a:rPr>
              <a:t>();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dirty="0">
                <a:solidFill>
                  <a:schemeClr val="tx2"/>
                </a:solidFill>
              </a:rPr>
              <a:t>(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catch(</a:t>
            </a:r>
            <a:r>
              <a:rPr lang="en-US" sz="1800" dirty="0" err="1">
                <a:solidFill>
                  <a:schemeClr val="tx2"/>
                </a:solidFill>
              </a:rPr>
              <a:t>ClassNotFoundException</a:t>
            </a:r>
            <a:r>
              <a:rPr lang="en-US" sz="1800" dirty="0">
                <a:solidFill>
                  <a:schemeClr val="tx2"/>
                </a:solidFill>
              </a:rPr>
              <a:t> ex)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System.out.println</a:t>
            </a:r>
            <a:r>
              <a:rPr lang="en-US" sz="1800" dirty="0">
                <a:solidFill>
                  <a:schemeClr val="tx2"/>
                </a:solidFill>
              </a:rPr>
              <a:t>("Error: unable to load driver class!");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System.exit</a:t>
            </a:r>
            <a:r>
              <a:rPr lang="en-US" sz="1800" dirty="0">
                <a:solidFill>
                  <a:schemeClr val="tx2"/>
                </a:solidFill>
              </a:rPr>
              <a:t>(1);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313320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Static connection(1)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you have loaded the driver you can establish a connection.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use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</a:t>
            </a:r>
            <a:r>
              <a:rPr lang="en-US" sz="1800" dirty="0" smtClean="0"/>
              <a:t>method.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are three overloaded methods by which you can get a connection: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Properties prop)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String user, String password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 example for Oracle: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/>
              <a:t>jdbc:oracle:thin</a:t>
            </a:r>
            <a:r>
              <a:rPr lang="en-US" sz="1800" b="1" dirty="0"/>
              <a:t>:@</a:t>
            </a:r>
            <a:r>
              <a:rPr lang="en-US" sz="1800" dirty="0" err="1"/>
              <a:t>hostname:port</a:t>
            </a:r>
            <a:r>
              <a:rPr lang="en-US" sz="1800" dirty="0"/>
              <a:t> </a:t>
            </a:r>
            <a:r>
              <a:rPr lang="en-US" sz="1800" dirty="0" err="1"/>
              <a:t>Number:databaseName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Outline(1)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JDBC?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Common JDBC components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Environment configuration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Creating JDBC application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JDBC Drivers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Connection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Statement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endParaRPr lang="en" sz="2400" dirty="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35741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 Static connection(2)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 smtClean="0">
                <a:solidFill>
                  <a:schemeClr val="tx2"/>
                </a:solidFill>
              </a:rPr>
              <a:t>:@localhost:1521:EMP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USER = "username";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PASS = "</a:t>
            </a:r>
            <a:r>
              <a:rPr lang="en-US" sz="1800" dirty="0" smtClean="0">
                <a:solidFill>
                  <a:schemeClr val="tx2"/>
                </a:solidFill>
              </a:rPr>
              <a:t>password“;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USER, PASS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 smtClean="0">
                <a:solidFill>
                  <a:schemeClr val="tx2"/>
                </a:solidFill>
              </a:rPr>
              <a:t>jdbc:oracle:thin:username</a:t>
            </a:r>
            <a:r>
              <a:rPr lang="en-US" sz="1800" dirty="0" smtClean="0">
                <a:solidFill>
                  <a:schemeClr val="tx2"/>
                </a:solidFill>
              </a:rPr>
              <a:t>/password@localhost:1521:EMP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>
                <a:solidFill>
                  <a:schemeClr val="tx2"/>
                </a:solidFill>
              </a:rPr>
              <a:t>:@amrood:1521:EMP";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Properties info = new Properties(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"user", "username"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"password", "password"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info);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734648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48961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Closing the connection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  <p:sp>
        <p:nvSpPr>
          <p:cNvPr id="2" name="Cloud Callout 1"/>
          <p:cNvSpPr/>
          <p:nvPr/>
        </p:nvSpPr>
        <p:spPr>
          <a:xfrm>
            <a:off x="1718631" y="2346593"/>
            <a:ext cx="5629620" cy="30847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It is a good programming practice to close the connection using </a:t>
            </a:r>
            <a:r>
              <a:rPr lang="en-US" sz="1800" b="1" dirty="0" smtClean="0">
                <a:solidFill>
                  <a:schemeClr val="tx1"/>
                </a:solidFill>
              </a:rPr>
              <a:t>close() </a:t>
            </a:r>
            <a:r>
              <a:rPr lang="en-US" sz="1800" b="1" dirty="0" smtClean="0">
                <a:solidFill>
                  <a:schemeClr val="tx2"/>
                </a:solidFill>
              </a:rPr>
              <a:t>method at the end of your JDBC program.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90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Statement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9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6505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 types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Statement interfaces </a:t>
            </a:r>
            <a:r>
              <a:rPr lang="en-US" sz="1800" dirty="0"/>
              <a:t>define the methods and properties that enable you to send SQL or PL/SQL commands and receive data from your database.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You should know that there are three types of statements: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PreparedStatement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CallableStatement</a:t>
            </a: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934901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9978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Which interface to use 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for general-purpose access to your database</a:t>
            </a:r>
            <a:r>
              <a:rPr lang="en-US" sz="1800" dirty="0" smtClean="0"/>
              <a:t>.</a:t>
            </a:r>
            <a:r>
              <a:rPr lang="en-US" sz="1800" dirty="0"/>
              <a:t> Useful when you are using static SQL statements at </a:t>
            </a:r>
            <a:r>
              <a:rPr lang="en-US" sz="1800" dirty="0" smtClean="0"/>
              <a:t>runtime. It cannot accept parameters.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rgbClr val="FF0000"/>
                </a:solidFill>
              </a:rPr>
              <a:t>PreparedStatement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Use when you plan to use the SQL statements many times. The </a:t>
            </a:r>
            <a:r>
              <a:rPr lang="en-US" sz="1800" dirty="0" err="1"/>
              <a:t>PreparedStatement</a:t>
            </a:r>
            <a:r>
              <a:rPr lang="en-US" sz="1800" dirty="0"/>
              <a:t> interface accepts </a:t>
            </a:r>
            <a:r>
              <a:rPr lang="en-US" sz="1800" dirty="0">
                <a:solidFill>
                  <a:schemeClr val="tx2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parameters at runtime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Callable 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when you want to access database stored procedures. The </a:t>
            </a:r>
            <a:r>
              <a:rPr lang="en-US" sz="1800" dirty="0" err="1"/>
              <a:t>CallableStatement</a:t>
            </a:r>
            <a:r>
              <a:rPr lang="en-US" sz="1800" dirty="0"/>
              <a:t> interface can also accept runtime </a:t>
            </a:r>
            <a:r>
              <a:rPr lang="ro-RO" sz="1800" dirty="0" smtClean="0"/>
              <a:t>output </a:t>
            </a:r>
            <a:r>
              <a:rPr lang="en-US" sz="1800" dirty="0" smtClean="0"/>
              <a:t>parameters</a:t>
            </a:r>
            <a:r>
              <a:rPr lang="en-US" sz="1800" dirty="0"/>
              <a:t>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14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Before you can use a Statement object to execute a SQL statement, you need to create one using the Connection object's </a:t>
            </a:r>
            <a:r>
              <a:rPr lang="en-US" sz="1800" dirty="0" err="1">
                <a:solidFill>
                  <a:srgbClr val="FF0000"/>
                </a:solidFill>
              </a:rPr>
              <a:t>createStatement</a:t>
            </a:r>
            <a:r>
              <a:rPr lang="en-US" sz="1800" dirty="0" smtClean="0">
                <a:solidFill>
                  <a:srgbClr val="FF0000"/>
                </a:solidFill>
              </a:rPr>
              <a:t>() </a:t>
            </a:r>
            <a:r>
              <a:rPr lang="en-US" sz="1800" dirty="0" smtClean="0"/>
              <a:t>method: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try </a:t>
            </a:r>
            <a:r>
              <a:rPr lang="ro-RO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>
                <a:solidFill>
                  <a:srgbClr val="FF0000"/>
                </a:solidFill>
              </a:rPr>
              <a:t>Statement </a:t>
            </a:r>
            <a:r>
              <a:rPr lang="ro-RO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stmt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800" b="1" dirty="0">
                <a:solidFill>
                  <a:srgbClr val="FF0000"/>
                </a:solidFill>
              </a:rPr>
              <a:t>(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ro-RO" sz="1800" b="1" dirty="0" smtClean="0">
                <a:solidFill>
                  <a:srgbClr val="FF0000"/>
                </a:solidFill>
              </a:rPr>
              <a:t>)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. </a:t>
            </a:r>
            <a:r>
              <a:rPr lang="en-US" sz="1800" b="1" dirty="0">
                <a:solidFill>
                  <a:srgbClr val="FF0000"/>
                </a:solidFill>
              </a:rPr>
              <a:t>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29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Once you've created a Statement object, you can then use it to execute a SQL statement with one of its three execute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boolean</a:t>
            </a:r>
            <a:r>
              <a:rPr lang="en-US" sz="1800" b="1" dirty="0">
                <a:solidFill>
                  <a:srgbClr val="FF0000"/>
                </a:solidFill>
              </a:rPr>
              <a:t> execute(String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a </a:t>
            </a:r>
            <a:r>
              <a:rPr lang="en-US" sz="1800" dirty="0" err="1"/>
              <a:t>boolean</a:t>
            </a:r>
            <a:r>
              <a:rPr lang="en-US" sz="1800" dirty="0"/>
              <a:t> value of true if a </a:t>
            </a:r>
            <a:r>
              <a:rPr lang="en-US" sz="1800" dirty="0" err="1"/>
              <a:t>ResultSet</a:t>
            </a:r>
            <a:r>
              <a:rPr lang="en-US" sz="1800" dirty="0"/>
              <a:t> object can be retrieved; otherwise, it returns false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executeUpdate</a:t>
            </a:r>
            <a:r>
              <a:rPr lang="en-US" sz="1800" b="1" dirty="0">
                <a:solidFill>
                  <a:srgbClr val="FF0000"/>
                </a:solidFill>
              </a:rPr>
              <a:t>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the numbers of rows affected by the execution of the SQL statement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ResultSet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executeQuery</a:t>
            </a:r>
            <a:r>
              <a:rPr lang="en-US" sz="1800" b="1" dirty="0">
                <a:solidFill>
                  <a:srgbClr val="FF0000"/>
                </a:solidFill>
              </a:rPr>
              <a:t>(String SQL)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a </a:t>
            </a: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smtClean="0"/>
              <a:t>object.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46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652990" y="1634067"/>
            <a:ext cx="7704139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This interface extends the Statement interface and </a:t>
            </a:r>
            <a:r>
              <a:rPr lang="en-US" sz="1800" dirty="0"/>
              <a:t>gives you the flexibility of supplying arguments dynamically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ro-RO" sz="1800" dirty="0" smtClean="0"/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String SQL = "Update </a:t>
            </a:r>
            <a:r>
              <a:rPr lang="en-US" sz="1800" b="1" dirty="0" err="1">
                <a:solidFill>
                  <a:schemeClr val="tx2"/>
                </a:solidFill>
              </a:rPr>
              <a:t>table_name</a:t>
            </a:r>
            <a:r>
              <a:rPr lang="en-US" sz="1800" b="1" dirty="0">
                <a:solidFill>
                  <a:schemeClr val="tx2"/>
                </a:solidFill>
              </a:rPr>
              <a:t> SET column1 = ?  WHERE column2 = ?";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ro-RO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try </a:t>
            </a:r>
            <a:r>
              <a:rPr lang="ro-RO" sz="1800" b="1" dirty="0" smtClean="0">
                <a:solidFill>
                  <a:schemeClr val="tx2"/>
                </a:solidFill>
              </a:rPr>
              <a:t>(</a:t>
            </a:r>
            <a:r>
              <a:rPr lang="en-US" sz="1800" b="1" dirty="0" err="1">
                <a:solidFill>
                  <a:schemeClr val="tx2"/>
                </a:solidFill>
              </a:rPr>
              <a:t>PreparedStatement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pstmt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ro-RO" sz="1800" b="1" dirty="0" smtClean="0">
                <a:solidFill>
                  <a:schemeClr val="tx2"/>
                </a:solidFill>
              </a:rPr>
              <a:t> = </a:t>
            </a:r>
          </a:p>
          <a:p>
            <a:pPr>
              <a:spcBef>
                <a:spcPts val="0"/>
              </a:spcBef>
            </a:pPr>
            <a:r>
              <a:rPr lang="ro-RO" sz="1800" b="1" dirty="0">
                <a:solidFill>
                  <a:schemeClr val="tx2"/>
                </a:solidFill>
              </a:rPr>
              <a:t>	</a:t>
            </a:r>
            <a:r>
              <a:rPr lang="ro-RO" sz="1800" b="1" dirty="0" smtClean="0">
                <a:solidFill>
                  <a:schemeClr val="tx2"/>
                </a:solidFill>
              </a:rPr>
              <a:t>				</a:t>
            </a:r>
            <a:r>
              <a:rPr lang="en-US" sz="1800" b="1" dirty="0" err="1" smtClean="0">
                <a:solidFill>
                  <a:schemeClr val="tx2"/>
                </a:solidFill>
              </a:rPr>
              <a:t>conn.prepareStatement</a:t>
            </a:r>
            <a:r>
              <a:rPr lang="en-US" sz="1800" b="1" dirty="0" smtClean="0">
                <a:solidFill>
                  <a:schemeClr val="tx2"/>
                </a:solidFill>
              </a:rPr>
              <a:t>(SQL)</a:t>
            </a:r>
            <a:r>
              <a:rPr lang="ro-RO" sz="1800" b="1" dirty="0" smtClean="0">
                <a:solidFill>
                  <a:schemeClr val="tx2"/>
                </a:solidFill>
              </a:rPr>
              <a:t>)</a:t>
            </a:r>
            <a:r>
              <a:rPr lang="en-US" sz="1800" b="1" dirty="0" smtClean="0">
                <a:solidFill>
                  <a:schemeClr val="tx2"/>
                </a:solidFill>
              </a:rPr>
              <a:t>{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. </a:t>
            </a:r>
            <a:r>
              <a:rPr lang="en-US" sz="1800" b="1" dirty="0">
                <a:solidFill>
                  <a:schemeClr val="tx2"/>
                </a:solidFill>
              </a:rPr>
              <a:t>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catch (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58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All parameters in JDBC are represented by the </a:t>
            </a:r>
            <a:r>
              <a:rPr lang="en-US" sz="1800" b="1" dirty="0">
                <a:solidFill>
                  <a:schemeClr val="tx2"/>
                </a:solidFill>
              </a:rPr>
              <a:t>?</a:t>
            </a:r>
            <a:r>
              <a:rPr lang="en-US" sz="1800" dirty="0"/>
              <a:t> symbol, which is known as the parameter marker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You </a:t>
            </a:r>
            <a:r>
              <a:rPr lang="en-US" sz="1800" dirty="0"/>
              <a:t>must supply values for every parameter before executing the SQL statement</a:t>
            </a:r>
            <a:r>
              <a:rPr lang="en-US" sz="1800" dirty="0" smtClean="0"/>
              <a:t>. 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The </a:t>
            </a:r>
            <a:r>
              <a:rPr lang="en-US" sz="1800" b="1" dirty="0" err="1">
                <a:solidFill>
                  <a:schemeClr val="tx2"/>
                </a:solidFill>
              </a:rPr>
              <a:t>setXXX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methods bind values to the parameters, where </a:t>
            </a:r>
            <a:r>
              <a:rPr lang="en-US" sz="1800" b="1" dirty="0">
                <a:solidFill>
                  <a:schemeClr val="tx2"/>
                </a:solidFill>
              </a:rPr>
              <a:t>XXX</a:t>
            </a:r>
            <a:r>
              <a:rPr lang="en-US" sz="1800" dirty="0"/>
              <a:t> represents the Java data type of the value you wish to bind to the input parameter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2"/>
                </a:solidFill>
              </a:rPr>
              <a:t>pstmt.setString</a:t>
            </a:r>
            <a:r>
              <a:rPr lang="en-US" sz="1800" b="1" dirty="0" smtClean="0">
                <a:solidFill>
                  <a:schemeClr val="tx2"/>
                </a:solidFill>
              </a:rPr>
              <a:t>(</a:t>
            </a:r>
            <a:r>
              <a:rPr lang="en-US" sz="1800" b="1" dirty="0" err="1" smtClean="0">
                <a:solidFill>
                  <a:schemeClr val="tx2"/>
                </a:solidFill>
              </a:rPr>
              <a:t>parameter_number,parameter_value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  <a:endParaRPr lang="ro-RO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ro-RO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ro-RO" sz="1800" b="1" dirty="0" smtClean="0">
                <a:solidFill>
                  <a:schemeClr val="tx2"/>
                </a:solidFill>
              </a:rPr>
              <a:t>Ex: pstmt.setString(1, ”Gary”)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All of the Statement object's methods for interacting with the </a:t>
            </a:r>
            <a:r>
              <a:rPr lang="en-US" sz="1800" dirty="0" smtClean="0"/>
              <a:t>database also </a:t>
            </a:r>
            <a:r>
              <a:rPr lang="en-US" sz="1800" dirty="0"/>
              <a:t>work with the </a:t>
            </a:r>
            <a:r>
              <a:rPr lang="en-US" sz="1800" dirty="0" err="1"/>
              <a:t>PreparedStatement</a:t>
            </a:r>
            <a:r>
              <a:rPr lang="en-US" sz="1800" dirty="0"/>
              <a:t> object.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56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77352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CallableStatement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-US" sz="1800" dirty="0"/>
          </a:p>
          <a:p>
            <a:pPr algn="l">
              <a:spcBef>
                <a:spcPts val="0"/>
              </a:spcBef>
            </a:pPr>
            <a:r>
              <a:rPr lang="en-US" sz="1800" dirty="0" err="1" smtClean="0"/>
              <a:t>CallableStatement</a:t>
            </a:r>
            <a:r>
              <a:rPr lang="en-US" sz="1800" dirty="0" smtClean="0"/>
              <a:t> object would </a:t>
            </a:r>
            <a:r>
              <a:rPr lang="en-US" sz="1800" dirty="0"/>
              <a:t>be used to execute a call to a database stored procedure.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String SQL = "{call </a:t>
            </a:r>
            <a:r>
              <a:rPr lang="en-US" sz="1800" b="1" dirty="0" err="1">
                <a:solidFill>
                  <a:srgbClr val="FF0000"/>
                </a:solidFill>
              </a:rPr>
              <a:t>getEmpName</a:t>
            </a:r>
            <a:r>
              <a:rPr lang="en-US" sz="1800" b="1" dirty="0">
                <a:solidFill>
                  <a:srgbClr val="FF0000"/>
                </a:solidFill>
              </a:rPr>
              <a:t> (?, ?)}";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try </a:t>
            </a:r>
            <a:r>
              <a:rPr lang="ro-RO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CallableStatement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cstmt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ro-RO" sz="1800" b="1" dirty="0" smtClean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conn.prepareCall</a:t>
            </a:r>
            <a:r>
              <a:rPr lang="en-US" sz="1800" b="1" dirty="0">
                <a:solidFill>
                  <a:srgbClr val="FF0000"/>
                </a:solidFill>
              </a:rPr>
              <a:t> (SQL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ro-RO" sz="1800" b="1" dirty="0" smtClean="0">
                <a:solidFill>
                  <a:srgbClr val="FF0000"/>
                </a:solidFill>
              </a:rPr>
              <a:t>)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ro-RO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. </a:t>
            </a:r>
            <a:r>
              <a:rPr lang="en-US" sz="1800" b="1" dirty="0">
                <a:solidFill>
                  <a:srgbClr val="FF0000"/>
                </a:solidFill>
              </a:rPr>
              <a:t>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</a:t>
            </a:r>
            <a:r>
              <a:rPr lang="ro-RO" sz="1800" b="1" dirty="0" smtClean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. . 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}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81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1675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Outline(2)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8</a:t>
            </a:r>
            <a:r>
              <a:rPr lang="en" sz="2400" dirty="0" smtClean="0">
                <a:solidFill>
                  <a:schemeClr val="tx2"/>
                </a:solidFill>
              </a:rPr>
              <a:t>.</a:t>
            </a:r>
            <a:r>
              <a:rPr lang="en" sz="2400" b="1" dirty="0" smtClean="0">
                <a:solidFill>
                  <a:schemeClr val="tx2"/>
                </a:solidFill>
              </a:rPr>
              <a:t>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 Set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9</a:t>
            </a:r>
            <a:r>
              <a:rPr lang="en" sz="2400" dirty="0" smtClean="0">
                <a:solidFill>
                  <a:schemeClr val="tx2"/>
                </a:solidFill>
              </a:rPr>
              <a:t>.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10.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11.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Exceptions Handling</a:t>
            </a:r>
          </a:p>
          <a:p>
            <a:pPr marL="533400" lvl="0" indent="-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AutoNum type="arabicPeriod" startAt="12"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JDBC best practices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b="1" dirty="0">
              <a:solidFill>
                <a:schemeClr val="tx2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082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ResultSet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22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164980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SQL statements that read data from a database query return the data in a result set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b="1" i="1" dirty="0" err="1" smtClean="0"/>
              <a:t>java.sql.ResultSet</a:t>
            </a:r>
            <a:r>
              <a:rPr lang="en-US" sz="1800" dirty="0"/>
              <a:t> interface represents the result set of a database query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b="1" dirty="0" err="1"/>
              <a:t>ResultSet</a:t>
            </a:r>
            <a:r>
              <a:rPr lang="en-US" sz="1800" dirty="0"/>
              <a:t> object maintains a cursor that points to the current row in the result set. The term "result set" refers to the row and column data contained in a </a:t>
            </a:r>
            <a:r>
              <a:rPr lang="en-US" sz="1800" dirty="0" err="1"/>
              <a:t>ResultSet</a:t>
            </a:r>
            <a:r>
              <a:rPr lang="en-US" sz="1800" dirty="0"/>
              <a:t> object.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81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1249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Navigating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</a:t>
            </a:r>
            <a:r>
              <a:rPr lang="en-US" sz="1800" dirty="0"/>
              <a:t>are several methods in the </a:t>
            </a:r>
            <a:r>
              <a:rPr lang="en-US" sz="1800" dirty="0" err="1"/>
              <a:t>ResultSet</a:t>
            </a:r>
            <a:r>
              <a:rPr lang="en-US" sz="1800" dirty="0"/>
              <a:t> interface that involve moving the </a:t>
            </a:r>
            <a:r>
              <a:rPr lang="en-US" sz="1800" dirty="0" smtClean="0"/>
              <a:t>cursor, including: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first()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 smtClean="0">
                <a:solidFill>
                  <a:schemeClr val="tx2"/>
                </a:solidFill>
              </a:rPr>
              <a:t>boolean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last()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absolute(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relative(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previous()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next()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getRow</a:t>
            </a:r>
            <a:r>
              <a:rPr lang="en-US" sz="1800" b="1" dirty="0">
                <a:solidFill>
                  <a:schemeClr val="tx2"/>
                </a:solidFill>
              </a:rPr>
              <a:t>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/>
              <a:t> </a:t>
            </a: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0321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303792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Viewing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There is a get method for each of the possible data types, and each get method has two </a:t>
            </a:r>
            <a:r>
              <a:rPr lang="en-US" sz="1800" dirty="0" smtClean="0"/>
              <a:t>versions: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column named </a:t>
            </a:r>
            <a:r>
              <a:rPr lang="en-US" sz="1800" dirty="0" err="1" smtClean="0"/>
              <a:t>columnName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specified column index.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82096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smtClean="0"/>
              <a:t>As </a:t>
            </a:r>
            <a:r>
              <a:rPr lang="en-US" sz="1800" dirty="0"/>
              <a:t>with the get methods, there are two update methods for each data type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Changes the String in the specified column to the value of s</a:t>
            </a:r>
            <a:r>
              <a:rPr lang="en-US" sz="1800" dirty="0" smtClean="0"/>
              <a:t>.</a:t>
            </a:r>
          </a:p>
          <a:p>
            <a:pPr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Similar to the previous method, except that the column is specified by its name instead of its index.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319190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Updating </a:t>
            </a:r>
            <a:r>
              <a:rPr lang="en-US" sz="1800" dirty="0"/>
              <a:t>a row in the result set changes the columns of the current row in the </a:t>
            </a:r>
            <a:r>
              <a:rPr lang="en-US" sz="1800" dirty="0" err="1"/>
              <a:t>ResultSet</a:t>
            </a:r>
            <a:r>
              <a:rPr lang="en-US" sz="1800" dirty="0"/>
              <a:t> object, but not in the underlying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update your changes to the row in the database, you need to invoke one of the following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updateRow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deleteRow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refreshRow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cancelRowUpdates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insertRow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21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types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04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JDBC driver converts the Java data type to the appropriate JDBC type before sending it to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uses a default mapping for most data types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For example, a Java 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/>
              <a:t> is converted to an </a:t>
            </a:r>
            <a:r>
              <a:rPr lang="en-US" sz="1800" dirty="0">
                <a:solidFill>
                  <a:schemeClr val="tx2"/>
                </a:solidFill>
              </a:rPr>
              <a:t>SQL INTEGER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Default </a:t>
            </a:r>
            <a:r>
              <a:rPr lang="en-US" sz="1800" dirty="0"/>
              <a:t>mappings were created to provide consistency between drivers.</a:t>
            </a:r>
          </a:p>
        </p:txBody>
      </p:sp>
    </p:spTree>
    <p:extLst>
      <p:ext uri="{BB962C8B-B14F-4D97-AF65-F5344CB8AC3E}">
        <p14:creationId xmlns:p14="http://schemas.microsoft.com/office/powerpoint/2010/main" val="2278716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86" y="1600199"/>
            <a:ext cx="4631972" cy="47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6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JDBC?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Transactions </a:t>
            </a:r>
            <a:r>
              <a:rPr lang="en-US" sz="1800" dirty="0"/>
              <a:t>enable you to control if, and when, changes are applied to the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treats a single SQL statement or a group of SQL statements as one logical unit, and if any statement fails, the whole transaction fails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13177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enable manual- transaction support instead of the </a:t>
            </a:r>
            <a:r>
              <a:rPr lang="en-US" sz="1800" i="1" dirty="0"/>
              <a:t>auto-commit</a:t>
            </a:r>
            <a:r>
              <a:rPr lang="en-US" sz="1800" dirty="0"/>
              <a:t> mode that the JDBC driver uses by default, use the Connection object's </a:t>
            </a:r>
            <a:r>
              <a:rPr lang="en-US" sz="1800" b="1" dirty="0" err="1">
                <a:solidFill>
                  <a:schemeClr val="tx2"/>
                </a:solidFill>
              </a:rPr>
              <a:t>setAutoCommit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/>
              <a:t> </a:t>
            </a:r>
            <a:r>
              <a:rPr lang="en-US" sz="1800" b="1" dirty="0" err="1" smtClean="0">
                <a:solidFill>
                  <a:schemeClr val="tx2"/>
                </a:solidFill>
              </a:rPr>
              <a:t>con.setAutoCommit</a:t>
            </a:r>
            <a:r>
              <a:rPr lang="en-US" sz="1800" b="1" dirty="0" smtClean="0">
                <a:solidFill>
                  <a:schemeClr val="tx2"/>
                </a:solidFill>
              </a:rPr>
              <a:t>(false);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497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2691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Commit &amp; Rollback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Once </a:t>
            </a:r>
            <a:r>
              <a:rPr lang="en-US" sz="1800" dirty="0"/>
              <a:t>you are done with your changes and you want to commit the changes then call </a:t>
            </a:r>
            <a:r>
              <a:rPr lang="en-US" sz="1800" b="1" dirty="0">
                <a:solidFill>
                  <a:schemeClr val="tx2"/>
                </a:solidFill>
              </a:rPr>
              <a:t>commit()</a:t>
            </a:r>
            <a:r>
              <a:rPr lang="en-US" sz="1800" dirty="0"/>
              <a:t> method on connection object as follows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chemeClr val="tx2"/>
                </a:solidFill>
              </a:rPr>
              <a:t>con.commit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Otherwise, to roll back updates to the database made using the Connection named conn, use the following code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>
                <a:solidFill>
                  <a:schemeClr val="tx2"/>
                </a:solidFill>
              </a:rPr>
              <a:t>c</a:t>
            </a:r>
            <a:r>
              <a:rPr lang="en-US" sz="1800" b="1" dirty="0" err="1" smtClean="0">
                <a:solidFill>
                  <a:schemeClr val="tx2"/>
                </a:solidFill>
              </a:rPr>
              <a:t>on.rollback</a:t>
            </a:r>
            <a:r>
              <a:rPr lang="en-US" sz="1800" b="1" dirty="0" smtClean="0">
                <a:solidFill>
                  <a:schemeClr val="tx2"/>
                </a:solidFill>
              </a:rPr>
              <a:t>();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19189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Exceptions Handling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75996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When </a:t>
            </a:r>
            <a:r>
              <a:rPr lang="en-US" sz="1800" dirty="0"/>
              <a:t>an exception condition occurs, an exception is thrown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term thrown means that current program execution stops, and control is redirected to the nearest applicable catch clause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JDBC </a:t>
            </a:r>
            <a:r>
              <a:rPr lang="en-US" sz="1800" dirty="0"/>
              <a:t>Exception handling is very similar to Java </a:t>
            </a:r>
            <a:r>
              <a:rPr lang="en-US" sz="1800" dirty="0" smtClean="0"/>
              <a:t>Exception </a:t>
            </a:r>
            <a:r>
              <a:rPr lang="en-US" sz="1800" dirty="0"/>
              <a:t>handling but for JDBC, the most common exception you'll deal with is </a:t>
            </a:r>
            <a:r>
              <a:rPr lang="en-US" sz="1800" b="1" dirty="0" err="1">
                <a:solidFill>
                  <a:srgbClr val="FF0000"/>
                </a:solidFill>
              </a:rPr>
              <a:t>java.sql.SQLException</a:t>
            </a:r>
            <a:r>
              <a:rPr lang="en-US" sz="1800" b="1" dirty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94783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5336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SQLException methods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A </a:t>
            </a:r>
            <a:r>
              <a:rPr lang="en-US" sz="1800" dirty="0" err="1"/>
              <a:t>SQLException</a:t>
            </a:r>
            <a:r>
              <a:rPr lang="en-US" sz="1800" dirty="0"/>
              <a:t> can occur both in the driver and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passed </a:t>
            </a:r>
            <a:r>
              <a:rPr lang="en-US" sz="1800" dirty="0" err="1"/>
              <a:t>SQLException</a:t>
            </a:r>
            <a:r>
              <a:rPr lang="en-US" sz="1800" dirty="0"/>
              <a:t> object has the following methods available for retrieving additional information about the exception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getErrorCode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getMessage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getSQLState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printStackTrace</a:t>
            </a:r>
            <a:r>
              <a:rPr lang="en-US" sz="1800" b="1" dirty="0">
                <a:solidFill>
                  <a:schemeClr val="tx2"/>
                </a:solidFill>
              </a:rPr>
              <a:t>( )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9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best practices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#1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Disable auto commit mode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0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#2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Access </a:t>
            </a:r>
            <a:r>
              <a:rPr lang="en-US" sz="1800" b="1" dirty="0" err="1" smtClean="0">
                <a:solidFill>
                  <a:schemeClr val="tx2"/>
                </a:solidFill>
              </a:rPr>
              <a:t>ResultSet</a:t>
            </a:r>
            <a:r>
              <a:rPr lang="en-US" sz="1800" b="1" dirty="0" smtClean="0">
                <a:solidFill>
                  <a:schemeClr val="tx2"/>
                </a:solidFill>
              </a:rPr>
              <a:t> using column name to avoid </a:t>
            </a:r>
            <a:r>
              <a:rPr lang="en-US" sz="1800" b="1" dirty="0" err="1" smtClean="0">
                <a:solidFill>
                  <a:schemeClr val="tx2"/>
                </a:solidFill>
              </a:rPr>
              <a:t>InvalidColumnIndexError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1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#3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Bind variables(?) instead of String concatenation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8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JDBC?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b="1" dirty="0" smtClean="0"/>
              <a:t>JDBC</a:t>
            </a:r>
            <a:r>
              <a:rPr lang="en-US" sz="2000" dirty="0" smtClean="0"/>
              <a:t> </a:t>
            </a:r>
            <a:r>
              <a:rPr lang="en-US" sz="2000" dirty="0"/>
              <a:t>stands for </a:t>
            </a:r>
            <a:r>
              <a:rPr lang="en-US" sz="2000" b="1" dirty="0"/>
              <a:t>J</a:t>
            </a:r>
            <a:r>
              <a:rPr lang="en-US" sz="2000" dirty="0"/>
              <a:t>ava </a:t>
            </a:r>
            <a:r>
              <a:rPr lang="en-US" sz="2000" b="1" dirty="0"/>
              <a:t>D</a:t>
            </a:r>
            <a:r>
              <a:rPr lang="en-US" sz="2000" dirty="0"/>
              <a:t>ata</a:t>
            </a:r>
            <a:r>
              <a:rPr lang="en-US" sz="2000" b="1" dirty="0"/>
              <a:t>b</a:t>
            </a:r>
            <a:r>
              <a:rPr lang="en-US" sz="2000" dirty="0"/>
              <a:t>ase </a:t>
            </a:r>
            <a:r>
              <a:rPr lang="en-US" sz="2000" b="1" dirty="0"/>
              <a:t>C</a:t>
            </a:r>
            <a:r>
              <a:rPr lang="en-US" sz="2000" dirty="0"/>
              <a:t>onnectivity, which is a standard Java API for database-independent connectivity between the Java programming language and a wide range of databases.</a:t>
            </a:r>
            <a:endParaRPr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#4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Always close Statement, </a:t>
            </a:r>
            <a:r>
              <a:rPr lang="en-US" sz="1800" b="1" dirty="0" err="1" smtClean="0">
                <a:solidFill>
                  <a:schemeClr val="tx2"/>
                </a:solidFill>
              </a:rPr>
              <a:t>PreparedStatement</a:t>
            </a:r>
            <a:r>
              <a:rPr lang="en-US" sz="1800" b="1" dirty="0" smtClean="0">
                <a:solidFill>
                  <a:schemeClr val="tx2"/>
                </a:solidFill>
              </a:rPr>
              <a:t> and Connection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418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#5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Choose suitable JDBC driver for your application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09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</a:t>
            </a:r>
            <a:r>
              <a:rPr lang="en" sz="2300" smtClean="0"/>
              <a:t>Practice #6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correct </a:t>
            </a:r>
            <a:r>
              <a:rPr lang="en-US" sz="1800" b="1" dirty="0" err="1" smtClean="0">
                <a:solidFill>
                  <a:schemeClr val="tx2"/>
                </a:solidFill>
              </a:rPr>
              <a:t>getXXX</a:t>
            </a:r>
            <a:r>
              <a:rPr lang="en-US" sz="1800" b="1" dirty="0" smtClean="0">
                <a:solidFill>
                  <a:schemeClr val="tx2"/>
                </a:solidFill>
              </a:rPr>
              <a:t>() method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71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362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JDBC Architecture</a:t>
            </a:r>
            <a:endParaRPr lang="en" sz="2300" dirty="0"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This is the architectural diagram that shows the location of the driver manager with respect to the </a:t>
            </a:r>
            <a:r>
              <a:rPr lang="en-US" sz="1800" b="1" dirty="0" smtClean="0"/>
              <a:t>JDBC</a:t>
            </a:r>
            <a:r>
              <a:rPr lang="en-US" sz="1800" dirty="0" smtClean="0"/>
              <a:t> drivers and the Java application: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93" y="2489811"/>
            <a:ext cx="4786648" cy="36355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Common JDBC components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0" y="766763"/>
            <a:ext cx="435931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Common JDBC components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1511646"/>
            <a:ext cx="689372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21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 configuration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2415</TotalTime>
  <Words>1309</Words>
  <Application>Microsoft Office PowerPoint</Application>
  <PresentationFormat>On-screen Show (4:3)</PresentationFormat>
  <Paragraphs>385</Paragraphs>
  <Slides>54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Wingdings</vt:lpstr>
      <vt:lpstr>Teamnet Group Presentation Template</vt:lpstr>
      <vt:lpstr>Introduction to JDBC</vt:lpstr>
      <vt:lpstr>Outline(1)</vt:lpstr>
      <vt:lpstr>Outline(2)</vt:lpstr>
      <vt:lpstr>What is JDBC?</vt:lpstr>
      <vt:lpstr>What is JDBC?</vt:lpstr>
      <vt:lpstr>JDBC Architecture</vt:lpstr>
      <vt:lpstr>Common JDBC components</vt:lpstr>
      <vt:lpstr>Common JDBC components</vt:lpstr>
      <vt:lpstr>Environment configuration</vt:lpstr>
      <vt:lpstr>Environment configuration</vt:lpstr>
      <vt:lpstr>Creating JDBC application</vt:lpstr>
      <vt:lpstr>Creating JDBC application</vt:lpstr>
      <vt:lpstr>JDBC Drivers </vt:lpstr>
      <vt:lpstr>What is a JDBC Driver?</vt:lpstr>
      <vt:lpstr>Register JDBC Driver</vt:lpstr>
      <vt:lpstr>First approach</vt:lpstr>
      <vt:lpstr>Second approach</vt:lpstr>
      <vt:lpstr>Connection </vt:lpstr>
      <vt:lpstr>Static connection(1) </vt:lpstr>
      <vt:lpstr> Static connection(2) </vt:lpstr>
      <vt:lpstr>Closing the connection</vt:lpstr>
      <vt:lpstr>Statement </vt:lpstr>
      <vt:lpstr>Statement types</vt:lpstr>
      <vt:lpstr>Which interface to use ?</vt:lpstr>
      <vt:lpstr>Statement(1) </vt:lpstr>
      <vt:lpstr>Statement(2)</vt:lpstr>
      <vt:lpstr>PreparedStatement(1)</vt:lpstr>
      <vt:lpstr>PreparedStatement(2)</vt:lpstr>
      <vt:lpstr>CallableStatement</vt:lpstr>
      <vt:lpstr>ResultSet</vt:lpstr>
      <vt:lpstr>ResultSet</vt:lpstr>
      <vt:lpstr>Navigating a ResultSet</vt:lpstr>
      <vt:lpstr>Viewing a ResultSet</vt:lpstr>
      <vt:lpstr>Updating a ResultSet(1)</vt:lpstr>
      <vt:lpstr>Updating a ResultSet(2)</vt:lpstr>
      <vt:lpstr>Data types</vt:lpstr>
      <vt:lpstr>Data types(1)</vt:lpstr>
      <vt:lpstr>Data types(2)</vt:lpstr>
      <vt:lpstr>Transactions</vt:lpstr>
      <vt:lpstr>Transactions(1)</vt:lpstr>
      <vt:lpstr>Transactions(2)</vt:lpstr>
      <vt:lpstr>Commit &amp; Rollback</vt:lpstr>
      <vt:lpstr>Exceptions Handling</vt:lpstr>
      <vt:lpstr>Exceptions</vt:lpstr>
      <vt:lpstr>SQLException methods</vt:lpstr>
      <vt:lpstr>JDBC best practices</vt:lpstr>
      <vt:lpstr>Best Practice #1</vt:lpstr>
      <vt:lpstr>Best Practice #2</vt:lpstr>
      <vt:lpstr>Best Practice #3</vt:lpstr>
      <vt:lpstr>Best Practice #4</vt:lpstr>
      <vt:lpstr>Best Practice #5</vt:lpstr>
      <vt:lpstr>Best Practice #6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Gianina Carp</cp:lastModifiedBy>
  <cp:revision>173</cp:revision>
  <dcterms:modified xsi:type="dcterms:W3CDTF">2017-07-13T14:12:08Z</dcterms:modified>
</cp:coreProperties>
</file>