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Lexend SemiBold"/>
      <p:regular r:id="rId17"/>
      <p:bold r:id="rId18"/>
    </p:embeddedFont>
    <p:embeddedFont>
      <p:font typeface="Montserrat"/>
      <p:regular r:id="rId19"/>
      <p:bold r:id="rId20"/>
      <p:italic r:id="rId21"/>
      <p:boldItalic r:id="rId22"/>
    </p:embeddedFont>
    <p:embeddedFont>
      <p:font typeface="Lato"/>
      <p:regular r:id="rId23"/>
      <p:bold r:id="rId24"/>
      <p:italic r:id="rId25"/>
      <p:boldItalic r:id="rId26"/>
    </p:embeddedFont>
    <p:embeddedFont>
      <p:font typeface="Lexen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Lexend-bold.fntdata"/><Relationship Id="rId27" Type="http://schemas.openxmlformats.org/officeDocument/2006/relationships/font" Target="fonts/Lexen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exendSemiBold-regular.fntdata"/><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font" Target="fonts/LexendSemiBol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4e4e62bd0b_4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4e4e62bd0b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4e4e62bd0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4e4e62bd0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e4e62bd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e4e62bd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e4e62bd0b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e4e62bd0b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4e4e62bd0b_4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4e4e62bd0b_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4e3b2a185e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4e3b2a185e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4e4e62bd0b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4e4e62bd0b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4e4e62bd0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4e4e62bd0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4e4e62bd0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4e4e62bd0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4e4e62bd0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4e4e62bd0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254350" y="1331200"/>
            <a:ext cx="5398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latin typeface="Lexend SemiBold"/>
                <a:ea typeface="Lexend SemiBold"/>
                <a:cs typeface="Lexend SemiBold"/>
                <a:sym typeface="Lexend SemiBold"/>
              </a:rPr>
              <a:t>Proyecto PHP: “Escuela”</a:t>
            </a:r>
            <a:endParaRPr>
              <a:latin typeface="Lexend SemiBold"/>
              <a:ea typeface="Lexend SemiBold"/>
              <a:cs typeface="Lexend SemiBold"/>
              <a:sym typeface="Lexend SemiBold"/>
            </a:endParaRPr>
          </a:p>
        </p:txBody>
      </p:sp>
      <p:sp>
        <p:nvSpPr>
          <p:cNvPr id="135" name="Google Shape;135;p13"/>
          <p:cNvSpPr txBox="1"/>
          <p:nvPr>
            <p:ph idx="1" type="subTitle"/>
          </p:nvPr>
        </p:nvSpPr>
        <p:spPr>
          <a:xfrm>
            <a:off x="5367475" y="3896575"/>
            <a:ext cx="3470700" cy="5061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b="1" lang="es">
                <a:latin typeface="Lexend"/>
                <a:ea typeface="Lexend"/>
                <a:cs typeface="Lexend"/>
                <a:sym typeface="Lexend"/>
              </a:rPr>
              <a:t>Santiago Corradi, Lucas Luitta, Martin Calvo, Gianluca Vespe, Mauro Ayala, Alan Zelada, Alejandro Marsilla</a:t>
            </a:r>
            <a:endParaRPr b="1">
              <a:latin typeface="Lexend"/>
              <a:ea typeface="Lexend"/>
              <a:cs typeface="Lexend"/>
              <a:sym typeface="Lexe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350"/>
              <a:t>Cuarta Parte: Mostrar Mejor Alumno</a:t>
            </a:r>
            <a:endParaRPr sz="2350"/>
          </a:p>
        </p:txBody>
      </p:sp>
      <p:sp>
        <p:nvSpPr>
          <p:cNvPr id="188" name="Google Shape;188;p22"/>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700"/>
              <a:t>Al entrar a esta página se muestra un formulario de selección de </a:t>
            </a:r>
            <a:r>
              <a:rPr lang="es" sz="1700"/>
              <a:t>cursos</a:t>
            </a:r>
            <a:r>
              <a:rPr lang="es" sz="1700"/>
              <a:t>. Al seleccionar uno de los cursos, se mostrará en pantalla toda la información correspondiente al mejor alumno, incluyendo el promedio general y el de cada materia. </a:t>
            </a:r>
            <a:endParaRPr sz="1700"/>
          </a:p>
        </p:txBody>
      </p:sp>
      <p:pic>
        <p:nvPicPr>
          <p:cNvPr id="189" name="Google Shape;189;p22"/>
          <p:cNvPicPr preferRelativeResize="0"/>
          <p:nvPr/>
        </p:nvPicPr>
        <p:blipFill>
          <a:blip r:embed="rId3">
            <a:alphaModFix/>
          </a:blip>
          <a:stretch>
            <a:fillRect/>
          </a:stretch>
        </p:blipFill>
        <p:spPr>
          <a:xfrm>
            <a:off x="4190976" y="2365700"/>
            <a:ext cx="4697476" cy="2538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23"/>
          <p:cNvPicPr preferRelativeResize="0"/>
          <p:nvPr/>
        </p:nvPicPr>
        <p:blipFill>
          <a:blip r:embed="rId3">
            <a:alphaModFix/>
          </a:blip>
          <a:stretch>
            <a:fillRect/>
          </a:stretch>
        </p:blipFill>
        <p:spPr>
          <a:xfrm>
            <a:off x="152400" y="170575"/>
            <a:ext cx="8839202" cy="47498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Introducción</a:t>
            </a:r>
            <a:endParaRPr/>
          </a:p>
        </p:txBody>
      </p:sp>
      <p:sp>
        <p:nvSpPr>
          <p:cNvPr id="141" name="Google Shape;141;p14"/>
          <p:cNvSpPr txBox="1"/>
          <p:nvPr>
            <p:ph idx="1" type="body"/>
          </p:nvPr>
        </p:nvSpPr>
        <p:spPr>
          <a:xfrm>
            <a:off x="1297500" y="1307850"/>
            <a:ext cx="7038900" cy="3835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sz="1850"/>
              <a:t>Como consigna realizamos un programa de tipo PHP, HTML5 y CSS3 que pueda procesar todas las calificaciones de los estudiantes de 7° Año, el cual calcule un promedio general por estudiante y por curso, que permita al ingresar el apellido de dicho alumno, mostrar por pantalla su información. También se requiere que al ingresar un curso, que me informe promedio más alto junto al nombre del estudiante. </a:t>
            </a:r>
            <a:endParaRPr sz="1850"/>
          </a:p>
          <a:p>
            <a:pPr indent="0" lvl="0" marL="0" rtl="0" algn="l">
              <a:spcBef>
                <a:spcPts val="1200"/>
              </a:spcBef>
              <a:spcAft>
                <a:spcPts val="0"/>
              </a:spcAft>
              <a:buNone/>
            </a:pPr>
            <a:r>
              <a:rPr lang="es" sz="1850"/>
              <a:t>Este programa está conectado a una base de datos MySql (“</a:t>
            </a:r>
            <a:r>
              <a:rPr lang="es" sz="1437">
                <a:solidFill>
                  <a:srgbClr val="CE9178"/>
                </a:solidFill>
                <a:highlight>
                  <a:srgbClr val="1E1E1E"/>
                </a:highlight>
                <a:latin typeface="Courier New"/>
                <a:ea typeface="Courier New"/>
                <a:cs typeface="Courier New"/>
                <a:sym typeface="Courier New"/>
              </a:rPr>
              <a:t>school.sql</a:t>
            </a:r>
            <a:r>
              <a:rPr lang="es" sz="1850"/>
              <a:t>”), que permite que todos los datos ingresados de cada alumno sean guardados y pueden reemplazarse, mostrarse y eliminarse. En las siguientes diapositivas, adjunto diagrama de flujo y diagrama de clases del programa.</a:t>
            </a:r>
            <a:endParaRPr sz="1850"/>
          </a:p>
          <a:p>
            <a:pPr indent="0" lvl="0" marL="0" rtl="0" algn="l">
              <a:spcBef>
                <a:spcPts val="0"/>
              </a:spcBef>
              <a:spcAft>
                <a:spcPts val="0"/>
              </a:spcAft>
              <a:buNone/>
            </a:pPr>
            <a:r>
              <a:t/>
            </a:r>
            <a:endParaRPr sz="16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Diagrama de Flujo - Escuela</a:t>
            </a:r>
            <a:endParaRPr/>
          </a:p>
        </p:txBody>
      </p:sp>
      <p:pic>
        <p:nvPicPr>
          <p:cNvPr id="147" name="Google Shape;147;p15"/>
          <p:cNvPicPr preferRelativeResize="0"/>
          <p:nvPr/>
        </p:nvPicPr>
        <p:blipFill>
          <a:blip r:embed="rId3">
            <a:alphaModFix/>
          </a:blip>
          <a:stretch>
            <a:fillRect/>
          </a:stretch>
        </p:blipFill>
        <p:spPr>
          <a:xfrm>
            <a:off x="1415325" y="934975"/>
            <a:ext cx="7038900" cy="3913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Diagrama de Clases </a:t>
            </a:r>
            <a:r>
              <a:rPr lang="es"/>
              <a:t>- Escuela</a:t>
            </a:r>
            <a:endParaRPr/>
          </a:p>
        </p:txBody>
      </p:sp>
      <p:pic>
        <p:nvPicPr>
          <p:cNvPr id="153" name="Google Shape;153;p16"/>
          <p:cNvPicPr preferRelativeResize="0"/>
          <p:nvPr/>
        </p:nvPicPr>
        <p:blipFill>
          <a:blip r:embed="rId3">
            <a:alphaModFix/>
          </a:blip>
          <a:stretch>
            <a:fillRect/>
          </a:stretch>
        </p:blipFill>
        <p:spPr>
          <a:xfrm>
            <a:off x="1397350" y="940950"/>
            <a:ext cx="7132650" cy="3899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Primera parte:  </a:t>
            </a:r>
            <a:r>
              <a:rPr lang="es"/>
              <a:t>Index | Página principal</a:t>
            </a:r>
            <a:endParaRPr sz="3000"/>
          </a:p>
        </p:txBody>
      </p:sp>
      <p:sp>
        <p:nvSpPr>
          <p:cNvPr id="159" name="Google Shape;159;p17"/>
          <p:cNvSpPr txBox="1"/>
          <p:nvPr>
            <p:ph idx="1" type="body"/>
          </p:nvPr>
        </p:nvSpPr>
        <p:spPr>
          <a:xfrm>
            <a:off x="1297500" y="91832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700"/>
              <a:t>Para comenzar, realizamos la </a:t>
            </a:r>
            <a:r>
              <a:rPr lang="es" sz="1700"/>
              <a:t>página principal (“</a:t>
            </a:r>
            <a:r>
              <a:rPr lang="es" sz="1500">
                <a:solidFill>
                  <a:srgbClr val="CE9178"/>
                </a:solidFill>
                <a:highlight>
                  <a:srgbClr val="1E1E1E"/>
                </a:highlight>
                <a:latin typeface="Courier New"/>
                <a:ea typeface="Courier New"/>
                <a:cs typeface="Courier New"/>
                <a:sym typeface="Courier New"/>
              </a:rPr>
              <a:t>index.php</a:t>
            </a:r>
            <a:r>
              <a:rPr lang="es" sz="1700"/>
              <a:t>”) de este sitio tiene como opciones cargar alumnos a la base de datos de la escuela, mostrar alumnos desde la base de datos y mostrar el mejor alumno de un curso seleccionado.</a:t>
            </a:r>
            <a:endParaRPr sz="1700"/>
          </a:p>
        </p:txBody>
      </p:sp>
      <p:pic>
        <p:nvPicPr>
          <p:cNvPr id="160" name="Google Shape;160;p17"/>
          <p:cNvPicPr preferRelativeResize="0"/>
          <p:nvPr/>
        </p:nvPicPr>
        <p:blipFill>
          <a:blip r:embed="rId3">
            <a:alphaModFix/>
          </a:blip>
          <a:stretch>
            <a:fillRect/>
          </a:stretch>
        </p:blipFill>
        <p:spPr>
          <a:xfrm>
            <a:off x="3363525" y="2136625"/>
            <a:ext cx="5380776" cy="2620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sz="2650"/>
              <a:t>Segunda</a:t>
            </a:r>
            <a:r>
              <a:rPr lang="es" sz="2650"/>
              <a:t> parte:  </a:t>
            </a:r>
            <a:r>
              <a:rPr lang="es" sz="2650"/>
              <a:t>Cargar Alumno </a:t>
            </a:r>
            <a:endParaRPr sz="2650"/>
          </a:p>
          <a:p>
            <a:pPr indent="0" lvl="0" marL="0" rtl="0" algn="l">
              <a:spcBef>
                <a:spcPts val="0"/>
              </a:spcBef>
              <a:spcAft>
                <a:spcPts val="0"/>
              </a:spcAft>
              <a:buNone/>
            </a:pPr>
            <a:r>
              <a:t/>
            </a:r>
            <a:endParaRPr/>
          </a:p>
        </p:txBody>
      </p:sp>
      <p:sp>
        <p:nvSpPr>
          <p:cNvPr id="166" name="Google Shape;166;p18"/>
          <p:cNvSpPr txBox="1"/>
          <p:nvPr>
            <p:ph idx="1" type="body"/>
          </p:nvPr>
        </p:nvSpPr>
        <p:spPr>
          <a:xfrm>
            <a:off x="1297500" y="1307850"/>
            <a:ext cx="7038900" cy="3835800"/>
          </a:xfrm>
          <a:prstGeom prst="rect">
            <a:avLst/>
          </a:prstGeom>
        </p:spPr>
        <p:txBody>
          <a:bodyPr anchorCtr="0" anchor="t" bIns="91425" lIns="91425" spcFirstLastPara="1" rIns="91425" wrap="square" tIns="91425">
            <a:normAutofit/>
          </a:bodyPr>
          <a:lstStyle/>
          <a:p>
            <a:pPr indent="0" lvl="0" marL="0" rtl="0" algn="l">
              <a:lnSpc>
                <a:spcPct val="100000"/>
              </a:lnSpc>
              <a:spcBef>
                <a:spcPts val="1000"/>
              </a:spcBef>
              <a:spcAft>
                <a:spcPts val="0"/>
              </a:spcAft>
              <a:buNone/>
            </a:pPr>
            <a:r>
              <a:rPr lang="es" sz="1700"/>
              <a:t>El archivo </a:t>
            </a:r>
            <a:r>
              <a:rPr lang="es" sz="1500">
                <a:solidFill>
                  <a:srgbClr val="CE9178"/>
                </a:solidFill>
                <a:highlight>
                  <a:srgbClr val="1E1E1E"/>
                </a:highlight>
                <a:latin typeface="Courier New"/>
                <a:ea typeface="Courier New"/>
                <a:cs typeface="Courier New"/>
                <a:sym typeface="Courier New"/>
              </a:rPr>
              <a:t>FormularioCargarAlumno.php</a:t>
            </a:r>
            <a:r>
              <a:rPr lang="es" sz="1500"/>
              <a:t> </a:t>
            </a:r>
            <a:r>
              <a:rPr lang="es" sz="1700"/>
              <a:t>nos mostrará por pantalla un formulario en el cual podremos ingresar nombre, apellido, DNI, curso e imagen del alumno 4x4. Este archivo fue realizado con un formulario (“</a:t>
            </a:r>
            <a:r>
              <a:rPr lang="es" sz="1500">
                <a:solidFill>
                  <a:srgbClr val="CE9178"/>
                </a:solidFill>
                <a:highlight>
                  <a:srgbClr val="1E1E1E"/>
                </a:highlight>
                <a:latin typeface="Courier New"/>
                <a:ea typeface="Courier New"/>
                <a:cs typeface="Courier New"/>
                <a:sym typeface="Courier New"/>
              </a:rPr>
              <a:t>form</a:t>
            </a:r>
            <a:r>
              <a:rPr lang="es" sz="1700"/>
              <a:t>”) el cual actualiza los datos introducidos en la base de datos </a:t>
            </a:r>
            <a:r>
              <a:rPr lang="es" sz="1700"/>
              <a:t>a través</a:t>
            </a:r>
            <a:r>
              <a:rPr lang="es" sz="1700"/>
              <a:t> de herramientas MySql. </a:t>
            </a:r>
            <a:endParaRPr sz="1700"/>
          </a:p>
          <a:p>
            <a:pPr indent="0" lvl="0" marL="0" rtl="0" algn="l">
              <a:lnSpc>
                <a:spcPct val="100000"/>
              </a:lnSpc>
              <a:spcBef>
                <a:spcPts val="1000"/>
              </a:spcBef>
              <a:spcAft>
                <a:spcPts val="0"/>
              </a:spcAft>
              <a:buNone/>
            </a:pPr>
            <a:r>
              <a:rPr lang="es" sz="1700"/>
              <a:t>En caso de que haya un error en la </a:t>
            </a:r>
            <a:r>
              <a:rPr lang="es" sz="1700"/>
              <a:t>introducción</a:t>
            </a:r>
            <a:r>
              <a:rPr lang="es" sz="1700"/>
              <a:t> de los datos este </a:t>
            </a:r>
            <a:r>
              <a:rPr lang="es" sz="1700"/>
              <a:t>volverá</a:t>
            </a:r>
            <a:r>
              <a:rPr lang="es" sz="1700"/>
              <a:t> a repetirse para la correcta </a:t>
            </a:r>
            <a:r>
              <a:rPr lang="es" sz="1700"/>
              <a:t>introducción</a:t>
            </a:r>
            <a:r>
              <a:rPr lang="es" sz="1700"/>
              <a:t> de los datos. </a:t>
            </a:r>
            <a:endParaRPr sz="1700"/>
          </a:p>
          <a:p>
            <a:pPr indent="0" lvl="0" marL="0" rtl="0" algn="l">
              <a:lnSpc>
                <a:spcPct val="100000"/>
              </a:lnSpc>
              <a:spcBef>
                <a:spcPts val="1000"/>
              </a:spcBef>
              <a:spcAft>
                <a:spcPts val="0"/>
              </a:spcAft>
              <a:buNone/>
            </a:pPr>
            <a:r>
              <a:rPr lang="es" sz="1700"/>
              <a:t>Si el alumno ya existiese, lo que </a:t>
            </a:r>
            <a:r>
              <a:rPr lang="es" sz="1700"/>
              <a:t>haría</a:t>
            </a:r>
            <a:r>
              <a:rPr lang="es" sz="1700"/>
              <a:t> el programa es actualizar la base de datos de forma </a:t>
            </a:r>
            <a:r>
              <a:rPr lang="es" sz="1700"/>
              <a:t>instantánea</a:t>
            </a:r>
            <a:r>
              <a:rPr lang="es" sz="1700"/>
              <a:t>, y el alumno, junto con sus datos, no se </a:t>
            </a:r>
            <a:r>
              <a:rPr lang="es" sz="1700"/>
              <a:t>duplicarán. </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19"/>
          <p:cNvPicPr preferRelativeResize="0"/>
          <p:nvPr/>
        </p:nvPicPr>
        <p:blipFill>
          <a:blip r:embed="rId3">
            <a:alphaModFix/>
          </a:blip>
          <a:stretch>
            <a:fillRect/>
          </a:stretch>
        </p:blipFill>
        <p:spPr>
          <a:xfrm>
            <a:off x="152400" y="196825"/>
            <a:ext cx="8839202" cy="47892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350"/>
              <a:t>Tercera</a:t>
            </a:r>
            <a:r>
              <a:rPr lang="es" sz="2350"/>
              <a:t> Parte:  Mostrar Alumno</a:t>
            </a:r>
            <a:endParaRPr sz="2350"/>
          </a:p>
        </p:txBody>
      </p:sp>
      <p:sp>
        <p:nvSpPr>
          <p:cNvPr id="177" name="Google Shape;177;p20"/>
          <p:cNvSpPr txBox="1"/>
          <p:nvPr>
            <p:ph idx="1" type="body"/>
          </p:nvPr>
        </p:nvSpPr>
        <p:spPr>
          <a:xfrm>
            <a:off x="1297500" y="1307850"/>
            <a:ext cx="7325100" cy="419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700"/>
              <a:t>En esta sección de la página, e</a:t>
            </a:r>
            <a:r>
              <a:rPr lang="es" sz="1700"/>
              <a:t>l archivo </a:t>
            </a:r>
            <a:r>
              <a:rPr lang="es" sz="1500">
                <a:solidFill>
                  <a:srgbClr val="CE9178"/>
                </a:solidFill>
                <a:highlight>
                  <a:srgbClr val="1E1E1E"/>
                </a:highlight>
                <a:latin typeface="Courier New"/>
                <a:ea typeface="Courier New"/>
                <a:cs typeface="Courier New"/>
                <a:sym typeface="Courier New"/>
              </a:rPr>
              <a:t>FormularioMostrarAlumno.php </a:t>
            </a:r>
            <a:r>
              <a:rPr lang="es" sz="1700"/>
              <a:t>tiene como función seleccionar un alumno de la base de datos a través del formulario que se muestra en pantalla y mostrar toda su información. </a:t>
            </a:r>
            <a:endParaRPr sz="1700"/>
          </a:p>
          <a:p>
            <a:pPr indent="0" lvl="0" marL="0" rtl="0" algn="l">
              <a:spcBef>
                <a:spcPts val="1000"/>
              </a:spcBef>
              <a:spcAft>
                <a:spcPts val="0"/>
              </a:spcAft>
              <a:buNone/>
            </a:pPr>
            <a:r>
              <a:rPr lang="es" sz="1700"/>
              <a:t>Cuando se selecciona un alumno utilizando su número de DNI como, se comprueba si este existe en la base de datos. En caso de que no exista, se redirige al usuario a la página de cargar alumno. En caso de que si exista, se muestran en pantalla los datos correspondientes. </a:t>
            </a:r>
            <a:endParaRPr sz="1700"/>
          </a:p>
          <a:p>
            <a:pPr indent="0" lvl="0" marL="0" rtl="0" algn="l">
              <a:spcBef>
                <a:spcPts val="1000"/>
              </a:spcBef>
              <a:spcAft>
                <a:spcPts val="1200"/>
              </a:spcAft>
              <a:buNone/>
            </a:pPr>
            <a:r>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21"/>
          <p:cNvPicPr preferRelativeResize="0"/>
          <p:nvPr/>
        </p:nvPicPr>
        <p:blipFill>
          <a:blip r:embed="rId3">
            <a:alphaModFix/>
          </a:blip>
          <a:stretch>
            <a:fillRect/>
          </a:stretch>
        </p:blipFill>
        <p:spPr>
          <a:xfrm>
            <a:off x="152400" y="236175"/>
            <a:ext cx="8839202" cy="4697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