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21E-8564-43FB-9F71-595F429C4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2BCDA-0641-4D29-946B-9C41D6207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4AA0-DE72-41ED-9BD9-054E489E5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42C2-AB55-40D8-A1AE-5D0B293BF88A}" type="datetimeFigureOut">
              <a:rPr lang="it-IT" smtClean="0"/>
              <a:t>27/10/2019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7ECA2-CF3B-450B-B3C9-9377A2E8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80A28-1791-463A-9CA7-C711EA94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7340-774F-4129-BC81-A88CB135E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384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841F-A77D-45A8-8C54-521CCC0F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C483A-3AA9-4B80-A92F-8665395AA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6FAB4-26D3-413D-A55F-C932FFDDC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42C2-AB55-40D8-A1AE-5D0B293BF88A}" type="datetimeFigureOut">
              <a:rPr lang="it-IT" smtClean="0"/>
              <a:t>27/10/2019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C33D7-8CA8-438C-890C-9801880C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B3B6C-16D0-4BAA-85F7-2F881D94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7340-774F-4129-BC81-A88CB135E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25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4C017-1AE4-454D-B011-44765923D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D46C9-533D-445A-861F-F7CBCAD2B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91425-C08A-4A3C-BC4D-1A1BFA03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42C2-AB55-40D8-A1AE-5D0B293BF88A}" type="datetimeFigureOut">
              <a:rPr lang="it-IT" smtClean="0"/>
              <a:t>27/10/2019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9AB3A-016B-47E5-8737-B467A48F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46590-BE01-411F-BB4E-E0408F27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7340-774F-4129-BC81-A88CB135E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690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EBE3-9D19-472E-A9EE-4D2DD7B1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CF2F1-D3FE-4228-B8E3-59DA31D2F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F175E-D3E5-4FD6-BF14-9AA2E0BA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42C2-AB55-40D8-A1AE-5D0B293BF88A}" type="datetimeFigureOut">
              <a:rPr lang="it-IT" smtClean="0"/>
              <a:t>27/10/2019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9E8A5-A930-43FC-9420-59ED34A3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B01A1-A7A8-4E31-AF4A-50900F7B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7340-774F-4129-BC81-A88CB135E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931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BEC4-6EA7-49E9-A172-9B480D5C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6FBFB-C4D7-4FCF-B220-ECDA287DE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866AA-3B95-4455-A8F3-8684BD40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42C2-AB55-40D8-A1AE-5D0B293BF88A}" type="datetimeFigureOut">
              <a:rPr lang="it-IT" smtClean="0"/>
              <a:t>27/10/2019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C420-8228-489A-8215-44163DF7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4BB38-7E6F-4DB9-A401-A9A87824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7340-774F-4129-BC81-A88CB135E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220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D6990-339B-4E4A-AFDD-FB53895D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5F2B-9F62-414B-90DC-65C0A53CC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3856E-483C-491B-A862-607873E14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595F8-3EA7-4DD0-8161-F7D177B3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42C2-AB55-40D8-A1AE-5D0B293BF88A}" type="datetimeFigureOut">
              <a:rPr lang="it-IT" smtClean="0"/>
              <a:t>27/10/2019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D09C4-7270-4942-A5AF-9830C4D1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953C3-7A8A-4C2B-909F-AD2C7161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7340-774F-4129-BC81-A88CB135E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45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1789-CA76-4D61-990C-6E7C1A57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5ED74-8E19-44FD-8C93-1DFAC7333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0770B-C82F-4259-9ACF-E5BC55683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1756E-7530-4437-8983-7DBD68392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3F5E0-AC8A-42DA-AB2B-74A378E30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B4356-A83E-4859-91B0-CE10CB33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42C2-AB55-40D8-A1AE-5D0B293BF88A}" type="datetimeFigureOut">
              <a:rPr lang="it-IT" smtClean="0"/>
              <a:t>27/10/2019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513E8-1922-492E-A8A2-17244D0B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B2365-33FC-4FB5-B32C-1D999A21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7340-774F-4129-BC81-A88CB135E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4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3DBB-8E75-4583-B18F-2C09A024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7C58F-A17E-407F-AF4C-082A17E9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42C2-AB55-40D8-A1AE-5D0B293BF88A}" type="datetimeFigureOut">
              <a:rPr lang="it-IT" smtClean="0"/>
              <a:t>27/10/2019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4F8DF-C727-4404-A10B-F7E95161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4EB48-05E3-4834-BBDB-5245F9C2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7340-774F-4129-BC81-A88CB135E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576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63FF0-341B-40D1-AC9D-A181261E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42C2-AB55-40D8-A1AE-5D0B293BF88A}" type="datetimeFigureOut">
              <a:rPr lang="it-IT" smtClean="0"/>
              <a:t>27/10/2019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3DBDA-22A5-42AA-AEC4-542D115D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81774-A537-42B9-93C3-90FD2AAA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7340-774F-4129-BC81-A88CB135E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918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2861-FB39-4074-BDCF-CB63C9F7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E4CA3-BD90-40FF-823C-781366429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EDD58-FF94-47A2-92E1-55E0684C7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8E838-C3DF-47C3-BEE8-6E54DF5F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42C2-AB55-40D8-A1AE-5D0B293BF88A}" type="datetimeFigureOut">
              <a:rPr lang="it-IT" smtClean="0"/>
              <a:t>27/10/2019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A6B4B-3693-4149-8736-9E55B3B4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238E2-CC3C-4AA8-87B1-83FA53A3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7340-774F-4129-BC81-A88CB135E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152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D236-D020-4375-BD8B-6024F36F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309CA-0EF1-460B-886A-247D6BFF1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90E7D-23E9-4578-B81F-84B0355A2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0F08A-50F7-4622-BD6C-73F5C5EC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42C2-AB55-40D8-A1AE-5D0B293BF88A}" type="datetimeFigureOut">
              <a:rPr lang="it-IT" smtClean="0"/>
              <a:t>27/10/2019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9A3E-99C1-4BCA-8B6E-1FBB835F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A210E-2CF0-45D1-A278-F5B54BCC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7340-774F-4129-BC81-A88CB135E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275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464DA-3290-4B29-B45C-B989C6B7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F87C4-6A5B-4C08-846B-C4DD1D95A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5B3A3-AE1C-4B20-9F8C-5D26445AF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642C2-AB55-40D8-A1AE-5D0B293BF88A}" type="datetimeFigureOut">
              <a:rPr lang="it-IT" smtClean="0"/>
              <a:t>27/10/2019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471EB-8FD5-4161-A052-9935EB148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E33E0-7AD5-47F5-A66E-B3E1C9C92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D7340-774F-4129-BC81-A88CB135E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63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D870-6FE0-470D-BC77-4400A6B0A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74" y="386735"/>
            <a:ext cx="9144000" cy="951346"/>
          </a:xfrm>
        </p:spPr>
        <p:txBody>
          <a:bodyPr>
            <a:normAutofit/>
          </a:bodyPr>
          <a:lstStyle/>
          <a:p>
            <a:r>
              <a:rPr lang="it-IT" sz="5000" dirty="0">
                <a:latin typeface="Aparajita" panose="020B0604020202020204" pitchFamily="34" charset="0"/>
                <a:cs typeface="Aparajita" panose="020B0604020202020204" pitchFamily="34" charset="0"/>
              </a:rPr>
              <a:t>Introduzione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A3818-58F2-4573-AD84-85773DCF9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59" y="2084463"/>
            <a:ext cx="3925455" cy="951346"/>
          </a:xfrm>
        </p:spPr>
        <p:txBody>
          <a:bodyPr>
            <a:normAutofit/>
          </a:bodyPr>
          <a:lstStyle/>
          <a:p>
            <a:r>
              <a:rPr lang="it-IT" sz="1200" dirty="0"/>
              <a:t>I sistemi software sono oggi un punto centrale nel successo delle aziende a ivello mondiale, ma il costo di sviluppo può risultare così costoso da decrementare in maniera importante i profitti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15F6A-08FF-4242-8A77-452F99C75C45}"/>
              </a:ext>
            </a:extLst>
          </p:cNvPr>
          <p:cNvSpPr txBox="1"/>
          <p:nvPr/>
        </p:nvSpPr>
        <p:spPr>
          <a:xfrm>
            <a:off x="5677131" y="2040520"/>
            <a:ext cx="423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Molte aziende cercano di abbatere i costi applicando approcci nuovi per lo sviluppo software, come il Global Software Development (</a:t>
            </a:r>
            <a:r>
              <a:rPr lang="it-IT" sz="1200" b="1" u="sng" dirty="0"/>
              <a:t>GSD</a:t>
            </a:r>
            <a:r>
              <a:rPr lang="it-IT" sz="12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DFD4548-08D2-49FB-9EC6-D825A18AE505}"/>
              </a:ext>
            </a:extLst>
          </p:cNvPr>
          <p:cNvSpPr/>
          <p:nvPr/>
        </p:nvSpPr>
        <p:spPr>
          <a:xfrm>
            <a:off x="4718212" y="2285816"/>
            <a:ext cx="603873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0C8ECE-7494-4109-AA42-ABA85764FF5A}"/>
              </a:ext>
            </a:extLst>
          </p:cNvPr>
          <p:cNvSpPr txBox="1"/>
          <p:nvPr/>
        </p:nvSpPr>
        <p:spPr>
          <a:xfrm>
            <a:off x="448149" y="3738248"/>
            <a:ext cx="3529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Comunicazione,cooperazione e coordinazione nello sviluppo, influenzano direttamente la stima del  costo e sono maggiormente impegnativi in progetti distribuiti a livello globale piuttosto che progetti sviluppati localmente (problemi: lingua, cultura, fuso orario 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7E3E186-3B0D-487F-916B-657D79D53CCD}"/>
              </a:ext>
            </a:extLst>
          </p:cNvPr>
          <p:cNvSpPr/>
          <p:nvPr/>
        </p:nvSpPr>
        <p:spPr>
          <a:xfrm>
            <a:off x="4718212" y="4131149"/>
            <a:ext cx="603873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57225-984B-499F-B61B-F0796D0B6CDB}"/>
              </a:ext>
            </a:extLst>
          </p:cNvPr>
          <p:cNvSpPr txBox="1"/>
          <p:nvPr/>
        </p:nvSpPr>
        <p:spPr>
          <a:xfrm>
            <a:off x="5886150" y="3738248"/>
            <a:ext cx="3818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Ci sono studi che indicano che </a:t>
            </a:r>
            <a:r>
              <a:rPr lang="it-IT" sz="1200" b="1" dirty="0"/>
              <a:t>GSD </a:t>
            </a:r>
            <a:r>
              <a:rPr lang="it-IT" sz="1200" dirty="0"/>
              <a:t>non è compatibile con approcci di sviluppo «co-located»;</a:t>
            </a:r>
          </a:p>
          <a:p>
            <a:r>
              <a:rPr lang="it-IT" sz="1200" dirty="0"/>
              <a:t>Si presentano risultati che aiutano ricercatori e professinisti ad avere una visione dello stato attuale riguardo la stima dell’effort nel contesto </a:t>
            </a:r>
            <a:r>
              <a:rPr lang="it-IT" sz="1200" b="1" dirty="0"/>
              <a:t>GSD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1085163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F14A14-A464-44A7-9B1D-6528300E8EC4}"/>
              </a:ext>
            </a:extLst>
          </p:cNvPr>
          <p:cNvSpPr txBox="1"/>
          <p:nvPr/>
        </p:nvSpPr>
        <p:spPr>
          <a:xfrm>
            <a:off x="2055600" y="230594"/>
            <a:ext cx="69418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u="sng" dirty="0"/>
              <a:t>B – Domanda #2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FC975-BF40-4F43-8442-B67DEF174DCD}"/>
              </a:ext>
            </a:extLst>
          </p:cNvPr>
          <p:cNvSpPr txBox="1"/>
          <p:nvPr/>
        </p:nvSpPr>
        <p:spPr>
          <a:xfrm>
            <a:off x="236704" y="778213"/>
            <a:ext cx="44520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La collezione di dati per la domanda 2 guarda ai dati riguardo l’uso di cost drivers e le size metrics.</a:t>
            </a:r>
          </a:p>
          <a:p>
            <a:endParaRPr lang="it-IT" sz="1600" dirty="0"/>
          </a:p>
          <a:p>
            <a:endParaRPr lang="it-IT" sz="1600" dirty="0"/>
          </a:p>
          <a:p>
            <a:r>
              <a:rPr lang="it-IT" sz="1600" dirty="0"/>
              <a:t>La maggior parte dei cost drivers che compaiono nei progetti GSD sono relativi agli specifici fattori di progetti software sviluppati globalmente come culture, linguaggi e fusi orari differenti.</a:t>
            </a:r>
          </a:p>
          <a:p>
            <a:endParaRPr lang="it-IT" sz="1600" dirty="0"/>
          </a:p>
          <a:p>
            <a:endParaRPr lang="it-IT" sz="1600" dirty="0"/>
          </a:p>
          <a:p>
            <a:r>
              <a:rPr lang="it-IT" sz="1600" dirty="0"/>
              <a:t>I cost drivers più utilizzati sono: «Time zones» (80% tra gli studi primari), «Linguaggi e culture differenti» (60% negli studi primari), «Comunicazione» (40%) e «Modelli di processo» (40%).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84816-7D0D-4936-8909-8A395BE4B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063" y="778213"/>
            <a:ext cx="3321749" cy="4445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8E6F96-B046-4D42-AAF8-365B1177A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432" y="778213"/>
            <a:ext cx="3489864" cy="52460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D6EAA29-C11D-4BBF-A292-8E47107AB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43" y="4864843"/>
            <a:ext cx="41719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75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F14A14-A464-44A7-9B1D-6528300E8EC4}"/>
              </a:ext>
            </a:extLst>
          </p:cNvPr>
          <p:cNvSpPr txBox="1"/>
          <p:nvPr/>
        </p:nvSpPr>
        <p:spPr>
          <a:xfrm>
            <a:off x="2055600" y="230594"/>
            <a:ext cx="6941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u="sng" dirty="0"/>
              <a:t>C – Domanda #3</a:t>
            </a:r>
          </a:p>
          <a:p>
            <a:pPr algn="ctr"/>
            <a:endParaRPr lang="it-IT" sz="22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9AB07B-5250-45DC-A524-194DA30BA52B}"/>
              </a:ext>
            </a:extLst>
          </p:cNvPr>
          <p:cNvSpPr txBox="1"/>
          <p:nvPr/>
        </p:nvSpPr>
        <p:spPr>
          <a:xfrm>
            <a:off x="637309" y="1000035"/>
            <a:ext cx="9919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La collezione di dati per la domanda 3 guarda ai domini e i tipi riguardanti i dati usati per valutare le proposte in ogni studio primario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AB8BBC-2EB4-4A1E-B956-D389DD4E7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09" y="1964603"/>
            <a:ext cx="5048250" cy="1857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5AB9EC-B250-4016-B009-4D806E107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720" y="1964603"/>
            <a:ext cx="4343400" cy="1857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9D89BE-C1A9-4170-B03B-10C1D77D1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4627156"/>
            <a:ext cx="46863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68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F14A14-A464-44A7-9B1D-6528300E8EC4}"/>
              </a:ext>
            </a:extLst>
          </p:cNvPr>
          <p:cNvSpPr txBox="1"/>
          <p:nvPr/>
        </p:nvSpPr>
        <p:spPr>
          <a:xfrm>
            <a:off x="2055600" y="230594"/>
            <a:ext cx="6941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u="sng" dirty="0"/>
              <a:t>D – Domanda #4</a:t>
            </a:r>
          </a:p>
          <a:p>
            <a:pPr algn="ctr"/>
            <a:endParaRPr lang="it-IT" sz="22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9AB07B-5250-45DC-A524-194DA30BA52B}"/>
              </a:ext>
            </a:extLst>
          </p:cNvPr>
          <p:cNvSpPr txBox="1"/>
          <p:nvPr/>
        </p:nvSpPr>
        <p:spPr>
          <a:xfrm>
            <a:off x="1519891" y="780870"/>
            <a:ext cx="99198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La collezione di dati per la domanda 4 guarda agli aspetti specifici del GSD.</a:t>
            </a:r>
          </a:p>
          <a:p>
            <a:endParaRPr lang="it-IT" sz="1400" dirty="0"/>
          </a:p>
          <a:p>
            <a:r>
              <a:rPr lang="it-IT" sz="1400" dirty="0"/>
              <a:t>Durante il data extraction vengono considerate 3 opzioni riguardo l’indirizzamento delle strategie sorgenti: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400" b="1" dirty="0"/>
              <a:t>Offshore Outsourcing – </a:t>
            </a:r>
            <a:r>
              <a:rPr lang="it-IT" sz="1400" dirty="0"/>
              <a:t>Una compagnia sposta lo sviluppo del software ad una terza parte estera</a:t>
            </a:r>
            <a:endParaRPr lang="it-IT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 Offshore Insourcing – </a:t>
            </a:r>
            <a:r>
              <a:rPr lang="it-IT" sz="1400" dirty="0"/>
              <a:t>Una compagnia sposta lo sviluppo del software in ramo stabilito all’estero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 Combinazione </a:t>
            </a:r>
            <a:r>
              <a:rPr lang="it-IT" sz="1400" dirty="0"/>
              <a:t>– combinazione di entrmbe le opzioni</a:t>
            </a:r>
            <a:r>
              <a:rPr lang="it-IT" sz="1400" b="1" dirty="0"/>
              <a:t> </a:t>
            </a:r>
          </a:p>
          <a:p>
            <a:endParaRPr lang="it-IT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FBD7FE-F441-4F02-99CE-962C06DCC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54" y="2381308"/>
            <a:ext cx="3905250" cy="15432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6C6C0E-55D8-48B6-8D8A-BA4212C9D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848" y="2381308"/>
            <a:ext cx="2970602" cy="15432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65F281-FB4A-4519-8B27-76FFF2984B2B}"/>
              </a:ext>
            </a:extLst>
          </p:cNvPr>
          <p:cNvSpPr txBox="1"/>
          <p:nvPr/>
        </p:nvSpPr>
        <p:spPr>
          <a:xfrm>
            <a:off x="618836" y="4567179"/>
            <a:ext cx="1082090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 questo lavoro la topologia dell’effort estimation è il modo in cui i processi di stima sono stati svolti nei siti coinvolti, si presentano 3 possibilità:</a:t>
            </a:r>
          </a:p>
          <a:p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Centralizzato – </a:t>
            </a:r>
            <a:r>
              <a:rPr lang="it-IT" sz="1400" dirty="0"/>
              <a:t> tutti i calcoli inerenti all’effort estimation sono centralizzati in un solo sito e i rimanenti siti forniscono le conoscenze al sito centrale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Distribuiti – </a:t>
            </a:r>
            <a:r>
              <a:rPr lang="it-IT" sz="1400" dirty="0"/>
              <a:t>Ogni sito di un progetto GSD esegue indipendentemente il suo processo di stima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Ibrido – </a:t>
            </a:r>
            <a:r>
              <a:rPr lang="it-IT" sz="1400" dirty="0"/>
              <a:t>Tutte le stime iniziali sono eseguite come in una topologia centrale ma le stime successive posso essere ottenute come in un distribuito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b="1" dirty="0"/>
          </a:p>
          <a:p>
            <a:endParaRPr lang="it-IT" sz="1400" b="1" dirty="0"/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491214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F14A14-A464-44A7-9B1D-6528300E8EC4}"/>
              </a:ext>
            </a:extLst>
          </p:cNvPr>
          <p:cNvSpPr txBox="1"/>
          <p:nvPr/>
        </p:nvSpPr>
        <p:spPr>
          <a:xfrm>
            <a:off x="1917055" y="1098812"/>
            <a:ext cx="6941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u="sng" dirty="0"/>
              <a:t>E – Domanda #5</a:t>
            </a:r>
          </a:p>
          <a:p>
            <a:pPr algn="ctr"/>
            <a:endParaRPr lang="it-IT" sz="22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9AB07B-5250-45DC-A524-194DA30BA52B}"/>
              </a:ext>
            </a:extLst>
          </p:cNvPr>
          <p:cNvSpPr txBox="1"/>
          <p:nvPr/>
        </p:nvSpPr>
        <p:spPr>
          <a:xfrm>
            <a:off x="544945" y="2752437"/>
            <a:ext cx="10931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L’estrazione dei dati per la domanda 5 guarda alle attività di un progetto GSD considerato come processo di stima degli sforzi.</a:t>
            </a:r>
          </a:p>
          <a:p>
            <a:endParaRPr lang="it-IT" sz="1600" b="1" dirty="0"/>
          </a:p>
          <a:p>
            <a:endParaRPr lang="it-IT" sz="1600" b="1" dirty="0"/>
          </a:p>
          <a:p>
            <a:r>
              <a:rPr lang="it-IT" sz="1600" dirty="0"/>
              <a:t>Vengono considerate attività generiche come ad esempio requisiti e testing.</a:t>
            </a:r>
          </a:p>
          <a:p>
            <a:endParaRPr lang="it-IT" sz="1600" dirty="0"/>
          </a:p>
          <a:p>
            <a:endParaRPr lang="it-IT" sz="1600" dirty="0"/>
          </a:p>
          <a:p>
            <a:r>
              <a:rPr lang="it-IT" sz="1600" dirty="0"/>
              <a:t>L’obbiettivo pricipale nell’estrarre i dati è quello di identificare le attività del ciclo di vita del software nel contestop GSD, ma non è possibile ottenere una risposta a questa domanda in quanto nessuno degli studi prima documenta questo aspetto.</a:t>
            </a:r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17691517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9AB07B-5250-45DC-A524-194DA30BA52B}"/>
              </a:ext>
            </a:extLst>
          </p:cNvPr>
          <p:cNvSpPr txBox="1"/>
          <p:nvPr/>
        </p:nvSpPr>
        <p:spPr>
          <a:xfrm>
            <a:off x="255248" y="1015961"/>
            <a:ext cx="10931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I commenti conclusivi sono stati divisi in base alle domande di ricerca presentate nell’articolo.</a:t>
            </a:r>
          </a:p>
          <a:p>
            <a:endParaRPr lang="it-IT" sz="1600" dirty="0"/>
          </a:p>
          <a:p>
            <a:endParaRPr lang="it-IT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472D19-F6DD-42F8-B07C-C68A07BA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49" y="160918"/>
            <a:ext cx="10515600" cy="953072"/>
          </a:xfrm>
        </p:spPr>
        <p:txBody>
          <a:bodyPr/>
          <a:lstStyle/>
          <a:p>
            <a:pPr algn="ctr"/>
            <a:r>
              <a:rPr lang="it-IT" dirty="0">
                <a:latin typeface="Aparajita" panose="020B0604020202020204" pitchFamily="34" charset="0"/>
                <a:cs typeface="Aparajita" panose="020B0604020202020204" pitchFamily="34" charset="0"/>
              </a:rPr>
              <a:t>Discussione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A15B9-2FA0-45B7-8728-CB537F4DFB81}"/>
              </a:ext>
            </a:extLst>
          </p:cNvPr>
          <p:cNvSpPr txBox="1"/>
          <p:nvPr/>
        </p:nvSpPr>
        <p:spPr>
          <a:xfrm>
            <a:off x="2259794" y="1630996"/>
            <a:ext cx="6506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u="sng" dirty="0"/>
              <a:t>Question 1</a:t>
            </a:r>
          </a:p>
          <a:p>
            <a:pPr algn="ctr"/>
            <a:endParaRPr lang="it-IT" sz="22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A6C0FD-8C4A-4983-AE4C-432525E0B36E}"/>
              </a:ext>
            </a:extLst>
          </p:cNvPr>
          <p:cNvSpPr txBox="1"/>
          <p:nvPr/>
        </p:nvSpPr>
        <p:spPr>
          <a:xfrm>
            <a:off x="489526" y="2224945"/>
            <a:ext cx="106974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Gli approcci utilizzati per l’effort estimation sono ben documentati nel contesto dei co-located projects, utilizzati senza nessun tipo di adattamento per il GSD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Non ci sono approcci standard per effort estimation infatti gli studi primari presentano differenti soluzioni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La Software Engineering lavora con imprecisione e conoscenze non certe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Solamente uno tra gli studi individuati utilizza una metrica precisa per la stima dell’accuratezza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55D377-C29D-4AB8-8598-213A7E155524}"/>
              </a:ext>
            </a:extLst>
          </p:cNvPr>
          <p:cNvSpPr txBox="1"/>
          <p:nvPr/>
        </p:nvSpPr>
        <p:spPr>
          <a:xfrm>
            <a:off x="2259793" y="3603206"/>
            <a:ext cx="6506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u="sng" dirty="0"/>
              <a:t>Question 2</a:t>
            </a:r>
          </a:p>
          <a:p>
            <a:pPr algn="ctr"/>
            <a:endParaRPr lang="it-IT" sz="2200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108371-CE3C-4992-9AD2-62BBFA1F177D}"/>
              </a:ext>
            </a:extLst>
          </p:cNvPr>
          <p:cNvSpPr txBox="1"/>
          <p:nvPr/>
        </p:nvSpPr>
        <p:spPr>
          <a:xfrm>
            <a:off x="489526" y="4267508"/>
            <a:ext cx="10697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Gli studi primari individuati mostrano una vasta gamma di cost drivers relativi a specifiche problematiche del GSD (language, cultural difference, time zones)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L’osservazione degli studi mostra un trend nell’applicazione di approcci di effort estimation co-located nei progetti GSD con cost drivers che riflettono i problemi specifici di un progetto GSD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9623C9-8361-41E4-84C5-F06DB3A568BB}"/>
              </a:ext>
            </a:extLst>
          </p:cNvPr>
          <p:cNvSpPr txBox="1"/>
          <p:nvPr/>
        </p:nvSpPr>
        <p:spPr>
          <a:xfrm>
            <a:off x="2259793" y="5190695"/>
            <a:ext cx="6506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u="sng" dirty="0"/>
              <a:t>Question 3</a:t>
            </a:r>
          </a:p>
          <a:p>
            <a:pPr algn="ctr"/>
            <a:endParaRPr lang="it-IT" sz="2200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8AA35-5FC0-4AF4-93EF-A43984580BD2}"/>
              </a:ext>
            </a:extLst>
          </p:cNvPr>
          <p:cNvSpPr txBox="1"/>
          <p:nvPr/>
        </p:nvSpPr>
        <p:spPr>
          <a:xfrm>
            <a:off x="489526" y="5854997"/>
            <a:ext cx="1069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I dati estratti mostrano che solo i dati industriali sono considerati per la verifica degli approcci di effort estimation proposti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La maggior parte degli studi primari non specifica esplicitamente il tipo di applicazione stimata</a:t>
            </a:r>
          </a:p>
        </p:txBody>
      </p:sp>
    </p:spTree>
    <p:extLst>
      <p:ext uri="{BB962C8B-B14F-4D97-AF65-F5344CB8AC3E}">
        <p14:creationId xmlns:p14="http://schemas.microsoft.com/office/powerpoint/2010/main" val="137488339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9A15B9-2FA0-45B7-8728-CB537F4DFB81}"/>
              </a:ext>
            </a:extLst>
          </p:cNvPr>
          <p:cNvSpPr txBox="1"/>
          <p:nvPr/>
        </p:nvSpPr>
        <p:spPr>
          <a:xfrm>
            <a:off x="2287503" y="799723"/>
            <a:ext cx="6506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u="sng" dirty="0"/>
              <a:t>Question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A6C0FD-8C4A-4983-AE4C-432525E0B36E}"/>
              </a:ext>
            </a:extLst>
          </p:cNvPr>
          <p:cNvSpPr txBox="1"/>
          <p:nvPr/>
        </p:nvSpPr>
        <p:spPr>
          <a:xfrm>
            <a:off x="517235" y="1701448"/>
            <a:ext cx="10697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Nessuno degli studi primari considera le particolarità di ogni strategia sorgente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Gli studi primari mostrano un trend dove si trovano siti localizzati in uno stato dove salari per lo sviluppo del software sono abbbastanza alti e un’altro sito localizzato in uno stato dove i salari sono molto bassi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55D377-C29D-4AB8-8598-213A7E155524}"/>
              </a:ext>
            </a:extLst>
          </p:cNvPr>
          <p:cNvSpPr txBox="1"/>
          <p:nvPr/>
        </p:nvSpPr>
        <p:spPr>
          <a:xfrm>
            <a:off x="2287503" y="3334943"/>
            <a:ext cx="6506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u="sng" dirty="0"/>
              <a:t>Question 5</a:t>
            </a:r>
          </a:p>
          <a:p>
            <a:pPr algn="ctr"/>
            <a:endParaRPr lang="it-IT" sz="2200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108371-CE3C-4992-9AD2-62BBFA1F177D}"/>
              </a:ext>
            </a:extLst>
          </p:cNvPr>
          <p:cNvSpPr txBox="1"/>
          <p:nvPr/>
        </p:nvSpPr>
        <p:spPr>
          <a:xfrm>
            <a:off x="591125" y="4202445"/>
            <a:ext cx="1069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Nessuno degli studi spiega come i dati usati per stimare l’effort sono estratti durante la valutazione dei progetti</a:t>
            </a:r>
          </a:p>
        </p:txBody>
      </p:sp>
    </p:spTree>
    <p:extLst>
      <p:ext uri="{BB962C8B-B14F-4D97-AF65-F5344CB8AC3E}">
        <p14:creationId xmlns:p14="http://schemas.microsoft.com/office/powerpoint/2010/main" val="301367527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9AB07B-5250-45DC-A524-194DA30BA52B}"/>
              </a:ext>
            </a:extLst>
          </p:cNvPr>
          <p:cNvSpPr txBox="1"/>
          <p:nvPr/>
        </p:nvSpPr>
        <p:spPr>
          <a:xfrm>
            <a:off x="874085" y="2789343"/>
            <a:ext cx="10931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In conclusione riguardo i cost drivers c’è spazio per velutare il loro impatto sull’effort e sviluppare nuovi modi più formali per la loro misurazione che possono essere gli obbiettivi per i futuri lavori.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472D19-F6DD-42F8-B07C-C68A07BA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22" y="1038372"/>
            <a:ext cx="10515600" cy="953072"/>
          </a:xfrm>
        </p:spPr>
        <p:txBody>
          <a:bodyPr/>
          <a:lstStyle/>
          <a:p>
            <a:pPr algn="ctr"/>
            <a:r>
              <a:rPr lang="it-IT" dirty="0">
                <a:latin typeface="Aparajita" panose="020B0604020202020204" pitchFamily="34" charset="0"/>
                <a:cs typeface="Aparajita" panose="020B0604020202020204" pitchFamily="34" charset="0"/>
              </a:rPr>
              <a:t>Conclusione</a:t>
            </a:r>
          </a:p>
        </p:txBody>
      </p:sp>
    </p:spTree>
    <p:extLst>
      <p:ext uri="{BB962C8B-B14F-4D97-AF65-F5344CB8AC3E}">
        <p14:creationId xmlns:p14="http://schemas.microsoft.com/office/powerpoint/2010/main" val="188215760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4C03-D006-4D3E-B25A-740C7C2F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48" y="1456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5000" dirty="0">
                <a:latin typeface="Aparajita" panose="020B0604020202020204" pitchFamily="34" charset="0"/>
                <a:cs typeface="Aparajita" panose="020B0604020202020204" pitchFamily="34" charset="0"/>
              </a:rPr>
              <a:t>GSD - Global Sofware 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CDE7F-AD22-4C9A-8B3B-F8FC052DB133}"/>
              </a:ext>
            </a:extLst>
          </p:cNvPr>
          <p:cNvSpPr txBox="1"/>
          <p:nvPr/>
        </p:nvSpPr>
        <p:spPr>
          <a:xfrm>
            <a:off x="640080" y="1983296"/>
            <a:ext cx="30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Le aziende hanno provato ad abbassare i costi di svilupppo assumendo persone in paesi con un basso costo orario e rendendo eseguibile il progetto durante 24h in diversi locazioni nel globo.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3EE39-0DE5-4C2B-A2CA-F69FDAC793E0}"/>
              </a:ext>
            </a:extLst>
          </p:cNvPr>
          <p:cNvSpPr txBox="1"/>
          <p:nvPr/>
        </p:nvSpPr>
        <p:spPr>
          <a:xfrm>
            <a:off x="5571743" y="1591056"/>
            <a:ext cx="360883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Key Challanges of GSD: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Communication – lingue differenti rendono più difficile il lavoro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Trust – culture differnti complicano la fiducia tra i diversi siti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Distance coordination – fusi orari rendono difficile il processo di consegna</a:t>
            </a:r>
            <a:endParaRPr lang="it-I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26D4155-5443-45FF-99B7-B4C13784488F}"/>
              </a:ext>
            </a:extLst>
          </p:cNvPr>
          <p:cNvSpPr/>
          <p:nvPr/>
        </p:nvSpPr>
        <p:spPr>
          <a:xfrm>
            <a:off x="4135951" y="2216807"/>
            <a:ext cx="603873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925646-4DE4-4B6B-AAE7-9F3B5D4818F1}"/>
              </a:ext>
            </a:extLst>
          </p:cNvPr>
          <p:cNvSpPr txBox="1"/>
          <p:nvPr/>
        </p:nvSpPr>
        <p:spPr>
          <a:xfrm>
            <a:off x="457200" y="4732360"/>
            <a:ext cx="3127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Sono stati effettuati molti studi riguardo alle tecniche e metodi relativi all’effort estimation nel contesto di progetti co-located, i risultati mostrano evidenze riguardo alla poca facilità di applicazione di queste tecniche ai progetti GSD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33028-0398-451C-B130-F4E507235EDA}"/>
              </a:ext>
            </a:extLst>
          </p:cNvPr>
          <p:cNvSpPr txBox="1"/>
          <p:nvPr/>
        </p:nvSpPr>
        <p:spPr>
          <a:xfrm>
            <a:off x="5388863" y="4316861"/>
            <a:ext cx="4864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Obiettivo:</a:t>
            </a:r>
          </a:p>
          <a:p>
            <a:endParaRPr lang="it-IT" sz="2000" dirty="0"/>
          </a:p>
          <a:p>
            <a:r>
              <a:rPr lang="it-IT" sz="1600" dirty="0"/>
              <a:t>- Revisione sistematica dell’effort estimation all’interno del contesto </a:t>
            </a:r>
            <a:r>
              <a:rPr lang="it-IT" sz="1600" b="1" dirty="0"/>
              <a:t>GSD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655D35A-E32D-4068-9461-E7C0373AA8B8}"/>
              </a:ext>
            </a:extLst>
          </p:cNvPr>
          <p:cNvSpPr/>
          <p:nvPr/>
        </p:nvSpPr>
        <p:spPr>
          <a:xfrm>
            <a:off x="4135951" y="4732360"/>
            <a:ext cx="603873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69639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4C11-FBE7-40B7-97FB-22B72ECD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13" y="213074"/>
            <a:ext cx="10515600" cy="953072"/>
          </a:xfrm>
        </p:spPr>
        <p:txBody>
          <a:bodyPr/>
          <a:lstStyle/>
          <a:p>
            <a:pPr algn="ctr"/>
            <a:r>
              <a:rPr lang="it-IT" dirty="0">
                <a:latin typeface="Aparajita" panose="020B0604020202020204" pitchFamily="34" charset="0"/>
                <a:cs typeface="Aparajita" panose="020B0604020202020204" pitchFamily="34" charset="0"/>
              </a:rPr>
              <a:t>Systematic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BEFD0-AC6E-452C-9CC5-1F1297364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248" y="2081783"/>
            <a:ext cx="4745736" cy="4383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/>
              <a:t>In dettaglio nella ricerca vengono formulate le domande utilizzando i criteri </a:t>
            </a:r>
            <a:r>
              <a:rPr lang="it-IT" sz="1600" u="sng" dirty="0"/>
              <a:t>PICOC </a:t>
            </a:r>
            <a:r>
              <a:rPr lang="it-IT" sz="1600" dirty="0"/>
              <a:t>(escludendo gli attributi di comparison - </a:t>
            </a:r>
            <a:r>
              <a:rPr lang="it-IT" sz="1600" u="sng" dirty="0"/>
              <a:t>PIOC</a:t>
            </a:r>
            <a:r>
              <a:rPr lang="it-IT" sz="1600" dirty="0"/>
              <a:t>)</a:t>
            </a:r>
          </a:p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r>
              <a:rPr lang="it-IT" sz="1400" dirty="0"/>
              <a:t>Criteri PIOC:</a:t>
            </a:r>
          </a:p>
          <a:p>
            <a:r>
              <a:rPr lang="it-IT" sz="1400" dirty="0"/>
              <a:t>Population – progetti GSD</a:t>
            </a:r>
          </a:p>
          <a:p>
            <a:r>
              <a:rPr lang="it-IT" sz="1400" dirty="0"/>
              <a:t>Intervention – tecniche e metodi di effort estimation</a:t>
            </a:r>
          </a:p>
          <a:p>
            <a:r>
              <a:rPr lang="it-IT" sz="1400" dirty="0"/>
              <a:t>Outcomes – l’accuratezza delle tecniche e metodi di stima</a:t>
            </a:r>
          </a:p>
          <a:p>
            <a:r>
              <a:rPr lang="it-IT" sz="1400" dirty="0"/>
              <a:t>Context – tutti gli studi considerati nel contesto GSD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8AC06-7754-4F20-BFF9-5A772D086441}"/>
              </a:ext>
            </a:extLst>
          </p:cNvPr>
          <p:cNvSpPr txBox="1"/>
          <p:nvPr/>
        </p:nvSpPr>
        <p:spPr>
          <a:xfrm>
            <a:off x="6370320" y="2083306"/>
            <a:ext cx="471830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Domande nella ricerca: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Quali tecniche utilizzate per stima in GSD</a:t>
            </a:r>
          </a:p>
          <a:p>
            <a:pPr marL="857250" lvl="1" indent="-400050">
              <a:buFont typeface="+mj-lt"/>
              <a:buAutoNum type="alphaLcPeriod"/>
            </a:pPr>
            <a:r>
              <a:rPr lang="it-IT" sz="1200" dirty="0"/>
              <a:t>Quale metrica usata per la misura dell’accuratezza delle tecniche in progetti GSD</a:t>
            </a:r>
          </a:p>
          <a:p>
            <a:pPr marL="857250" lvl="1" indent="-400050">
              <a:buFont typeface="+mj-lt"/>
              <a:buAutoNum type="alphaLcPeriod"/>
            </a:pPr>
            <a:r>
              <a:rPr lang="it-IT" sz="1200" dirty="0"/>
              <a:t>Quale livello di accuratezza è stato utilizzato per il metodo di stima?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Quali tecniche di previsione di sforzo sono state utilizzate?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Quali sono le caratteristiche dei datasets usate per la stima di sforzo in GSD?</a:t>
            </a:r>
          </a:p>
          <a:p>
            <a:pPr marL="857250" lvl="1" indent="-400050">
              <a:buFont typeface="+mj-lt"/>
              <a:buAutoNum type="alphaLcPeriod"/>
            </a:pPr>
            <a:r>
              <a:rPr lang="it-IT" sz="1200" dirty="0"/>
              <a:t>Quali domini vengono rappresenttati?</a:t>
            </a:r>
          </a:p>
          <a:p>
            <a:pPr marL="857250" lvl="1" indent="-400050">
              <a:buFont typeface="+mj-lt"/>
              <a:buAutoNum type="alphaLcPeriod"/>
            </a:pPr>
            <a:r>
              <a:rPr lang="it-IT" sz="1200" dirty="0"/>
              <a:t>Quali tipi vengono rappresentati (single/cross companies)?</a:t>
            </a:r>
          </a:p>
          <a:p>
            <a:pPr marL="857250" lvl="1" indent="-400050">
              <a:buFont typeface="+mj-lt"/>
              <a:buAutoNum type="alphaLcPeriod"/>
            </a:pPr>
            <a:r>
              <a:rPr lang="it-IT" sz="1200" dirty="0"/>
              <a:t>Quali tipi di applicazioni vengono rappresentati nei datasets (web-app/traditional) ?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Quali strategie di base sono state utilizzate?</a:t>
            </a:r>
          </a:p>
          <a:p>
            <a:pPr marL="857250" lvl="1" indent="-400050">
              <a:buFont typeface="+mj-lt"/>
              <a:buAutoNum type="alphaLcPeriod"/>
            </a:pPr>
            <a:r>
              <a:rPr lang="it-IT" sz="1200" dirty="0"/>
              <a:t>Quali paesi coinvolti?</a:t>
            </a:r>
          </a:p>
          <a:p>
            <a:pPr marL="857250" lvl="1" indent="-400050">
              <a:buFont typeface="+mj-lt"/>
              <a:buAutoNum type="alphaLcPeriod"/>
            </a:pPr>
            <a:r>
              <a:rPr lang="it-IT" sz="1200" dirty="0"/>
              <a:t>Quanti siti?</a:t>
            </a:r>
          </a:p>
          <a:p>
            <a:pPr marL="857250" lvl="1" indent="-400050">
              <a:buFont typeface="+mj-lt"/>
              <a:buAutoNum type="alphaLcPeriod"/>
            </a:pPr>
            <a:r>
              <a:rPr lang="it-IT" sz="1200" dirty="0"/>
              <a:t>Quanti siti per paese coinvolti) ?</a:t>
            </a:r>
          </a:p>
          <a:p>
            <a:pPr marL="857250" lvl="1" indent="-400050">
              <a:buFont typeface="+mj-lt"/>
              <a:buAutoNum type="alphaLcPeriod"/>
            </a:pPr>
            <a:r>
              <a:rPr lang="it-IT" sz="1200" dirty="0"/>
              <a:t>Quali topologie usate (distribuite/centralizzate)</a:t>
            </a:r>
          </a:p>
          <a:p>
            <a:pPr marL="857250" lvl="1" indent="-400050">
              <a:buFont typeface="+mj-lt"/>
              <a:buAutoNum type="alphaLcPeriod"/>
            </a:pPr>
            <a:r>
              <a:rPr lang="it-IT" sz="1200" dirty="0"/>
              <a:t>Come ogni paese partecipa al processo di stima?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Quali attività sono state considerate nel processo di stima?</a:t>
            </a:r>
          </a:p>
          <a:p>
            <a:pPr marL="342900" indent="-342900">
              <a:buFont typeface="+mj-lt"/>
              <a:buAutoNum type="arabicPeriod"/>
            </a:pPr>
            <a:endParaRPr lang="it-IT" sz="1400" dirty="0"/>
          </a:p>
          <a:p>
            <a:pPr marL="342900" indent="-342900">
              <a:buFont typeface="+mj-lt"/>
              <a:buAutoNum type="arabicPeriod"/>
            </a:pPr>
            <a:endParaRPr lang="it-IT" sz="1400" dirty="0"/>
          </a:p>
          <a:p>
            <a:pPr lvl="1"/>
            <a:endParaRPr lang="it-IT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2646D2-23A2-44F2-8DDE-BD5B70232E99}"/>
              </a:ext>
            </a:extLst>
          </p:cNvPr>
          <p:cNvSpPr txBox="1"/>
          <p:nvPr/>
        </p:nvSpPr>
        <p:spPr>
          <a:xfrm>
            <a:off x="1508760" y="1166146"/>
            <a:ext cx="69418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u="sng" dirty="0"/>
              <a:t>A - 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81418736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F14A14-A464-44A7-9B1D-6528300E8EC4}"/>
              </a:ext>
            </a:extLst>
          </p:cNvPr>
          <p:cNvSpPr txBox="1"/>
          <p:nvPr/>
        </p:nvSpPr>
        <p:spPr>
          <a:xfrm>
            <a:off x="1897380" y="461439"/>
            <a:ext cx="69418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u="sng" dirty="0"/>
              <a:t>B - Search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95307-451A-466F-8B64-8D095FD66B13}"/>
              </a:ext>
            </a:extLst>
          </p:cNvPr>
          <p:cNvSpPr txBox="1"/>
          <p:nvPr/>
        </p:nvSpPr>
        <p:spPr>
          <a:xfrm>
            <a:off x="381000" y="1318260"/>
            <a:ext cx="36042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Successivamente alla formaluzione delle domande di ricerca, la strategia definisce la stirnga di ricerca e conseguentemente identifica gli argomenti pripali di studio.</a:t>
            </a:r>
          </a:p>
          <a:p>
            <a:endParaRPr lang="it-IT" sz="1400" dirty="0"/>
          </a:p>
          <a:p>
            <a:r>
              <a:rPr lang="it-IT" sz="1400" dirty="0"/>
              <a:t>Le seguenti procedure identificano la stringa di ricerca:</a:t>
            </a:r>
          </a:p>
          <a:p>
            <a:endParaRPr lang="it-IT" sz="1400" dirty="0"/>
          </a:p>
          <a:p>
            <a:pPr marL="228600" indent="-228600">
              <a:buFont typeface="+mj-lt"/>
              <a:buAutoNum type="arabicPeriod"/>
            </a:pPr>
            <a:r>
              <a:rPr lang="it-IT" sz="1400" dirty="0"/>
              <a:t>Analizzare le domande e identificare le parole chiave in termini di population, intervention e outcome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400" dirty="0"/>
              <a:t>Analizzare documetni rilevanti e confrontare le parole chiave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400" dirty="0"/>
              <a:t>Indicare ortografie alternative e sinonimi per i termini principali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400" dirty="0"/>
              <a:t>Connettere tramite OR Booleano le diverse ortografie e sinonimi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400" dirty="0"/>
              <a:t>Collegare i termini principali da population, intervention e outcome usando un AND Booleano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400" dirty="0"/>
              <a:t>Valutare le risultanti stringhe ed eseguire adeguamenti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52445-E5DA-466E-9233-B298A21B943C}"/>
              </a:ext>
            </a:extLst>
          </p:cNvPr>
          <p:cNvSpPr txBox="1"/>
          <p:nvPr/>
        </p:nvSpPr>
        <p:spPr>
          <a:xfrm>
            <a:off x="5264468" y="1143000"/>
            <a:ext cx="69275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Come risultato dell’applicazione delle precedenti procedure si è ottenuta la seguente stringa di ricerca:</a:t>
            </a:r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D3865F-146E-44CD-9036-A3FD48051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770" y="1945345"/>
            <a:ext cx="5558790" cy="360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84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F14A14-A464-44A7-9B1D-6528300E8EC4}"/>
              </a:ext>
            </a:extLst>
          </p:cNvPr>
          <p:cNvSpPr txBox="1"/>
          <p:nvPr/>
        </p:nvSpPr>
        <p:spPr>
          <a:xfrm>
            <a:off x="1897380" y="461439"/>
            <a:ext cx="69418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u="sng" dirty="0"/>
              <a:t>C - Search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95307-451A-466F-8B64-8D095FD66B13}"/>
              </a:ext>
            </a:extLst>
          </p:cNvPr>
          <p:cNvSpPr txBox="1"/>
          <p:nvPr/>
        </p:nvSpPr>
        <p:spPr>
          <a:xfrm>
            <a:off x="628183" y="1444802"/>
            <a:ext cx="360426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Definita la stringa il processo di ricerca viene diviso in 2 fasi:</a:t>
            </a:r>
          </a:p>
          <a:p>
            <a:endParaRPr lang="it-IT" sz="1400" dirty="0"/>
          </a:p>
          <a:p>
            <a:pPr marL="228600" indent="-228600">
              <a:buFont typeface="+mj-lt"/>
              <a:buAutoNum type="arabicPeriod"/>
            </a:pPr>
            <a:r>
              <a:rPr lang="it-IT" sz="1400" u="sng" dirty="0"/>
              <a:t>Fase iniziale di ricerca</a:t>
            </a:r>
            <a:r>
              <a:rPr lang="it-IT" sz="1400" dirty="0"/>
              <a:t>: utilizzando la stringa ottenuta, vengono identificate le seguenti risorse (tabella 1) e studi primari estratti da titoli e abstract:</a:t>
            </a:r>
          </a:p>
          <a:p>
            <a:pPr marL="228600" indent="-228600">
              <a:buFont typeface="+mj-lt"/>
              <a:buAutoNum type="arabicPeriod"/>
            </a:pPr>
            <a:endParaRPr lang="it-IT" sz="1200" dirty="0"/>
          </a:p>
          <a:p>
            <a:pPr marL="228600" indent="-228600">
              <a:buFont typeface="+mj-lt"/>
              <a:buAutoNum type="arabicPeriod"/>
            </a:pPr>
            <a:endParaRPr lang="it-IT" sz="1200" dirty="0"/>
          </a:p>
          <a:p>
            <a:endParaRPr lang="it-IT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79EFD0-970B-49C2-9056-78E8D2CE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83" y="3349585"/>
            <a:ext cx="3486617" cy="30515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AB080E-0D08-4477-852B-76CF1926E054}"/>
              </a:ext>
            </a:extLst>
          </p:cNvPr>
          <p:cNvSpPr txBox="1"/>
          <p:nvPr/>
        </p:nvSpPr>
        <p:spPr>
          <a:xfrm>
            <a:off x="6096000" y="2064024"/>
            <a:ext cx="36042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it-IT" sz="1400" u="sng" dirty="0"/>
              <a:t>Fase secondaria di ricerca</a:t>
            </a:r>
            <a:r>
              <a:rPr lang="it-IT" sz="1400" dirty="0"/>
              <a:t>: viene effettuata per massimizzare le opportunità di includere tutti gli studi più importanti all’interno di questo SRL. Questa fase è effetuata insieme alla procedura di selezione degli studi (slide successiva)</a:t>
            </a:r>
          </a:p>
          <a:p>
            <a:endParaRPr lang="it-IT" sz="1400" dirty="0"/>
          </a:p>
          <a:p>
            <a:pPr marL="228600" indent="-228600">
              <a:buFont typeface="+mj-lt"/>
              <a:buAutoNum type="arabicPeriod" startAt="2"/>
            </a:pPr>
            <a:endParaRPr lang="it-IT" sz="1400" dirty="0"/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211236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F14A14-A464-44A7-9B1D-6528300E8EC4}"/>
              </a:ext>
            </a:extLst>
          </p:cNvPr>
          <p:cNvSpPr txBox="1"/>
          <p:nvPr/>
        </p:nvSpPr>
        <p:spPr>
          <a:xfrm>
            <a:off x="1897380" y="461439"/>
            <a:ext cx="69418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u="sng" dirty="0"/>
              <a:t>D – Study Selection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95307-451A-466F-8B64-8D095FD66B13}"/>
              </a:ext>
            </a:extLst>
          </p:cNvPr>
          <p:cNvSpPr txBox="1"/>
          <p:nvPr/>
        </p:nvSpPr>
        <p:spPr>
          <a:xfrm>
            <a:off x="1537457" y="1412186"/>
            <a:ext cx="87349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La selezione dello studio è stata effettuata applicando i seguenti criteri di inclusione/esclusione</a:t>
            </a:r>
          </a:p>
          <a:p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Criteri di inclusione: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/>
              <a:t>Studi che presentano modelli/metodi/metriche per la stima degli sforzi in GSD </a:t>
            </a:r>
            <a:r>
              <a:rPr lang="it-IT" sz="1400" b="1" dirty="0"/>
              <a:t>AND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/>
              <a:t>Studi che hanno prove empiriche </a:t>
            </a:r>
            <a:r>
              <a:rPr lang="it-IT" sz="1400" b="1" dirty="0"/>
              <a:t>AND</a:t>
            </a:r>
            <a:endParaRPr lang="it-IT" sz="1400" dirty="0"/>
          </a:p>
          <a:p>
            <a:pPr marL="800100" lvl="1" indent="-342900">
              <a:buFont typeface="+mj-lt"/>
              <a:buAutoNum type="arabicPeriod"/>
            </a:pPr>
            <a:r>
              <a:rPr lang="it-IT" sz="1400" dirty="0"/>
              <a:t>Studi scritti in inglese </a:t>
            </a:r>
            <a:r>
              <a:rPr lang="it-IT" sz="1400" b="1" dirty="0"/>
              <a:t>AND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/>
              <a:t>Studi riportati nei workshop </a:t>
            </a:r>
            <a:r>
              <a:rPr lang="it-IT" sz="1400" b="1" dirty="0"/>
              <a:t>OR</a:t>
            </a:r>
            <a:r>
              <a:rPr lang="it-IT" sz="1400" dirty="0"/>
              <a:t> conferenze </a:t>
            </a:r>
            <a:r>
              <a:rPr lang="it-IT" sz="1400" b="1" dirty="0"/>
              <a:t>OR </a:t>
            </a:r>
            <a:r>
              <a:rPr lang="it-IT" sz="1400" dirty="0"/>
              <a:t>giornali </a:t>
            </a:r>
            <a:r>
              <a:rPr lang="it-IT" sz="1400" b="1" dirty="0"/>
              <a:t>OR </a:t>
            </a:r>
            <a:r>
              <a:rPr lang="it-IT" sz="1400" dirty="0"/>
              <a:t>riportati in articoli tecnici </a:t>
            </a:r>
            <a:r>
              <a:rPr lang="it-IT" sz="1400" b="1" dirty="0"/>
              <a:t>OR </a:t>
            </a:r>
            <a:r>
              <a:rPr lang="it-IT" sz="1400" dirty="0"/>
              <a:t>tesi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Criteri di esclusione: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/>
              <a:t>Studi che non presentano modelli/metodi/metriche per la stima degli sforzi in GSD </a:t>
            </a:r>
            <a:r>
              <a:rPr lang="it-IT" sz="1400" b="1" dirty="0"/>
              <a:t>OR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/>
              <a:t>Studi che non hanno prove empiriche </a:t>
            </a:r>
            <a:r>
              <a:rPr lang="it-IT" sz="1400" b="1" dirty="0"/>
              <a:t>OR</a:t>
            </a:r>
            <a:endParaRPr lang="it-IT" sz="1400" dirty="0"/>
          </a:p>
          <a:p>
            <a:pPr marL="800100" lvl="1" indent="-342900">
              <a:buFont typeface="+mj-lt"/>
              <a:buAutoNum type="arabicPeriod"/>
            </a:pPr>
            <a:r>
              <a:rPr lang="it-IT" sz="1400" dirty="0"/>
              <a:t>Studi scritti in inglese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C115B1-C695-4A32-9F91-629E3AF2A554}"/>
              </a:ext>
            </a:extLst>
          </p:cNvPr>
          <p:cNvSpPr txBox="1"/>
          <p:nvPr/>
        </p:nvSpPr>
        <p:spPr>
          <a:xfrm>
            <a:off x="489527" y="4368800"/>
            <a:ext cx="112129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24 studio sono risultati rilevanti e vengono identificati con (</a:t>
            </a:r>
            <a:r>
              <a:rPr lang="it-IT" sz="1400" b="1" dirty="0"/>
              <a:t>S</a:t>
            </a:r>
            <a:r>
              <a:rPr lang="it-IT" sz="1400" dirty="0"/>
              <a:t>). Successivamente sono stati stati scaricati e letti i testi completi dagli autori e dopo una discussione è stato inserito un nuovo articolo. Il 25° articolo per differenziarlo viene identificato con </a:t>
            </a:r>
            <a:r>
              <a:rPr lang="it-IT" sz="1400" b="1" dirty="0"/>
              <a:t>D1</a:t>
            </a:r>
            <a:r>
              <a:rPr lang="it-IT" sz="1400" dirty="0"/>
              <a:t>. Infine è stata fatta un’ulteriore selezione e gli autori hanno scartato 17 articoli: </a:t>
            </a:r>
          </a:p>
          <a:p>
            <a:endParaRPr lang="it-IT" sz="1400" dirty="0"/>
          </a:p>
          <a:p>
            <a:pPr marL="285750" indent="-285750">
              <a:buFontTx/>
              <a:buChar char="-"/>
            </a:pPr>
            <a:r>
              <a:rPr lang="it-IT" sz="1400" dirty="0"/>
              <a:t>9 esclusi perchè non rilevanti per l’effort estimation</a:t>
            </a:r>
          </a:p>
          <a:p>
            <a:pPr marL="285750" indent="-285750">
              <a:buFontTx/>
              <a:buChar char="-"/>
            </a:pPr>
            <a:r>
              <a:rPr lang="it-IT" sz="1400" dirty="0"/>
              <a:t>8 esclusi perchè non fornivano prove empiriche</a:t>
            </a:r>
          </a:p>
          <a:p>
            <a:pPr marL="285750" indent="-285750">
              <a:buFontTx/>
              <a:buChar char="-"/>
            </a:pPr>
            <a:endParaRPr lang="it-IT" sz="1400" dirty="0"/>
          </a:p>
          <a:p>
            <a:pPr marL="285750" indent="-285750">
              <a:buFontTx/>
              <a:buChar char="-"/>
            </a:pPr>
            <a:endParaRPr lang="it-IT" sz="1400" dirty="0"/>
          </a:p>
          <a:p>
            <a:r>
              <a:rPr lang="it-IT" sz="1400" dirty="0"/>
              <a:t>Al termine di questa fase solo 8 articoli hanno passato i criteri di inclusione e verranno quindi inclusi nella fase succssiva</a:t>
            </a:r>
          </a:p>
          <a:p>
            <a:pPr marL="285750" indent="-285750">
              <a:buFontTx/>
              <a:buChar char="-"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29470350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F14A14-A464-44A7-9B1D-6528300E8EC4}"/>
              </a:ext>
            </a:extLst>
          </p:cNvPr>
          <p:cNvSpPr txBox="1"/>
          <p:nvPr/>
        </p:nvSpPr>
        <p:spPr>
          <a:xfrm>
            <a:off x="1897380" y="461439"/>
            <a:ext cx="69418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u="sng" dirty="0"/>
              <a:t>E – Study quality assessment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95307-451A-466F-8B64-8D095FD66B13}"/>
              </a:ext>
            </a:extLst>
          </p:cNvPr>
          <p:cNvSpPr txBox="1"/>
          <p:nvPr/>
        </p:nvSpPr>
        <p:spPr>
          <a:xfrm>
            <a:off x="104248" y="1412186"/>
            <a:ext cx="8032988" cy="1598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Per valutare la qualità degli articoli selezionati è stato formulato un questionario di 13 domande e assegnato un punteggio nel range [0,13].</a:t>
            </a:r>
          </a:p>
          <a:p>
            <a:r>
              <a:rPr lang="it-IT" sz="1400" dirty="0"/>
              <a:t>La risposta a ciascuna domanda può valere: </a:t>
            </a:r>
            <a:r>
              <a:rPr lang="it-IT" sz="1400" b="1" dirty="0"/>
              <a:t>YES</a:t>
            </a:r>
            <a:r>
              <a:rPr lang="it-IT" sz="1400" dirty="0"/>
              <a:t> (1.0)</a:t>
            </a:r>
            <a:r>
              <a:rPr lang="it-IT" sz="1400" b="1" dirty="0"/>
              <a:t> , PARTIALLY</a:t>
            </a:r>
            <a:r>
              <a:rPr lang="it-IT" sz="1400" dirty="0"/>
              <a:t> (0.5) o</a:t>
            </a:r>
            <a:r>
              <a:rPr lang="it-IT" sz="1400" b="1" dirty="0"/>
              <a:t>  NO</a:t>
            </a:r>
            <a:r>
              <a:rPr lang="it-IT" sz="1400" dirty="0"/>
              <a:t> (0.0).</a:t>
            </a:r>
          </a:p>
          <a:p>
            <a:endParaRPr lang="it-IT" sz="1400" dirty="0"/>
          </a:p>
          <a:p>
            <a:r>
              <a:rPr lang="it-IT" sz="1400" dirty="0"/>
              <a:t>In conseguenza all’assegnazione dei punteggi sono stati esclusi ulteriori 3 studi con un punteggio assegnato minore o uguale a 3.25</a:t>
            </a:r>
          </a:p>
          <a:p>
            <a:endParaRPr lang="it-IT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2BDF7C-A284-401D-A8F0-3C3957B29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952" y="899849"/>
            <a:ext cx="3387573" cy="2623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7CE6A3-65B9-4874-8773-4FD81EC06CC7}"/>
              </a:ext>
            </a:extLst>
          </p:cNvPr>
          <p:cNvSpPr txBox="1"/>
          <p:nvPr/>
        </p:nvSpPr>
        <p:spPr>
          <a:xfrm>
            <a:off x="1897380" y="4043251"/>
            <a:ext cx="69418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u="sng" dirty="0"/>
              <a:t>F – Data Extraction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4CC16-FB4A-46A4-B879-175F9BA6241E}"/>
              </a:ext>
            </a:extLst>
          </p:cNvPr>
          <p:cNvSpPr txBox="1"/>
          <p:nvPr/>
        </p:nvSpPr>
        <p:spPr>
          <a:xfrm>
            <a:off x="286327" y="5116945"/>
            <a:ext cx="10898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Gli autori hanno eseguito l’estrazione dei dati dai 5 studi rimanenti e comparato i valori risultanti fino a raggiungere un consenso unanime.</a:t>
            </a:r>
          </a:p>
        </p:txBody>
      </p:sp>
    </p:spTree>
    <p:extLst>
      <p:ext uri="{BB962C8B-B14F-4D97-AF65-F5344CB8AC3E}">
        <p14:creationId xmlns:p14="http://schemas.microsoft.com/office/powerpoint/2010/main" val="170639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695307-451A-466F-8B64-8D095FD66B13}"/>
              </a:ext>
            </a:extLst>
          </p:cNvPr>
          <p:cNvSpPr txBox="1"/>
          <p:nvPr/>
        </p:nvSpPr>
        <p:spPr>
          <a:xfrm>
            <a:off x="428017" y="3463047"/>
            <a:ext cx="1183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Dopo l’estrazione i dati sono stati inseriti in 12 tabelle per rendere più chiare le relazioni tra i dati e le domande di ricerca</a:t>
            </a:r>
          </a:p>
          <a:p>
            <a:endParaRPr lang="it-IT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A23468-628A-49A7-8729-C2BC7B81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89" y="1643040"/>
            <a:ext cx="10515600" cy="953072"/>
          </a:xfrm>
        </p:spPr>
        <p:txBody>
          <a:bodyPr>
            <a:normAutofit/>
          </a:bodyPr>
          <a:lstStyle/>
          <a:p>
            <a:pPr algn="ctr"/>
            <a:r>
              <a:rPr lang="it-IT" sz="5500" dirty="0">
                <a:latin typeface="Aparajita" panose="020B0604020202020204" pitchFamily="34" charset="0"/>
                <a:cs typeface="Aparajita" panose="020B0604020202020204" pitchFamily="34" charset="0"/>
              </a:rPr>
              <a:t>Risultati</a:t>
            </a:r>
          </a:p>
        </p:txBody>
      </p:sp>
    </p:spTree>
    <p:extLst>
      <p:ext uri="{BB962C8B-B14F-4D97-AF65-F5344CB8AC3E}">
        <p14:creationId xmlns:p14="http://schemas.microsoft.com/office/powerpoint/2010/main" val="189244401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F14A14-A464-44A7-9B1D-6528300E8EC4}"/>
              </a:ext>
            </a:extLst>
          </p:cNvPr>
          <p:cNvSpPr txBox="1"/>
          <p:nvPr/>
        </p:nvSpPr>
        <p:spPr>
          <a:xfrm>
            <a:off x="2055600" y="230594"/>
            <a:ext cx="69418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u="sng" dirty="0"/>
              <a:t>A – Domanda 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FC975-BF40-4F43-8442-B67DEF174DCD}"/>
              </a:ext>
            </a:extLst>
          </p:cNvPr>
          <p:cNvSpPr txBox="1"/>
          <p:nvPr/>
        </p:nvSpPr>
        <p:spPr>
          <a:xfrm>
            <a:off x="452579" y="824782"/>
            <a:ext cx="52770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L’estrazione dei dati per la domanda 1 guarda i metodi utilizzati per l’effort estimation in GSD, la metrica di accurezza per la verifica dei metodi e anche i valori di accuratezza calcolati.</a:t>
            </a:r>
          </a:p>
          <a:p>
            <a:endParaRPr lang="it-IT" sz="1400" dirty="0"/>
          </a:p>
          <a:p>
            <a:endParaRPr lang="it-IT" sz="1400" dirty="0"/>
          </a:p>
          <a:p>
            <a:r>
              <a:rPr lang="it-IT" sz="1400" dirty="0"/>
              <a:t>Tecniche e metodi di effort estimation vengono rappresentate con approcci differenti (expert based, algorithmic based, artifial intelligence based)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D3F279-7748-4F03-963B-96F3C67A0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320" y="824782"/>
            <a:ext cx="4303999" cy="28693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5334C0-E45B-463D-817A-D02B27166CCD}"/>
              </a:ext>
            </a:extLst>
          </p:cNvPr>
          <p:cNvSpPr txBox="1"/>
          <p:nvPr/>
        </p:nvSpPr>
        <p:spPr>
          <a:xfrm>
            <a:off x="352060" y="4217336"/>
            <a:ext cx="52770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Solamente uno tra gli studi primari presenta l’accuratezza dell’approccio di effort estimation proposto basato sulle metriche di accuratezza più utilizzate: </a:t>
            </a:r>
            <a:r>
              <a:rPr lang="it-IT" sz="1400" b="1" dirty="0"/>
              <a:t>MMRE</a:t>
            </a:r>
            <a:r>
              <a:rPr lang="it-IT" sz="1400" dirty="0"/>
              <a:t>, </a:t>
            </a:r>
            <a:r>
              <a:rPr lang="it-IT" sz="1400" b="1" dirty="0"/>
              <a:t>MdMRE</a:t>
            </a:r>
            <a:r>
              <a:rPr lang="it-IT" sz="1400" dirty="0"/>
              <a:t> e </a:t>
            </a:r>
            <a:r>
              <a:rPr lang="it-IT" sz="1400" b="1" dirty="0"/>
              <a:t>PRED(25)</a:t>
            </a:r>
          </a:p>
          <a:p>
            <a:endParaRPr lang="it-IT" sz="1400" dirty="0"/>
          </a:p>
          <a:p>
            <a:r>
              <a:rPr lang="it-IT" sz="1400" b="1" dirty="0"/>
              <a:t>MRE</a:t>
            </a:r>
            <a:r>
              <a:rPr lang="it-IT" sz="1400" dirty="0"/>
              <a:t> (</a:t>
            </a:r>
            <a:r>
              <a:rPr lang="it-IT" sz="1400" u="sng" dirty="0"/>
              <a:t>Magnitude of Relative Error</a:t>
            </a:r>
            <a:r>
              <a:rPr lang="it-IT" sz="1400" dirty="0"/>
              <a:t>) è calcolato considerando la differenza assoluta tra effort attuale e stimato.</a:t>
            </a:r>
          </a:p>
          <a:p>
            <a:endParaRPr lang="it-IT" sz="1400" dirty="0"/>
          </a:p>
          <a:p>
            <a:r>
              <a:rPr lang="it-IT" sz="1400" b="1" dirty="0"/>
              <a:t>MMRE</a:t>
            </a:r>
            <a:r>
              <a:rPr lang="it-IT" sz="1400" dirty="0"/>
              <a:t> e </a:t>
            </a:r>
            <a:r>
              <a:rPr lang="it-IT" sz="1400" b="1" dirty="0"/>
              <a:t>MdMRE</a:t>
            </a:r>
            <a:r>
              <a:rPr lang="it-IT" sz="1400" dirty="0"/>
              <a:t> sono rispettivamente media e mediana di </a:t>
            </a:r>
            <a:r>
              <a:rPr lang="it-IT" sz="1400" b="1" dirty="0"/>
              <a:t>MRE</a:t>
            </a:r>
          </a:p>
          <a:p>
            <a:r>
              <a:rPr lang="it-IT" sz="1400" b="1" dirty="0"/>
              <a:t>PRED(25) </a:t>
            </a:r>
            <a:r>
              <a:rPr lang="it-IT" sz="1400" dirty="0"/>
              <a:t>rappresenta la percentuale di stima con un  </a:t>
            </a:r>
            <a:r>
              <a:rPr lang="it-IT" sz="1400" b="1" dirty="0"/>
              <a:t>MRE </a:t>
            </a:r>
            <a:r>
              <a:rPr lang="it-IT" sz="1400" dirty="0"/>
              <a:t>del 25% o meno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53AF15-F757-41C2-A19D-3FE58A014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319" y="4108661"/>
            <a:ext cx="4303999" cy="22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34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1758</Words>
  <Application>Microsoft Office PowerPoint</Application>
  <PresentationFormat>Widescreen</PresentationFormat>
  <Paragraphs>163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Aparajita</vt:lpstr>
      <vt:lpstr>Arial</vt:lpstr>
      <vt:lpstr>Calibri</vt:lpstr>
      <vt:lpstr>Calibri Light</vt:lpstr>
      <vt:lpstr>Office Theme</vt:lpstr>
      <vt:lpstr>Introduzione</vt:lpstr>
      <vt:lpstr>GSD - Global Sofware Development</vt:lpstr>
      <vt:lpstr>Systematic Literature Review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Risultati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Discussione</vt:lpstr>
      <vt:lpstr>Presentazione standard di PowerPoint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</dc:title>
  <dc:creator>IT059684</dc:creator>
  <cp:lastModifiedBy>Gianluca Amato</cp:lastModifiedBy>
  <cp:revision>38</cp:revision>
  <dcterms:created xsi:type="dcterms:W3CDTF">2019-10-13T14:00:13Z</dcterms:created>
  <dcterms:modified xsi:type="dcterms:W3CDTF">2019-10-27T08:42:41Z</dcterms:modified>
</cp:coreProperties>
</file>