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91" r:id="rId4"/>
    <p:sldId id="320" r:id="rId5"/>
    <p:sldId id="292" r:id="rId6"/>
    <p:sldId id="293" r:id="rId7"/>
    <p:sldId id="294" r:id="rId8"/>
    <p:sldId id="309" r:id="rId9"/>
    <p:sldId id="295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273" r:id="rId2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FE176D-1848-40D3-BFBA-C98DB4E74B33}">
  <a:tblStyle styleId="{E2FE176D-1848-40D3-BFBA-C98DB4E74B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9" autoAdjust="0"/>
    <p:restoredTop sz="55945" autoAdjust="0"/>
  </p:normalViewPr>
  <p:slideViewPr>
    <p:cSldViewPr snapToGrid="0">
      <p:cViewPr varScale="1">
        <p:scale>
          <a:sx n="63" d="100"/>
          <a:sy n="63" d="100"/>
        </p:scale>
        <p:origin x="197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4" name="Google Shape;4;n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08" name="Google Shape;108;p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Intro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8b3d9679f_0_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49" name="Google Shape;149;g228b3d9679f_0_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8b3d9679f_0_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49" name="Google Shape;149;g228b3d9679f_0_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Note </a:t>
            </a:r>
            <a:r>
              <a:rPr lang="it-IT" dirty="0" err="1"/>
              <a:t>discrepancy</a:t>
            </a:r>
            <a:r>
              <a:rPr lang="it-IT" dirty="0"/>
              <a:t>, </a:t>
            </a:r>
            <a:r>
              <a:rPr lang="it-IT" dirty="0" err="1"/>
              <a:t>maybe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of the datasets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8b3d9679f_0_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49" name="Google Shape;149;g228b3d9679f_0_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8b3d9679f_0_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49" name="Google Shape;149;g228b3d9679f_0_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Turns out </a:t>
            </a:r>
            <a:r>
              <a:rPr lang="it-IT" dirty="0" err="1"/>
              <a:t>Indian</a:t>
            </a:r>
            <a:r>
              <a:rPr lang="it-IT" dirty="0"/>
              <a:t> music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listened</a:t>
            </a:r>
            <a:r>
              <a:rPr lang="it-IT" dirty="0"/>
              <a:t>,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kids</a:t>
            </a:r>
            <a:r>
              <a:rPr lang="it-IT" dirty="0"/>
              <a:t> music,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disabled</a:t>
            </a:r>
            <a:r>
              <a:rPr lang="it-IT" dirty="0"/>
              <a:t> </a:t>
            </a:r>
            <a:r>
              <a:rPr lang="it-IT" dirty="0" err="1"/>
              <a:t>comments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8b3d9679f_0_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49" name="Google Shape;149;g228b3d9679f_0_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Expected</a:t>
            </a:r>
            <a:r>
              <a:rPr lang="it-IT" dirty="0"/>
              <a:t>,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songs</a:t>
            </a:r>
            <a:r>
              <a:rPr lang="it-IT" dirty="0"/>
              <a:t> with </a:t>
            </a:r>
            <a:r>
              <a:rPr lang="it-IT" dirty="0" err="1"/>
              <a:t>very</a:t>
            </a:r>
            <a:r>
              <a:rPr lang="it-IT" dirty="0"/>
              <a:t> big </a:t>
            </a:r>
            <a:r>
              <a:rPr lang="it-IT" dirty="0" err="1"/>
              <a:t>n</a:t>
            </a:r>
            <a:r>
              <a:rPr lang="it-IT" dirty="0"/>
              <a:t> of streams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8b3d9679f_0_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49" name="Google Shape;149;g228b3d9679f_0_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Shows </a:t>
            </a:r>
            <a:r>
              <a:rPr lang="it-IT" dirty="0" err="1"/>
              <a:t>what</a:t>
            </a:r>
            <a:r>
              <a:rPr lang="it-IT" dirty="0"/>
              <a:t> people like atm.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8b3d9679f_0_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49" name="Google Shape;149;g228b3d9679f_0_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Note the use of random in </a:t>
            </a:r>
            <a:r>
              <a:rPr lang="it-IT" dirty="0" err="1"/>
              <a:t>graphDB</a:t>
            </a:r>
            <a:r>
              <a:rPr lang="it-IT" dirty="0"/>
              <a:t>, </a:t>
            </a:r>
            <a:r>
              <a:rPr lang="it-IT" dirty="0" err="1"/>
              <a:t>very</a:t>
            </a:r>
            <a:r>
              <a:rPr lang="it-IT" dirty="0"/>
              <a:t> hard to use,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bind</a:t>
            </a:r>
            <a:r>
              <a:rPr lang="it-IT" dirty="0"/>
              <a:t> and rand() </a:t>
            </a:r>
            <a:r>
              <a:rPr lang="it-IT" dirty="0" err="1"/>
              <a:t>as</a:t>
            </a:r>
            <a:r>
              <a:rPr lang="it-IT" dirty="0"/>
              <a:t> random </a:t>
            </a:r>
            <a:r>
              <a:rPr lang="it-IT" dirty="0" err="1"/>
              <a:t>ordering</a:t>
            </a:r>
            <a:r>
              <a:rPr lang="it-IT" dirty="0"/>
              <a:t>. Can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threshold</a:t>
            </a:r>
            <a:r>
              <a:rPr lang="it-IT" dirty="0"/>
              <a:t> of key and tempo </a:t>
            </a:r>
            <a:r>
              <a:rPr lang="it-IT" dirty="0" err="1"/>
              <a:t>similarity</a:t>
            </a:r>
            <a:r>
              <a:rPr lang="it-IT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8b3d9679f_0_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49" name="Google Shape;149;g228b3d9679f_0_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8b3d9679f_0_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49" name="Google Shape;149;g228b3d9679f_0_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8b3d9679f_0_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49" name="Google Shape;149;g228b3d9679f_0_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out some </a:t>
            </a:r>
            <a:r>
              <a:rPr lang="it-IT" dirty="0" err="1"/>
              <a:t>songs</a:t>
            </a:r>
            <a:r>
              <a:rPr lang="it-IT" dirty="0"/>
              <a:t> with </a:t>
            </a:r>
            <a:r>
              <a:rPr lang="it-IT" dirty="0" err="1"/>
              <a:t>similar</a:t>
            </a:r>
            <a:r>
              <a:rPr lang="it-IT" dirty="0"/>
              <a:t> streams to </a:t>
            </a:r>
            <a:r>
              <a:rPr lang="it-IT" dirty="0" err="1"/>
              <a:t>yt</a:t>
            </a:r>
            <a:r>
              <a:rPr lang="it-IT" dirty="0"/>
              <a:t> video </a:t>
            </a:r>
            <a:r>
              <a:rPr lang="it-IT" dirty="0" err="1"/>
              <a:t>views</a:t>
            </a:r>
            <a:r>
              <a:rPr lang="it-IT" dirty="0"/>
              <a:t>. 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popular</a:t>
            </a:r>
            <a:r>
              <a:rPr lang="it-IT" dirty="0"/>
              <a:t> </a:t>
            </a:r>
            <a:r>
              <a:rPr lang="it-IT" dirty="0" err="1"/>
              <a:t>songs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way </a:t>
            </a:r>
            <a:r>
              <a:rPr lang="it-IT" dirty="0" err="1"/>
              <a:t>higher</a:t>
            </a:r>
            <a:r>
              <a:rPr lang="it-IT" dirty="0"/>
              <a:t> streams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views</a:t>
            </a:r>
            <a:r>
              <a:rPr lang="it-IT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c93c893a1_0_12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14" name="Google Shape;114;g10c93c893a1_0_12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Topic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popular</a:t>
            </a:r>
            <a:r>
              <a:rPr lang="it-IT" dirty="0"/>
              <a:t> </a:t>
            </a:r>
            <a:r>
              <a:rPr lang="it-IT" dirty="0" err="1"/>
              <a:t>spotify</a:t>
            </a:r>
            <a:r>
              <a:rPr lang="it-IT" dirty="0"/>
              <a:t> </a:t>
            </a:r>
            <a:r>
              <a:rPr lang="it-IT" dirty="0" err="1"/>
              <a:t>songs</a:t>
            </a:r>
            <a:r>
              <a:rPr lang="it-IT" dirty="0"/>
              <a:t> (with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info) and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youtube</a:t>
            </a:r>
            <a:r>
              <a:rPr lang="it-IT" dirty="0"/>
              <a:t> video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2c22aa9c2d_0_61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772" name="Google Shape;772;g22c22aa9c2d_0_6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2c22aa9c2d_0_73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856" name="Google Shape;856;g22c22aa9c2d_0_73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Datasets from </a:t>
            </a:r>
            <a:r>
              <a:rPr lang="it-IT" dirty="0" err="1"/>
              <a:t>kaggle</a:t>
            </a:r>
            <a:r>
              <a:rPr lang="it-IT" dirty="0"/>
              <a:t>, 30.8 MB (</a:t>
            </a:r>
            <a:r>
              <a:rPr lang="it-IT" dirty="0" err="1"/>
              <a:t>about</a:t>
            </a:r>
            <a:r>
              <a:rPr lang="it-IT" dirty="0"/>
              <a:t> 20k </a:t>
            </a:r>
            <a:r>
              <a:rPr lang="it-IT" dirty="0" err="1"/>
              <a:t>rows</a:t>
            </a:r>
            <a:r>
              <a:rPr lang="it-IT" dirty="0"/>
              <a:t>) and 8 MB (28k </a:t>
            </a:r>
            <a:r>
              <a:rPr lang="it-IT" dirty="0" err="1"/>
              <a:t>rows</a:t>
            </a:r>
            <a:r>
              <a:rPr lang="it-IT" dirty="0"/>
              <a:t>),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columns</a:t>
            </a:r>
            <a:r>
              <a:rPr lang="it-IT" dirty="0"/>
              <a:t>, some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removed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8b3d9679f_0_0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20" name="Google Shape;120;g228b3d9679f_0_0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- </a:t>
            </a:r>
            <a:r>
              <a:rPr lang="en-US" dirty="0"/>
              <a:t>Once we </a:t>
            </a:r>
            <a:r>
              <a:rPr lang="en-US" dirty="0" err="1"/>
              <a:t>choosed</a:t>
            </a:r>
            <a:r>
              <a:rPr lang="en-US" dirty="0"/>
              <a:t> the datasets we worked on the cleaning and merging of the data</a:t>
            </a:r>
            <a:br>
              <a:rPr lang="en-US" dirty="0"/>
            </a:br>
            <a:r>
              <a:rPr lang="en-US" dirty="0"/>
              <a:t>- There were some main problems with the data that we had to fix: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multiple rows for the same song because of multiple artists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different values of number of streams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we keep the highest value because is a MONOTONOUS INCREASING FUNCTION of time (highest = most recent)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similar reasoning for comments, likes, views and officiality of a video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officiality is not a monotonous increasing function of time so WE ASSUMED CHRONOLOGICAL ORDER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Then we merged the data based on track id (managing eventual different data format of some fields)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At this point we had a single file with all the data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We loaded it on a graph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For each row we added the individuals and the links between them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The final graph was then serialized and saved in turtle format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2c22aa9c2d_0_21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481" name="Google Shape;481;g22c22aa9c2d_0_2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loading the data we followed our ontology schema.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you can see the main class is about the </a:t>
            </a:r>
            <a:r>
              <a:rPr lang="en-US" dirty="0" err="1"/>
              <a:t>spotify</a:t>
            </a:r>
            <a:r>
              <a:rPr lang="en-US" dirty="0"/>
              <a:t> songs, 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many of the others are linked to it.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lets take a look in details.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2c22aa9c2d_0_21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481" name="Google Shape;481;g22c22aa9c2d_0_2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you can see the data properties of the songs (name, duration, num streams)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there is the class of Artists that published a song, that are a subclass of person. 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class person was made by hand, and not imported from FOAF, since we only needed the name.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there is the playlists class (a song is part of a playlist). 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playlist has 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a name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a main genre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a more specific subgenre 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(we </a:t>
            </a:r>
            <a:r>
              <a:rPr lang="en-US" dirty="0" err="1"/>
              <a:t>differenciate</a:t>
            </a:r>
            <a:r>
              <a:rPr lang="en-US" dirty="0"/>
              <a:t> them by using </a:t>
            </a:r>
            <a:r>
              <a:rPr lang="en-US" dirty="0" err="1"/>
              <a:t>skos</a:t>
            </a:r>
            <a:r>
              <a:rPr lang="en-US" dirty="0"/>
              <a:t> broader and narrower).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2c22aa9c2d_0_21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481" name="Google Shape;481;g22c22aa9c2d_0_2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there is the Album class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use it also to differentiate between the </a:t>
            </a:r>
            <a:r>
              <a:rPr lang="en-US" dirty="0" err="1"/>
              <a:t>varius</a:t>
            </a:r>
            <a:r>
              <a:rPr lang="en-US" dirty="0"/>
              <a:t> album types (normal album, single, compilation).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there is the part of </a:t>
            </a:r>
            <a:r>
              <a:rPr lang="en-US" dirty="0" err="1"/>
              <a:t>youtube</a:t>
            </a:r>
            <a:r>
              <a:rPr lang="en-US" dirty="0"/>
              <a:t> videos, which is composed by: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the video class itself, with some information about it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the class of the channels that uploaded it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2c22aa9c2d_0_21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481" name="Google Shape;481;g22c22aa9c2d_0_2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the data was loaded, we implemented some SHACL shapes to ensure the correct format of all data. 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 problems were found and so the validation process returned positive results.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my colleague will show the main queries that we proposed for this database.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8b3d9679f_0_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49" name="Google Shape;149;g228b3d9679f_0_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34075" y="-3343400"/>
            <a:ext cx="9463500" cy="4432500"/>
          </a:xfrm>
          <a:prstGeom prst="wave">
            <a:avLst>
              <a:gd name="adj1" fmla="val 8291"/>
              <a:gd name="adj2" fmla="val -142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712400" y="4225318"/>
            <a:ext cx="1606800" cy="160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>
            <a:spLocks noGrp="1" noEditPoints="1"/>
          </p:cNvSpPr>
          <p:nvPr>
            <p:ph type="ctrTitle"/>
          </p:nvPr>
        </p:nvSpPr>
        <p:spPr>
          <a:xfrm>
            <a:off x="713100" y="2228613"/>
            <a:ext cx="6999300" cy="14799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 noEditPoints="1"/>
          </p:cNvSpPr>
          <p:nvPr>
            <p:ph type="subTitle" idx="1"/>
          </p:nvPr>
        </p:nvSpPr>
        <p:spPr>
          <a:xfrm>
            <a:off x="713100" y="3881013"/>
            <a:ext cx="4060800" cy="475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 lvl="0"/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3100" y="-1851325"/>
            <a:ext cx="3858900" cy="3858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>
            <a:off x="713100" y="3698995"/>
            <a:ext cx="2283300" cy="2283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713100" y="355752"/>
            <a:ext cx="7717800" cy="4609200"/>
          </a:xfrm>
          <a:prstGeom prst="wave">
            <a:avLst>
              <a:gd name="adj1" fmla="val 101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6147600" y="-824505"/>
            <a:ext cx="2283300" cy="2283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-7249800" y="355752"/>
            <a:ext cx="7717800" cy="4609200"/>
          </a:xfrm>
          <a:prstGeom prst="wave">
            <a:avLst>
              <a:gd name="adj1" fmla="val 101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8676000" y="355752"/>
            <a:ext cx="7717800" cy="4609200"/>
          </a:xfrm>
          <a:prstGeom prst="wave">
            <a:avLst>
              <a:gd name="adj1" fmla="val 101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>
            <a:spLocks noGrp="1" noEditPoints="1"/>
          </p:cNvSpPr>
          <p:nvPr>
            <p:ph type="title" hasCustomPrompt="1"/>
          </p:nvPr>
        </p:nvSpPr>
        <p:spPr>
          <a:xfrm>
            <a:off x="1284000" y="1551750"/>
            <a:ext cx="6576000" cy="15573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>
            <a:spLocks noGrp="1" noEditPoints="1"/>
          </p:cNvSpPr>
          <p:nvPr>
            <p:ph type="subTitle" idx="1"/>
          </p:nvPr>
        </p:nvSpPr>
        <p:spPr>
          <a:xfrm>
            <a:off x="1284000" y="3108950"/>
            <a:ext cx="6576000" cy="4971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pPr lvl="0"/>
            <a:endParaRPr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8430912" y="373115"/>
            <a:ext cx="1215900" cy="121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-484888" y="3554465"/>
            <a:ext cx="1215900" cy="121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 rot="-5400000" flipH="1">
            <a:off x="1926000" y="-2177700"/>
            <a:ext cx="5292000" cy="9609300"/>
          </a:xfrm>
          <a:prstGeom prst="wave">
            <a:avLst>
              <a:gd name="adj1" fmla="val 400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_1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 rot="10800000" flipH="1">
            <a:off x="-455100" y="-693300"/>
            <a:ext cx="10054200" cy="65301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ONLY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 rot="5400000" flipH="1">
            <a:off x="1926000" y="-2187050"/>
            <a:ext cx="5292000" cy="9609300"/>
          </a:xfrm>
          <a:prstGeom prst="wave">
            <a:avLst>
              <a:gd name="adj1" fmla="val 400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ONLY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 rot="10800000" flipH="1">
            <a:off x="-34075" y="-590025"/>
            <a:ext cx="9463500" cy="5946000"/>
          </a:xfrm>
          <a:prstGeom prst="wave">
            <a:avLst>
              <a:gd name="adj1" fmla="val 8291"/>
              <a:gd name="adj2" fmla="val -142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/>
          <p:nvPr/>
        </p:nvSpPr>
        <p:spPr>
          <a:xfrm rot="10800000" flipH="1">
            <a:off x="5906861" y="4606463"/>
            <a:ext cx="2682000" cy="2682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327950" y="539400"/>
            <a:ext cx="6488100" cy="4242000"/>
          </a:xfrm>
          <a:prstGeom prst="wave">
            <a:avLst>
              <a:gd name="adj1" fmla="val 101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-5459925" y="539400"/>
            <a:ext cx="6488100" cy="4242000"/>
            <a:chOff x="-5459925" y="539400"/>
            <a:chExt cx="6488100" cy="4242000"/>
          </a:xfrm>
        </p:grpSpPr>
        <p:sp>
          <p:nvSpPr>
            <p:cNvPr id="17" name="Google Shape;17;p3"/>
            <p:cNvSpPr/>
            <p:nvPr/>
          </p:nvSpPr>
          <p:spPr>
            <a:xfrm>
              <a:off x="-5459925" y="539400"/>
              <a:ext cx="6488100" cy="4242000"/>
            </a:xfrm>
            <a:prstGeom prst="wave">
              <a:avLst>
                <a:gd name="adj1" fmla="val 10100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-911700" y="2653412"/>
              <a:ext cx="1624800" cy="1624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3"/>
          <p:cNvGrpSpPr/>
          <p:nvPr/>
        </p:nvGrpSpPr>
        <p:grpSpPr>
          <a:xfrm>
            <a:off x="8115825" y="539400"/>
            <a:ext cx="6488100" cy="4242000"/>
            <a:chOff x="8115825" y="539400"/>
            <a:chExt cx="6488100" cy="4242000"/>
          </a:xfrm>
        </p:grpSpPr>
        <p:sp>
          <p:nvSpPr>
            <p:cNvPr id="20" name="Google Shape;20;p3"/>
            <p:cNvSpPr/>
            <p:nvPr/>
          </p:nvSpPr>
          <p:spPr>
            <a:xfrm>
              <a:off x="8115825" y="539400"/>
              <a:ext cx="6488100" cy="4242000"/>
            </a:xfrm>
            <a:prstGeom prst="wave">
              <a:avLst>
                <a:gd name="adj1" fmla="val 10100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8430900" y="865287"/>
              <a:ext cx="1624800" cy="1624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>
            <a:spLocks noGrp="1" noEditPoints="1"/>
          </p:cNvSpPr>
          <p:nvPr>
            <p:ph type="title"/>
          </p:nvPr>
        </p:nvSpPr>
        <p:spPr>
          <a:xfrm>
            <a:off x="3715125" y="1702050"/>
            <a:ext cx="3644100" cy="14013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>
            <a:spLocks noGrp="1" noEditPoints="1"/>
          </p:cNvSpPr>
          <p:nvPr>
            <p:ph type="title" idx="2" hasCustomPrompt="1"/>
          </p:nvPr>
        </p:nvSpPr>
        <p:spPr>
          <a:xfrm>
            <a:off x="1698425" y="2239575"/>
            <a:ext cx="1624800" cy="8418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>
            <a:spLocks noGrp="1" noEditPoints="1"/>
          </p:cNvSpPr>
          <p:nvPr>
            <p:ph type="subTitle" idx="1"/>
          </p:nvPr>
        </p:nvSpPr>
        <p:spPr>
          <a:xfrm>
            <a:off x="3715125" y="3103488"/>
            <a:ext cx="3644100" cy="5154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pPr lvl="0"/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-5400000" flipH="1">
            <a:off x="1341163" y="4239862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-98400" y="-631600"/>
            <a:ext cx="9340800" cy="65301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-5400000" flipH="1">
            <a:off x="7298113" y="-549588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30" name="Google Shape;30;p4"/>
          <p:cNvSpPr>
            <a:spLocks noGrp="1" noEditPoints="1"/>
          </p:cNvSpPr>
          <p:nvPr>
            <p:ph type="body" idx="1"/>
          </p:nvPr>
        </p:nvSpPr>
        <p:spPr>
          <a:xfrm>
            <a:off x="720000" y="1473600"/>
            <a:ext cx="7704000" cy="21963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marL="45720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</a:lvl9pPr>
          </a:lstStyle>
          <a:p>
            <a:pPr lvl="0"/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-1101700" y="2612921"/>
            <a:ext cx="2489100" cy="2489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7756575" y="41171"/>
            <a:ext cx="2489100" cy="2489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rot="-5400000" flipH="1">
            <a:off x="-20862" y="452900"/>
            <a:ext cx="5369100" cy="42654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-5400000" flipH="1">
            <a:off x="3796963" y="452900"/>
            <a:ext cx="5369100" cy="42654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>
            <a:spLocks noGrp="1" noEditPoints="1"/>
          </p:cNvSpPr>
          <p:nvPr>
            <p:ph type="title"/>
          </p:nvPr>
        </p:nvSpPr>
        <p:spPr>
          <a:xfrm>
            <a:off x="1356563" y="2403050"/>
            <a:ext cx="2611800" cy="3651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 b="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37" name="Google Shape;37;p5"/>
          <p:cNvSpPr>
            <a:spLocks noGrp="1" noEditPoints="1"/>
          </p:cNvSpPr>
          <p:nvPr>
            <p:ph type="title" idx="2"/>
          </p:nvPr>
        </p:nvSpPr>
        <p:spPr>
          <a:xfrm>
            <a:off x="5175614" y="2402925"/>
            <a:ext cx="2611800" cy="3651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 b="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38" name="Google Shape;38;p5"/>
          <p:cNvSpPr>
            <a:spLocks noGrp="1" noEditPoints="1"/>
          </p:cNvSpPr>
          <p:nvPr>
            <p:ph type="subTitle" idx="1"/>
          </p:nvPr>
        </p:nvSpPr>
        <p:spPr>
          <a:xfrm>
            <a:off x="5175614" y="2768026"/>
            <a:ext cx="2611800" cy="9459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lvl="0"/>
            <a:endParaRPr/>
          </a:p>
        </p:txBody>
      </p:sp>
      <p:sp>
        <p:nvSpPr>
          <p:cNvPr id="39" name="Google Shape;39;p5"/>
          <p:cNvSpPr>
            <a:spLocks noGrp="1" noEditPoints="1"/>
          </p:cNvSpPr>
          <p:nvPr>
            <p:ph type="subTitle" idx="3"/>
          </p:nvPr>
        </p:nvSpPr>
        <p:spPr>
          <a:xfrm>
            <a:off x="1356563" y="2768026"/>
            <a:ext cx="2611800" cy="9459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lvl="0"/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 rot="5400000">
            <a:off x="6713837" y="4239862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 flipH="1">
            <a:off x="-98400" y="-631600"/>
            <a:ext cx="9340800" cy="65301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rot="5400000">
            <a:off x="71783" y="-739300"/>
            <a:ext cx="1309500" cy="1309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>
            <a:spLocks noGrp="1" noEditPoints="1"/>
          </p:cNvSpPr>
          <p:nvPr>
            <p:ph type="body" idx="1"/>
          </p:nvPr>
        </p:nvSpPr>
        <p:spPr>
          <a:xfrm>
            <a:off x="713100" y="1987500"/>
            <a:ext cx="3542700" cy="26166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marL="45720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</a:lvl9pPr>
          </a:lstStyle>
          <a:p>
            <a:pPr lvl="0"/>
            <a:endParaRPr/>
          </a:p>
        </p:txBody>
      </p:sp>
      <p:sp>
        <p:nvSpPr>
          <p:cNvPr id="47" name="Google Shape;47;p7"/>
          <p:cNvSpPr>
            <a:spLocks noGrp="1" noEditPoints="1"/>
          </p:cNvSpPr>
          <p:nvPr>
            <p:ph type="title"/>
          </p:nvPr>
        </p:nvSpPr>
        <p:spPr>
          <a:xfrm>
            <a:off x="713100" y="633900"/>
            <a:ext cx="3542700" cy="13536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l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48" name="Google Shape;48;p7"/>
          <p:cNvSpPr/>
          <p:nvPr/>
        </p:nvSpPr>
        <p:spPr>
          <a:xfrm rot="-5400000" flipH="1">
            <a:off x="4326738" y="452900"/>
            <a:ext cx="5369100" cy="42654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7366800" y="-323855"/>
            <a:ext cx="2283300" cy="2283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 rot="5400000" flipH="1">
            <a:off x="1939500" y="-1407600"/>
            <a:ext cx="5265000" cy="7958700"/>
          </a:xfrm>
          <a:prstGeom prst="wave">
            <a:avLst>
              <a:gd name="adj1" fmla="val 524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-653250" y="3462445"/>
            <a:ext cx="2283300" cy="2283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>
            <a:spLocks noGrp="1" noEditPoints="1"/>
          </p:cNvSpPr>
          <p:nvPr>
            <p:ph type="title"/>
          </p:nvPr>
        </p:nvSpPr>
        <p:spPr>
          <a:xfrm>
            <a:off x="682500" y="1177800"/>
            <a:ext cx="7779000" cy="27879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6472675" y="2950800"/>
            <a:ext cx="3309300" cy="330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-637975" y="-358500"/>
            <a:ext cx="3309300" cy="330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"/>
          <p:cNvSpPr/>
          <p:nvPr/>
        </p:nvSpPr>
        <p:spPr>
          <a:xfrm rot="5400000">
            <a:off x="584250" y="-1147500"/>
            <a:ext cx="7511700" cy="7254000"/>
          </a:xfrm>
          <a:prstGeom prst="wave">
            <a:avLst>
              <a:gd name="adj1" fmla="val 8698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>
            <a:spLocks noGrp="1" noEditPoints="1"/>
          </p:cNvSpPr>
          <p:nvPr>
            <p:ph type="title"/>
          </p:nvPr>
        </p:nvSpPr>
        <p:spPr>
          <a:xfrm>
            <a:off x="2187150" y="1578000"/>
            <a:ext cx="4769700" cy="8418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9"/>
          <p:cNvSpPr>
            <a:spLocks noGrp="1" noEditPoints="1"/>
          </p:cNvSpPr>
          <p:nvPr>
            <p:ph type="subTitle" idx="1"/>
          </p:nvPr>
        </p:nvSpPr>
        <p:spPr>
          <a:xfrm>
            <a:off x="2187150" y="2419800"/>
            <a:ext cx="4769700" cy="11457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pPr lvl="0"/>
            <a:endParaRPr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>
            <a:spLocks noGrp="1" noEditPoints="1"/>
          </p:cNvSpPr>
          <p:nvPr>
            <p:ph type="title"/>
          </p:nvPr>
        </p:nvSpPr>
        <p:spPr>
          <a:xfrm>
            <a:off x="720000" y="930600"/>
            <a:ext cx="3530700" cy="32823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>
            <a:spLocks noGrp="1" noEditPoints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>
            <a:spLocks noGrp="1" noEditPoints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 marL="4572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 pitchFamily="34" charset="0"/>
              <a:buChar char="●"/>
              <a:defRPr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 pitchFamily="34" charset="0"/>
              <a:buChar char="○"/>
              <a:defRPr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 pitchFamily="34" charset="0"/>
              <a:buChar char="■"/>
              <a:defRPr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 pitchFamily="34" charset="0"/>
              <a:buChar char="●"/>
              <a:defRPr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 pitchFamily="34" charset="0"/>
              <a:buChar char="○"/>
              <a:defRPr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 pitchFamily="34" charset="0"/>
              <a:buChar char="■"/>
              <a:defRPr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 pitchFamily="34" charset="0"/>
              <a:buChar char="●"/>
              <a:defRPr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 pitchFamily="34" charset="0"/>
              <a:buChar char="○"/>
              <a:defRPr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 panose="020F0502020204030203" pitchFamily="34" charset="0"/>
              <a:buChar char="■"/>
              <a:defRPr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defRPr>
            </a:lvl9pPr>
          </a:lstStyle>
          <a:p>
            <a:pPr lv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kaggle.com/datasets/salvatorerastelli/spotify-and-youtube" TargetMode="External"/><Relationship Id="rId7" Type="http://schemas.openxmlformats.org/officeDocument/2006/relationships/image" Target="../media/image1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kaggle.com/datasets/sujaykapadnis/spotify-songs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>
            <a:spLocks noGrp="1" noEditPoints="1"/>
          </p:cNvSpPr>
          <p:nvPr>
            <p:ph type="ctrTitle"/>
          </p:nvPr>
        </p:nvSpPr>
        <p:spPr>
          <a:xfrm>
            <a:off x="713100" y="2017601"/>
            <a:ext cx="8202300" cy="14799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800" dirty="0"/>
              <a:t>Spotify &amp; </a:t>
            </a:r>
            <a:r>
              <a:rPr lang="en" sz="2800" dirty="0" err="1"/>
              <a:t>Youtube</a:t>
            </a:r>
            <a:r>
              <a:rPr lang="en" sz="2800" dirty="0"/>
              <a:t> Songs Statistics</a:t>
            </a:r>
            <a:br>
              <a:rPr lang="en" sz="2800" dirty="0"/>
            </a:br>
            <a:r>
              <a:rPr lang="en" sz="1800" dirty="0">
                <a:solidFill>
                  <a:schemeClr val="dk2"/>
                </a:solidFill>
              </a:rPr>
              <a:t>FRANGI</a:t>
            </a:r>
            <a:br>
              <a:rPr lang="en" sz="2400" dirty="0">
                <a:solidFill>
                  <a:schemeClr val="dk2"/>
                </a:solidFill>
              </a:rPr>
            </a:br>
            <a:r>
              <a:rPr lang="en" sz="1200" dirty="0">
                <a:solidFill>
                  <a:schemeClr val="dk2"/>
                </a:solidFill>
              </a:rPr>
              <a:t>Francesco </a:t>
            </a:r>
            <a:r>
              <a:rPr lang="en" sz="1200" dirty="0" err="1">
                <a:solidFill>
                  <a:schemeClr val="dk2"/>
                </a:solidFill>
              </a:rPr>
              <a:t>Frigato</a:t>
            </a:r>
            <a:r>
              <a:rPr lang="en" sz="1200" dirty="0">
                <a:solidFill>
                  <a:schemeClr val="dk2"/>
                </a:solidFill>
              </a:rPr>
              <a:t>, Andrea </a:t>
            </a:r>
            <a:r>
              <a:rPr lang="en" sz="1200" dirty="0" err="1">
                <a:solidFill>
                  <a:schemeClr val="dk2"/>
                </a:solidFill>
              </a:rPr>
              <a:t>Felline</a:t>
            </a:r>
            <a:r>
              <a:rPr lang="en" sz="1200" dirty="0">
                <a:solidFill>
                  <a:schemeClr val="dk2"/>
                </a:solidFill>
              </a:rPr>
              <a:t>, Gianluca Antolini</a:t>
            </a:r>
            <a:endParaRPr sz="2800" dirty="0">
              <a:solidFill>
                <a:schemeClr val="dk2"/>
              </a:solidFill>
              <a:latin typeface="Palanquin Dark Medium"/>
              <a:ea typeface="Palanquin Dark Medium"/>
              <a:cs typeface="Palanquin Dark Medium"/>
              <a:sym typeface="Palanquin Dark Medium"/>
            </a:endParaRPr>
          </a:p>
        </p:txBody>
      </p:sp>
      <p:sp>
        <p:nvSpPr>
          <p:cNvPr id="111" name="Google Shape;111;p23"/>
          <p:cNvSpPr>
            <a:spLocks noGrp="1" noEditPoints="1"/>
          </p:cNvSpPr>
          <p:nvPr>
            <p:ph type="subTitle" idx="1"/>
          </p:nvPr>
        </p:nvSpPr>
        <p:spPr>
          <a:xfrm>
            <a:off x="894246" y="4096359"/>
            <a:ext cx="2804508" cy="551320"/>
          </a:xfrm>
          <a:prstGeom prst="round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50" dirty="0" err="1"/>
              <a:t>Master’s</a:t>
            </a:r>
            <a:r>
              <a:rPr lang="it-IT" sz="1050" dirty="0"/>
              <a:t> Degree in Computer Engineering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50" dirty="0"/>
              <a:t>Database 2 – Group Project - A.Y. 2023/23</a:t>
            </a:r>
          </a:p>
        </p:txBody>
      </p:sp>
      <p:pic>
        <p:nvPicPr>
          <p:cNvPr id="11" name="Immagine 10" descr="Immagine che contiene Elementi grafici, cerchio, Policromia, cartone animato&#10;&#10;Descrizione generata automaticament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9844021">
            <a:off x="5547455" y="2445593"/>
            <a:ext cx="7533329" cy="7533329"/>
          </a:xfrm>
          <a:prstGeom prst="rect">
            <a:avLst/>
          </a:prstGeom>
        </p:spPr>
      </p:pic>
      <p:pic>
        <p:nvPicPr>
          <p:cNvPr id="17" name="Immagine 16" descr="Immagine che contiene testo, Carattere, Elementi grafici, grafica&#10;&#10;Descrizione generata automaticament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89701" y="219943"/>
            <a:ext cx="1842286" cy="1198800"/>
          </a:xfrm>
          <a:prstGeom prst="rect">
            <a:avLst/>
          </a:prstGeom>
        </p:spPr>
      </p:pic>
      <p:pic>
        <p:nvPicPr>
          <p:cNvPr id="3" name="Immagine 2" descr="Immagine che contiene rosso, Elementi grafici, simbolo, Carminio&#10;&#10;Descrizione generata automaticamente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-885065" y="2272844"/>
            <a:ext cx="865609" cy="59781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3;p30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QUERIES (2)</a:t>
            </a:r>
            <a:endParaRPr sz="1800" dirty="0"/>
          </a:p>
        </p:txBody>
      </p:sp>
      <p:sp>
        <p:nvSpPr>
          <p:cNvPr id="5" name="Google Shape;483;p30"/>
          <p:cNvSpPr txBox="1"/>
          <p:nvPr/>
        </p:nvSpPr>
        <p:spPr>
          <a:xfrm>
            <a:off x="720000" y="733025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 b="0" i="0" u="none" strike="noStrike" cap="none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/>
            <a:r>
              <a:rPr lang="it-IT" sz="1200" dirty="0">
                <a:solidFill>
                  <a:schemeClr val="bg2"/>
                </a:solidFill>
              </a:rPr>
              <a:t>Song with max duration for </a:t>
            </a:r>
            <a:r>
              <a:rPr lang="it-IT" sz="1200" dirty="0" err="1">
                <a:solidFill>
                  <a:schemeClr val="bg2"/>
                </a:solidFill>
              </a:rPr>
              <a:t>each</a:t>
            </a:r>
            <a:r>
              <a:rPr lang="it-IT" sz="1200" dirty="0">
                <a:solidFill>
                  <a:schemeClr val="bg2"/>
                </a:solidFill>
              </a:rPr>
              <a:t> playlist, </a:t>
            </a:r>
            <a:r>
              <a:rPr lang="it-IT" sz="1200" dirty="0" err="1">
                <a:solidFill>
                  <a:schemeClr val="bg2"/>
                </a:solidFill>
              </a:rPr>
              <a:t>ordered</a:t>
            </a:r>
            <a:r>
              <a:rPr lang="it-IT" sz="1200" dirty="0">
                <a:solidFill>
                  <a:schemeClr val="bg2"/>
                </a:solidFill>
              </a:rPr>
              <a:t> by duration</a:t>
            </a:r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256" y="1131674"/>
            <a:ext cx="5283351" cy="2913895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665765" y="2612882"/>
            <a:ext cx="5410642" cy="24025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3;p30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QUERIES (3)</a:t>
            </a:r>
            <a:endParaRPr sz="1800" dirty="0"/>
          </a:p>
        </p:txBody>
      </p:sp>
      <p:sp>
        <p:nvSpPr>
          <p:cNvPr id="5" name="Google Shape;483;p30"/>
          <p:cNvSpPr txBox="1"/>
          <p:nvPr/>
        </p:nvSpPr>
        <p:spPr>
          <a:xfrm>
            <a:off x="720000" y="733025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 b="0" i="0" u="none" strike="noStrike" cap="none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/>
            <a:r>
              <a:rPr lang="it-IT" sz="1200" dirty="0">
                <a:solidFill>
                  <a:schemeClr val="bg2"/>
                </a:solidFill>
              </a:rPr>
              <a:t>How </a:t>
            </a:r>
            <a:r>
              <a:rPr lang="it-IT" sz="1200" dirty="0" err="1">
                <a:solidFill>
                  <a:schemeClr val="bg2"/>
                </a:solidFill>
              </a:rPr>
              <a:t>many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artists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published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n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songs</a:t>
            </a:r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6616" y="1106589"/>
            <a:ext cx="5725124" cy="206115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93370" y="2740462"/>
            <a:ext cx="6897893" cy="218802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645479" y="1381709"/>
            <a:ext cx="3682092" cy="137382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3;p30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QUERIES (4)</a:t>
            </a:r>
            <a:endParaRPr sz="1800" dirty="0"/>
          </a:p>
        </p:txBody>
      </p:sp>
      <p:sp>
        <p:nvSpPr>
          <p:cNvPr id="5" name="Google Shape;483;p30"/>
          <p:cNvSpPr txBox="1"/>
          <p:nvPr/>
        </p:nvSpPr>
        <p:spPr>
          <a:xfrm>
            <a:off x="720000" y="733025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 b="0" i="0" u="none" strike="noStrike" cap="none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/>
            <a:r>
              <a:rPr lang="it-IT" sz="1200" dirty="0">
                <a:solidFill>
                  <a:schemeClr val="bg2"/>
                </a:solidFill>
              </a:rPr>
              <a:t>Artist </a:t>
            </a:r>
            <a:r>
              <a:rPr lang="it-IT" sz="1200" dirty="0" err="1">
                <a:solidFill>
                  <a:schemeClr val="bg2"/>
                </a:solidFill>
              </a:rPr>
              <a:t>that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produced</a:t>
            </a:r>
            <a:r>
              <a:rPr lang="it-IT" sz="1200" dirty="0">
                <a:solidFill>
                  <a:schemeClr val="bg2"/>
                </a:solidFill>
              </a:rPr>
              <a:t> the </a:t>
            </a:r>
            <a:r>
              <a:rPr lang="it-IT" sz="1200" dirty="0" err="1">
                <a:solidFill>
                  <a:schemeClr val="bg2"/>
                </a:solidFill>
              </a:rPr>
              <a:t>most</a:t>
            </a:r>
            <a:r>
              <a:rPr lang="it-IT" sz="1200" dirty="0">
                <a:solidFill>
                  <a:schemeClr val="bg2"/>
                </a:solidFill>
              </a:rPr>
              <a:t> streams</a:t>
            </a:r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9105" y="1309025"/>
            <a:ext cx="6605188" cy="1997511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457450" y="3552808"/>
            <a:ext cx="6458024" cy="563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3;p30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QUERIES (5)</a:t>
            </a:r>
            <a:endParaRPr sz="1800" dirty="0"/>
          </a:p>
        </p:txBody>
      </p:sp>
      <p:sp>
        <p:nvSpPr>
          <p:cNvPr id="5" name="Google Shape;483;p30"/>
          <p:cNvSpPr txBox="1"/>
          <p:nvPr/>
        </p:nvSpPr>
        <p:spPr>
          <a:xfrm>
            <a:off x="720000" y="733025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 b="0" i="0" u="none" strike="noStrike" cap="none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/>
            <a:r>
              <a:rPr lang="it-IT" sz="1200" dirty="0">
                <a:solidFill>
                  <a:schemeClr val="bg2"/>
                </a:solidFill>
              </a:rPr>
              <a:t>Top 10 </a:t>
            </a:r>
            <a:r>
              <a:rPr lang="it-IT" sz="1200" dirty="0" err="1">
                <a:solidFill>
                  <a:schemeClr val="bg2"/>
                </a:solidFill>
              </a:rPr>
              <a:t>channels</a:t>
            </a:r>
            <a:r>
              <a:rPr lang="it-IT" sz="1200" dirty="0">
                <a:solidFill>
                  <a:schemeClr val="bg2"/>
                </a:solidFill>
              </a:rPr>
              <a:t> by </a:t>
            </a:r>
            <a:r>
              <a:rPr lang="it-IT" sz="1200" dirty="0" err="1">
                <a:solidFill>
                  <a:schemeClr val="bg2"/>
                </a:solidFill>
              </a:rPr>
              <a:t>number</a:t>
            </a:r>
            <a:r>
              <a:rPr lang="it-IT" sz="1200" dirty="0">
                <a:solidFill>
                  <a:schemeClr val="bg2"/>
                </a:solidFill>
              </a:rPr>
              <a:t> of </a:t>
            </a:r>
            <a:r>
              <a:rPr lang="it-IT" sz="1200" dirty="0" err="1">
                <a:solidFill>
                  <a:schemeClr val="bg2"/>
                </a:solidFill>
              </a:rPr>
              <a:t>views</a:t>
            </a:r>
            <a:r>
              <a:rPr lang="it-IT" sz="1200" dirty="0">
                <a:solidFill>
                  <a:schemeClr val="bg2"/>
                </a:solidFill>
              </a:rPr>
              <a:t>, with </a:t>
            </a:r>
            <a:r>
              <a:rPr lang="it-IT" sz="1200" dirty="0" err="1">
                <a:solidFill>
                  <a:schemeClr val="bg2"/>
                </a:solidFill>
              </a:rPr>
              <a:t>also</a:t>
            </a:r>
            <a:r>
              <a:rPr lang="it-IT" sz="1200" dirty="0">
                <a:solidFill>
                  <a:schemeClr val="bg2"/>
                </a:solidFill>
              </a:rPr>
              <a:t> likes and </a:t>
            </a:r>
            <a:r>
              <a:rPr lang="it-IT" sz="1200" dirty="0" err="1">
                <a:solidFill>
                  <a:schemeClr val="bg2"/>
                </a:solidFill>
              </a:rPr>
              <a:t>comments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0324" y="1195077"/>
            <a:ext cx="6619107" cy="298503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04457" y="2274526"/>
            <a:ext cx="5962696" cy="2679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3;p30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QUERIES (6)</a:t>
            </a:r>
            <a:endParaRPr sz="1800" dirty="0"/>
          </a:p>
        </p:txBody>
      </p:sp>
      <p:sp>
        <p:nvSpPr>
          <p:cNvPr id="5" name="Google Shape;483;p30"/>
          <p:cNvSpPr txBox="1"/>
          <p:nvPr/>
        </p:nvSpPr>
        <p:spPr>
          <a:xfrm>
            <a:off x="720000" y="733025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 b="0" i="0" u="none" strike="noStrike" cap="none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/>
            <a:r>
              <a:rPr lang="it-IT" sz="1200" dirty="0" err="1">
                <a:solidFill>
                  <a:schemeClr val="bg2"/>
                </a:solidFill>
              </a:rPr>
              <a:t>Is</a:t>
            </a:r>
            <a:r>
              <a:rPr lang="it-IT" sz="1200" dirty="0">
                <a:solidFill>
                  <a:schemeClr val="bg2"/>
                </a:solidFill>
              </a:rPr>
              <a:t> the playlist with </a:t>
            </a:r>
            <a:r>
              <a:rPr lang="it-IT" sz="1200" dirty="0" err="1">
                <a:solidFill>
                  <a:schemeClr val="bg2"/>
                </a:solidFill>
              </a:rPr>
              <a:t>most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songs</a:t>
            </a:r>
            <a:r>
              <a:rPr lang="it-IT" sz="1200" dirty="0">
                <a:solidFill>
                  <a:schemeClr val="bg2"/>
                </a:solidFill>
              </a:rPr>
              <a:t> the one with </a:t>
            </a:r>
            <a:r>
              <a:rPr lang="it-IT" sz="1200" dirty="0" err="1">
                <a:solidFill>
                  <a:schemeClr val="bg2"/>
                </a:solidFill>
              </a:rPr>
              <a:t>most</a:t>
            </a:r>
            <a:r>
              <a:rPr lang="it-IT" sz="1200" dirty="0">
                <a:solidFill>
                  <a:schemeClr val="bg2"/>
                </a:solidFill>
              </a:rPr>
              <a:t> streams?</a:t>
            </a:r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42003" y="1163091"/>
            <a:ext cx="4740339" cy="372802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572000" y="3897178"/>
            <a:ext cx="4470917" cy="1026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3;p30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QUERIES (7)</a:t>
            </a:r>
            <a:endParaRPr sz="1800" dirty="0"/>
          </a:p>
        </p:txBody>
      </p:sp>
      <p:sp>
        <p:nvSpPr>
          <p:cNvPr id="5" name="Google Shape;483;p30"/>
          <p:cNvSpPr txBox="1"/>
          <p:nvPr/>
        </p:nvSpPr>
        <p:spPr>
          <a:xfrm>
            <a:off x="720000" y="733025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 b="0" i="0" u="none" strike="noStrike" cap="none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/>
            <a:r>
              <a:rPr lang="it-IT" sz="1200" dirty="0" err="1">
                <a:solidFill>
                  <a:schemeClr val="bg2"/>
                </a:solidFill>
              </a:rPr>
              <a:t>Genre</a:t>
            </a:r>
            <a:r>
              <a:rPr lang="it-IT" sz="1200" dirty="0">
                <a:solidFill>
                  <a:schemeClr val="bg2"/>
                </a:solidFill>
              </a:rPr>
              <a:t> of top 5 playlists with </a:t>
            </a:r>
            <a:r>
              <a:rPr lang="it-IT" sz="1200" dirty="0" err="1">
                <a:solidFill>
                  <a:schemeClr val="bg2"/>
                </a:solidFill>
              </a:rPr>
              <a:t>most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played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songs</a:t>
            </a:r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7192" y="1220662"/>
            <a:ext cx="6781940" cy="309824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728635" y="3037114"/>
            <a:ext cx="6275133" cy="1897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3;p30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QUERIES (8)</a:t>
            </a:r>
            <a:endParaRPr sz="1800" dirty="0"/>
          </a:p>
        </p:txBody>
      </p:sp>
      <p:sp>
        <p:nvSpPr>
          <p:cNvPr id="5" name="Google Shape;483;p30"/>
          <p:cNvSpPr txBox="1"/>
          <p:nvPr/>
        </p:nvSpPr>
        <p:spPr>
          <a:xfrm>
            <a:off x="720000" y="733025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 b="0" i="0" u="none" strike="noStrike" cap="none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/>
            <a:r>
              <a:rPr lang="it-IT" sz="1200" dirty="0">
                <a:solidFill>
                  <a:schemeClr val="bg2"/>
                </a:solidFill>
              </a:rPr>
              <a:t>Random </a:t>
            </a:r>
            <a:r>
              <a:rPr lang="it-IT" sz="1200" dirty="0" err="1">
                <a:solidFill>
                  <a:schemeClr val="bg2"/>
                </a:solidFill>
              </a:rPr>
              <a:t>pair</a:t>
            </a:r>
            <a:r>
              <a:rPr lang="it-IT" sz="1200" dirty="0">
                <a:solidFill>
                  <a:schemeClr val="bg2"/>
                </a:solidFill>
              </a:rPr>
              <a:t> of </a:t>
            </a:r>
            <a:r>
              <a:rPr lang="it-IT" sz="1200" dirty="0" err="1">
                <a:solidFill>
                  <a:schemeClr val="bg2"/>
                </a:solidFill>
              </a:rPr>
              <a:t>songs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that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have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similar</a:t>
            </a:r>
            <a:r>
              <a:rPr lang="it-IT" sz="1200" dirty="0">
                <a:solidFill>
                  <a:schemeClr val="bg2"/>
                </a:solidFill>
              </a:rPr>
              <a:t> tempo and key (</a:t>
            </a:r>
            <a:r>
              <a:rPr lang="it-IT" sz="1200" dirty="0" err="1">
                <a:solidFill>
                  <a:schemeClr val="bg2"/>
                </a:solidFill>
              </a:rPr>
              <a:t>useful</a:t>
            </a:r>
            <a:r>
              <a:rPr lang="it-IT" sz="1200" dirty="0">
                <a:solidFill>
                  <a:schemeClr val="bg2"/>
                </a:solidFill>
              </a:rPr>
              <a:t> for </a:t>
            </a:r>
            <a:r>
              <a:rPr lang="it-IT" sz="1200" dirty="0" err="1">
                <a:solidFill>
                  <a:schemeClr val="bg2"/>
                </a:solidFill>
              </a:rPr>
              <a:t>DJs</a:t>
            </a:r>
            <a:r>
              <a:rPr lang="it-IT" sz="1200" dirty="0">
                <a:solidFill>
                  <a:schemeClr val="bg2"/>
                </a:solidFill>
              </a:rPr>
              <a:t>)</a:t>
            </a:r>
            <a:endParaRPr lang="en-US" sz="1200" dirty="0">
              <a:solidFill>
                <a:schemeClr val="bg2"/>
              </a:solidFill>
            </a:endParaRPr>
          </a:p>
        </p:txBody>
      </p:sp>
      <p:grpSp>
        <p:nvGrpSpPr>
          <p:cNvPr id="6" name="Gruppo 5"/>
          <p:cNvGrpSpPr/>
          <p:nvPr/>
        </p:nvGrpSpPr>
        <p:grpSpPr>
          <a:xfrm>
            <a:off x="633457" y="1309025"/>
            <a:ext cx="3861541" cy="3667824"/>
            <a:chOff x="450578" y="1172728"/>
            <a:chExt cx="3749456" cy="3811948"/>
          </a:xfrm>
        </p:grpSpPr>
        <p:pic>
          <p:nvPicPr>
            <p:cNvPr id="2" name="Immagine 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50578" y="1172728"/>
              <a:ext cx="3748529" cy="1771913"/>
            </a:xfrm>
            <a:prstGeom prst="rect">
              <a:avLst/>
            </a:prstGeom>
          </p:spPr>
        </p:pic>
        <p:pic>
          <p:nvPicPr>
            <p:cNvPr id="3" name="Immagine 2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450578" y="2944641"/>
              <a:ext cx="3749456" cy="2040035"/>
            </a:xfrm>
            <a:prstGeom prst="rect">
              <a:avLst/>
            </a:prstGeom>
          </p:spPr>
        </p:pic>
      </p:grpSp>
      <p:pic>
        <p:nvPicPr>
          <p:cNvPr id="8" name="Immagin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553939" y="2725945"/>
            <a:ext cx="5091358" cy="9040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3;p30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QUERIES (9)</a:t>
            </a:r>
            <a:endParaRPr sz="1800" dirty="0"/>
          </a:p>
        </p:txBody>
      </p:sp>
      <p:sp>
        <p:nvSpPr>
          <p:cNvPr id="5" name="Google Shape;483;p30"/>
          <p:cNvSpPr txBox="1"/>
          <p:nvPr/>
        </p:nvSpPr>
        <p:spPr>
          <a:xfrm>
            <a:off x="720000" y="733025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 b="0" i="0" u="none" strike="noStrike" cap="none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/>
            <a:r>
              <a:rPr lang="it-IT" sz="1200" dirty="0">
                <a:solidFill>
                  <a:schemeClr val="bg2"/>
                </a:solidFill>
              </a:rPr>
              <a:t>Are </a:t>
            </a:r>
            <a:r>
              <a:rPr lang="it-IT" sz="1200" dirty="0" err="1">
                <a:solidFill>
                  <a:schemeClr val="bg2"/>
                </a:solidFill>
              </a:rPr>
              <a:t>number</a:t>
            </a:r>
            <a:r>
              <a:rPr lang="it-IT" sz="1200" dirty="0">
                <a:solidFill>
                  <a:schemeClr val="bg2"/>
                </a:solidFill>
              </a:rPr>
              <a:t> of streams of a </a:t>
            </a:r>
            <a:r>
              <a:rPr lang="it-IT" sz="1200" dirty="0" err="1">
                <a:solidFill>
                  <a:schemeClr val="bg2"/>
                </a:solidFill>
              </a:rPr>
              <a:t>song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higher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than</a:t>
            </a:r>
            <a:r>
              <a:rPr lang="it-IT" sz="1200" dirty="0">
                <a:solidFill>
                  <a:schemeClr val="bg2"/>
                </a:solidFill>
              </a:rPr>
              <a:t> the </a:t>
            </a:r>
            <a:r>
              <a:rPr lang="it-IT" sz="1200" dirty="0" err="1">
                <a:solidFill>
                  <a:schemeClr val="bg2"/>
                </a:solidFill>
              </a:rPr>
              <a:t>number</a:t>
            </a:r>
            <a:r>
              <a:rPr lang="it-IT" sz="1200" dirty="0">
                <a:solidFill>
                  <a:schemeClr val="bg2"/>
                </a:solidFill>
              </a:rPr>
              <a:t> of </a:t>
            </a:r>
            <a:r>
              <a:rPr lang="it-IT" sz="1200" dirty="0" err="1">
                <a:solidFill>
                  <a:schemeClr val="bg2"/>
                </a:solidFill>
              </a:rPr>
              <a:t>views</a:t>
            </a:r>
            <a:r>
              <a:rPr lang="it-IT" sz="1200" dirty="0">
                <a:solidFill>
                  <a:schemeClr val="bg2"/>
                </a:solidFill>
              </a:rPr>
              <a:t> of </a:t>
            </a:r>
            <a:r>
              <a:rPr lang="it-IT" sz="1200" dirty="0" err="1">
                <a:solidFill>
                  <a:schemeClr val="bg2"/>
                </a:solidFill>
              </a:rPr>
              <a:t>their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related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youtube</a:t>
            </a:r>
            <a:r>
              <a:rPr lang="it-IT" sz="1200" dirty="0">
                <a:solidFill>
                  <a:schemeClr val="bg2"/>
                </a:solidFill>
              </a:rPr>
              <a:t> video (in general)? </a:t>
            </a:r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64856" y="1309025"/>
            <a:ext cx="5327680" cy="362062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220936" y="3658756"/>
            <a:ext cx="4494923" cy="10381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3;p30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QUERIES (10)</a:t>
            </a:r>
            <a:endParaRPr sz="1800" dirty="0"/>
          </a:p>
        </p:txBody>
      </p:sp>
      <p:sp>
        <p:nvSpPr>
          <p:cNvPr id="5" name="Google Shape;483;p30"/>
          <p:cNvSpPr txBox="1"/>
          <p:nvPr/>
        </p:nvSpPr>
        <p:spPr>
          <a:xfrm>
            <a:off x="720000" y="733025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 b="0" i="0" u="none" strike="noStrike" cap="none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/>
            <a:r>
              <a:rPr lang="it-IT" sz="1200" dirty="0">
                <a:solidFill>
                  <a:schemeClr val="bg2"/>
                </a:solidFill>
              </a:rPr>
              <a:t>Top 10 </a:t>
            </a:r>
            <a:r>
              <a:rPr lang="it-IT" sz="1200" dirty="0" err="1">
                <a:solidFill>
                  <a:schemeClr val="bg2"/>
                </a:solidFill>
              </a:rPr>
              <a:t>artists</a:t>
            </a:r>
            <a:r>
              <a:rPr lang="it-IT" sz="1200" dirty="0">
                <a:solidFill>
                  <a:schemeClr val="bg2"/>
                </a:solidFill>
              </a:rPr>
              <a:t> by </a:t>
            </a:r>
            <a:r>
              <a:rPr lang="it-IT" sz="1200" dirty="0" err="1">
                <a:solidFill>
                  <a:schemeClr val="bg2"/>
                </a:solidFill>
              </a:rPr>
              <a:t>number</a:t>
            </a:r>
            <a:r>
              <a:rPr lang="it-IT" sz="1200" dirty="0">
                <a:solidFill>
                  <a:schemeClr val="bg2"/>
                </a:solidFill>
              </a:rPr>
              <a:t> of </a:t>
            </a:r>
            <a:r>
              <a:rPr lang="it-IT" sz="1200" dirty="0" err="1">
                <a:solidFill>
                  <a:schemeClr val="bg2"/>
                </a:solidFill>
              </a:rPr>
              <a:t>albums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published</a:t>
            </a:r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5408" y="1233646"/>
            <a:ext cx="6155282" cy="2913811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796393" y="2739455"/>
            <a:ext cx="5215049" cy="2231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3;p30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QUERIES (11)</a:t>
            </a:r>
            <a:endParaRPr sz="1800" dirty="0"/>
          </a:p>
        </p:txBody>
      </p:sp>
      <p:sp>
        <p:nvSpPr>
          <p:cNvPr id="5" name="Google Shape;483;p30"/>
          <p:cNvSpPr txBox="1"/>
          <p:nvPr/>
        </p:nvSpPr>
        <p:spPr>
          <a:xfrm>
            <a:off x="720000" y="733025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 b="0" i="0" u="none" strike="noStrike" cap="none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/>
            <a:r>
              <a:rPr lang="it-IT" sz="1200" dirty="0">
                <a:solidFill>
                  <a:schemeClr val="bg2"/>
                </a:solidFill>
              </a:rPr>
              <a:t>Relation </a:t>
            </a:r>
            <a:r>
              <a:rPr lang="it-IT" sz="1200" dirty="0" err="1">
                <a:solidFill>
                  <a:schemeClr val="bg2"/>
                </a:solidFill>
              </a:rPr>
              <a:t>between</a:t>
            </a:r>
            <a:r>
              <a:rPr lang="it-IT" sz="1200" dirty="0">
                <a:solidFill>
                  <a:schemeClr val="bg2"/>
                </a:solidFill>
              </a:rPr>
              <a:t> YouTube video </a:t>
            </a:r>
            <a:r>
              <a:rPr lang="it-IT" sz="1200" dirty="0" err="1">
                <a:solidFill>
                  <a:schemeClr val="bg2"/>
                </a:solidFill>
              </a:rPr>
              <a:t>views</a:t>
            </a:r>
            <a:r>
              <a:rPr lang="it-IT" sz="1200" dirty="0">
                <a:solidFill>
                  <a:schemeClr val="bg2"/>
                </a:solidFill>
              </a:rPr>
              <a:t> and </a:t>
            </a:r>
            <a:r>
              <a:rPr lang="it-IT" sz="1200" dirty="0" err="1">
                <a:solidFill>
                  <a:schemeClr val="bg2"/>
                </a:solidFill>
              </a:rPr>
              <a:t>corresponding</a:t>
            </a:r>
            <a:r>
              <a:rPr lang="it-IT" sz="1200" dirty="0">
                <a:solidFill>
                  <a:schemeClr val="bg2"/>
                </a:solidFill>
              </a:rPr>
              <a:t> </a:t>
            </a:r>
            <a:r>
              <a:rPr lang="it-IT" sz="1200" dirty="0" err="1">
                <a:solidFill>
                  <a:schemeClr val="bg2"/>
                </a:solidFill>
              </a:rPr>
              <a:t>song</a:t>
            </a:r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4288" y="1178405"/>
            <a:ext cx="6662188" cy="182605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265715" y="2250409"/>
            <a:ext cx="5723998" cy="2715863"/>
          </a:xfrm>
          <a:prstGeom prst="rect">
            <a:avLst/>
          </a:prstGeom>
        </p:spPr>
      </p:pic>
      <p:sp>
        <p:nvSpPr>
          <p:cNvPr id="8" name="Google Shape;780;p40"/>
          <p:cNvSpPr/>
          <p:nvPr/>
        </p:nvSpPr>
        <p:spPr>
          <a:xfrm>
            <a:off x="9218323" y="374894"/>
            <a:ext cx="1327770" cy="132777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" name="Immagine 8" descr="Immagine che contiene testo, Carattere, Elementi grafici, grafica&#10;&#10;Descrizione generata automaticamente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409772" y="710564"/>
            <a:ext cx="944872" cy="6148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Elementi grafici, cerchio, Policromia, cartone animato&#10;&#10;Descrizione generata automaticament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258757" y="1943636"/>
            <a:ext cx="1431329" cy="1431329"/>
          </a:xfrm>
          <a:prstGeom prst="rect">
            <a:avLst/>
          </a:prstGeom>
        </p:spPr>
      </p:pic>
      <p:pic>
        <p:nvPicPr>
          <p:cNvPr id="9" name="Immagine 8" descr="Immagine che contiene rosso, Elementi grafici, simbolo, Carminio&#10;&#10;Descrizione generata automaticament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20000" y="2272844"/>
            <a:ext cx="865609" cy="597811"/>
          </a:xfrm>
          <a:prstGeom prst="rect">
            <a:avLst/>
          </a:prstGeom>
        </p:spPr>
      </p:pic>
      <p:sp>
        <p:nvSpPr>
          <p:cNvPr id="2" name="Google Shape;122;p25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</a:t>
            </a:r>
            <a:endParaRPr dirty="0"/>
          </a:p>
        </p:txBody>
      </p:sp>
      <p:sp>
        <p:nvSpPr>
          <p:cNvPr id="4" name="Google Shape;137;p25"/>
          <p:cNvSpPr txBox="1"/>
          <p:nvPr/>
        </p:nvSpPr>
        <p:spPr>
          <a:xfrm>
            <a:off x="3012645" y="1591651"/>
            <a:ext cx="3118709" cy="41035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Spotify Songs</a:t>
            </a:r>
            <a:endParaRPr sz="18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" name="Google Shape;137;p25"/>
          <p:cNvSpPr txBox="1"/>
          <p:nvPr/>
        </p:nvSpPr>
        <p:spPr>
          <a:xfrm>
            <a:off x="3385617" y="1839148"/>
            <a:ext cx="2372764" cy="8711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Streams</a:t>
            </a:r>
            <a:r>
              <a:rPr lang="en" sz="12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, music info, artists, albums, playlists,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…</a:t>
            </a:r>
            <a:endParaRPr sz="1200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1" name="Google Shape;137;p25"/>
          <p:cNvSpPr txBox="1"/>
          <p:nvPr/>
        </p:nvSpPr>
        <p:spPr>
          <a:xfrm>
            <a:off x="3012645" y="2820127"/>
            <a:ext cx="3118709" cy="41035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Youtube</a:t>
            </a:r>
            <a:r>
              <a:rPr lang="en" sz="18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Videos</a:t>
            </a:r>
            <a:endParaRPr sz="18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2" name="Google Shape;137;p25"/>
          <p:cNvSpPr txBox="1"/>
          <p:nvPr/>
        </p:nvSpPr>
        <p:spPr>
          <a:xfrm>
            <a:off x="3541559" y="3528416"/>
            <a:ext cx="2021781" cy="41035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Views</a:t>
            </a:r>
            <a:r>
              <a:rPr lang="it-IT" sz="12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, likes, 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comments</a:t>
            </a:r>
            <a:r>
              <a:rPr lang="it-IT" sz="12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, </a:t>
            </a:r>
            <a:r>
              <a:rPr lang="it-IT" sz="12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channels</a:t>
            </a:r>
            <a:r>
              <a:rPr lang="it-IT" sz="12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,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…</a:t>
            </a:r>
            <a:endParaRPr sz="1200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pic>
        <p:nvPicPr>
          <p:cNvPr id="7" name="Immagine 6" descr="Immagine che contiene schizzo, Elementi grafici, clipart, design&#10;&#10;Descrizione generata automaticamente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251911" y="1518362"/>
            <a:ext cx="558672" cy="281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0"/>
          <p:cNvSpPr>
            <a:spLocks noGrp="1" noEditPoints="1"/>
          </p:cNvSpPr>
          <p:nvPr>
            <p:ph type="title"/>
          </p:nvPr>
        </p:nvSpPr>
        <p:spPr>
          <a:xfrm>
            <a:off x="720000" y="1661075"/>
            <a:ext cx="7704000" cy="1195909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FOR</a:t>
            </a:r>
            <a:br>
              <a:rPr lang="en" dirty="0"/>
            </a:br>
            <a:r>
              <a:rPr lang="en" dirty="0"/>
              <a:t>YOUR ATTENTION!</a:t>
            </a:r>
            <a:endParaRPr dirty="0"/>
          </a:p>
        </p:txBody>
      </p:sp>
      <p:sp>
        <p:nvSpPr>
          <p:cNvPr id="780" name="Google Shape;780;p40"/>
          <p:cNvSpPr/>
          <p:nvPr/>
        </p:nvSpPr>
        <p:spPr>
          <a:xfrm>
            <a:off x="7096230" y="374894"/>
            <a:ext cx="1327770" cy="132777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Immagine 1" descr="Immagine che contiene testo, Carattere, Elementi grafici, grafica&#10;&#10;Descrizione generata automaticament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287679" y="710564"/>
            <a:ext cx="944872" cy="614841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2425359" y="2571750"/>
            <a:ext cx="42932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" sz="2800" dirty="0">
                <a:solidFill>
                  <a:schemeClr val="dk2"/>
                </a:solidFill>
              </a:rPr>
            </a:br>
            <a:r>
              <a:rPr lang="en" sz="1400" dirty="0">
                <a:solidFill>
                  <a:schemeClr val="dk2"/>
                </a:solidFill>
              </a:rPr>
              <a:t>Francesco </a:t>
            </a:r>
            <a:r>
              <a:rPr lang="en" sz="1400" dirty="0" err="1">
                <a:solidFill>
                  <a:schemeClr val="dk2"/>
                </a:solidFill>
              </a:rPr>
              <a:t>Frigato</a:t>
            </a:r>
            <a:r>
              <a:rPr lang="en" sz="1400" dirty="0">
                <a:solidFill>
                  <a:schemeClr val="dk2"/>
                </a:solidFill>
              </a:rPr>
              <a:t>, Andrea </a:t>
            </a:r>
            <a:r>
              <a:rPr lang="en" sz="1400" dirty="0" err="1">
                <a:solidFill>
                  <a:schemeClr val="dk2"/>
                </a:solidFill>
              </a:rPr>
              <a:t>Felline</a:t>
            </a:r>
            <a:r>
              <a:rPr lang="en" sz="1400" dirty="0">
                <a:solidFill>
                  <a:schemeClr val="dk2"/>
                </a:solidFill>
              </a:rPr>
              <a:t>, Gianluca Antolini</a:t>
            </a:r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3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</a:t>
            </a:r>
            <a:endParaRPr dirty="0"/>
          </a:p>
        </p:txBody>
      </p:sp>
      <p:grpSp>
        <p:nvGrpSpPr>
          <p:cNvPr id="859" name="Google Shape;859;p43"/>
          <p:cNvGrpSpPr/>
          <p:nvPr/>
        </p:nvGrpSpPr>
        <p:grpSpPr>
          <a:xfrm>
            <a:off x="1277424" y="1240162"/>
            <a:ext cx="2715900" cy="1736588"/>
            <a:chOff x="1277424" y="1240163"/>
            <a:chExt cx="2715900" cy="1736588"/>
          </a:xfrm>
        </p:grpSpPr>
        <p:sp>
          <p:nvSpPr>
            <p:cNvPr id="860" name="Google Shape;860;p43"/>
            <p:cNvSpPr/>
            <p:nvPr/>
          </p:nvSpPr>
          <p:spPr>
            <a:xfrm>
              <a:off x="2216274" y="124016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 txBox="1"/>
            <p:nvPr/>
          </p:nvSpPr>
          <p:spPr>
            <a:xfrm>
              <a:off x="1277424" y="2577151"/>
              <a:ext cx="27159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600" dirty="0">
                  <a:solidFill>
                    <a:srgbClr val="00B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</a:t>
              </a:r>
              <a:r>
                <a:rPr lang="it-IT" sz="600" dirty="0" err="1">
                  <a:solidFill>
                    <a:srgbClr val="00B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www.kaggle.com</a:t>
              </a:r>
              <a:r>
                <a:rPr lang="it-IT" sz="600" dirty="0">
                  <a:solidFill>
                    <a:srgbClr val="00B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/datasets/</a:t>
              </a:r>
              <a:r>
                <a:rPr lang="it-IT" sz="600" dirty="0" err="1">
                  <a:solidFill>
                    <a:srgbClr val="00B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salvatorerastelli</a:t>
              </a:r>
              <a:r>
                <a:rPr lang="it-IT" sz="600" dirty="0">
                  <a:solidFill>
                    <a:srgbClr val="00B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</a:t>
              </a:r>
              <a:r>
                <a:rPr lang="it-IT" sz="600" dirty="0" err="1">
                  <a:solidFill>
                    <a:srgbClr val="00B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spotify</a:t>
              </a:r>
              <a:r>
                <a:rPr lang="it-IT" sz="600" dirty="0">
                  <a:solidFill>
                    <a:srgbClr val="00B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-and-</a:t>
              </a:r>
              <a:r>
                <a:rPr lang="it-IT" sz="600" dirty="0" err="1">
                  <a:solidFill>
                    <a:srgbClr val="00B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youtube</a:t>
              </a:r>
              <a:endParaRPr sz="60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endParaRPr>
            </a:p>
          </p:txBody>
        </p:sp>
        <p:sp>
          <p:nvSpPr>
            <p:cNvPr id="862" name="Google Shape;862;p43"/>
            <p:cNvSpPr txBox="1"/>
            <p:nvPr/>
          </p:nvSpPr>
          <p:spPr>
            <a:xfrm>
              <a:off x="1277424" y="2210550"/>
              <a:ext cx="2715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b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tx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Spotify and </a:t>
              </a:r>
              <a:r>
                <a:rPr lang="en" dirty="0" err="1">
                  <a:solidFill>
                    <a:schemeClr val="tx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Youtube</a:t>
              </a:r>
              <a:endParaRPr dirty="0">
                <a:solidFill>
                  <a:schemeClr val="tx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863" name="Google Shape;863;p43"/>
          <p:cNvGrpSpPr/>
          <p:nvPr/>
        </p:nvGrpSpPr>
        <p:grpSpPr>
          <a:xfrm>
            <a:off x="5150689" y="1240162"/>
            <a:ext cx="2715900" cy="1736588"/>
            <a:chOff x="5150689" y="1240163"/>
            <a:chExt cx="2715900" cy="1736588"/>
          </a:xfrm>
        </p:grpSpPr>
        <p:sp>
          <p:nvSpPr>
            <p:cNvPr id="864" name="Google Shape;864;p43"/>
            <p:cNvSpPr/>
            <p:nvPr/>
          </p:nvSpPr>
          <p:spPr>
            <a:xfrm>
              <a:off x="6089538" y="124016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 txBox="1"/>
            <p:nvPr/>
          </p:nvSpPr>
          <p:spPr>
            <a:xfrm>
              <a:off x="5150688" y="2577151"/>
              <a:ext cx="27159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600" dirty="0">
                  <a:solidFill>
                    <a:srgbClr val="00B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</a:t>
              </a:r>
              <a:r>
                <a:rPr lang="it-IT" sz="600" dirty="0" err="1">
                  <a:solidFill>
                    <a:srgbClr val="00B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www.kaggle.com</a:t>
              </a:r>
              <a:r>
                <a:rPr lang="it-IT" sz="600" dirty="0">
                  <a:solidFill>
                    <a:srgbClr val="00B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/datasets/</a:t>
              </a:r>
              <a:r>
                <a:rPr lang="it-IT" sz="600" dirty="0" err="1">
                  <a:solidFill>
                    <a:srgbClr val="00B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sujaykapadnis</a:t>
              </a:r>
              <a:r>
                <a:rPr lang="it-IT" sz="600" dirty="0">
                  <a:solidFill>
                    <a:srgbClr val="00B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</a:t>
              </a:r>
              <a:r>
                <a:rPr lang="it-IT" sz="600" dirty="0" err="1">
                  <a:solidFill>
                    <a:srgbClr val="00B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spotify-songs</a:t>
              </a:r>
              <a:endParaRPr sz="60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endParaRPr>
            </a:p>
          </p:txBody>
        </p:sp>
        <p:sp>
          <p:nvSpPr>
            <p:cNvPr id="866" name="Google Shape;866;p43"/>
            <p:cNvSpPr txBox="1"/>
            <p:nvPr/>
          </p:nvSpPr>
          <p:spPr>
            <a:xfrm>
              <a:off x="5150688" y="2210550"/>
              <a:ext cx="2715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b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dirty="0">
                  <a:solidFill>
                    <a:schemeClr val="tx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</a:t>
              </a:r>
              <a:r>
                <a:rPr lang="en" dirty="0">
                  <a:solidFill>
                    <a:schemeClr val="tx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potify songs</a:t>
              </a:r>
              <a:endParaRPr dirty="0">
                <a:solidFill>
                  <a:schemeClr val="tx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sp>
        <p:nvSpPr>
          <p:cNvPr id="871" name="Google Shape;871;p43"/>
          <p:cNvSpPr txBox="1"/>
          <p:nvPr/>
        </p:nvSpPr>
        <p:spPr>
          <a:xfrm>
            <a:off x="995899" y="3208868"/>
            <a:ext cx="3294576" cy="77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Id   Artist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Url_spotify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Track   Album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Album_type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Uri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Danceability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Energy   Key   Loudness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Speechiness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Acousticness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Instrumentalness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Liveness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Valence   Tempo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Duration_ms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Url_youtube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Title   Channel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Views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Likes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Comments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Description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Licensed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official_video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Stream</a:t>
            </a:r>
          </a:p>
        </p:txBody>
      </p:sp>
      <p:cxnSp>
        <p:nvCxnSpPr>
          <p:cNvPr id="892" name="Google Shape;892;p43"/>
          <p:cNvCxnSpPr/>
          <p:nvPr/>
        </p:nvCxnSpPr>
        <p:spPr>
          <a:xfrm>
            <a:off x="3054474" y="1659263"/>
            <a:ext cx="303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5" name="Immagine 4" descr="Immagine che contiene schizzo, Elementi grafici, clipart, design&#10;&#10;Descrizione generata automaticamente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229303" y="1518362"/>
            <a:ext cx="558672" cy="281802"/>
          </a:xfrm>
          <a:prstGeom prst="rect">
            <a:avLst/>
          </a:prstGeom>
        </p:spPr>
      </p:pic>
      <p:pic>
        <p:nvPicPr>
          <p:cNvPr id="8" name="Immagine 7" descr="Immagine che contiene rosso, Elementi grafici, simbolo, Carminio&#10;&#10;Descrizione generata automaticamente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677585" y="1576595"/>
            <a:ext cx="237126" cy="163765"/>
          </a:xfrm>
          <a:prstGeom prst="rect">
            <a:avLst/>
          </a:prstGeom>
        </p:spPr>
      </p:pic>
      <p:pic>
        <p:nvPicPr>
          <p:cNvPr id="9" name="Immagine 8" descr="Immagine che contiene Elementi grafici, cerchio, Policromia, cartone animato&#10;&#10;Descrizione generata automaticamente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331560" y="1469264"/>
            <a:ext cx="359225" cy="359225"/>
          </a:xfrm>
          <a:prstGeom prst="rect">
            <a:avLst/>
          </a:prstGeom>
        </p:spPr>
      </p:pic>
      <p:pic>
        <p:nvPicPr>
          <p:cNvPr id="7" name="Immagine 6" descr="Immagine che contiene Elementi grafici, logo, simbolo, grafica&#10;&#10;Descrizione generata automaticamente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2344231" y="1508249"/>
            <a:ext cx="597912" cy="300459"/>
          </a:xfrm>
          <a:prstGeom prst="rect">
            <a:avLst/>
          </a:prstGeom>
        </p:spPr>
      </p:pic>
      <p:sp>
        <p:nvSpPr>
          <p:cNvPr id="10" name="Google Shape;871;p43"/>
          <p:cNvSpPr txBox="1"/>
          <p:nvPr/>
        </p:nvSpPr>
        <p:spPr>
          <a:xfrm>
            <a:off x="4853525" y="3204634"/>
            <a:ext cx="3294576" cy="77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track_id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track_name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track_artist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track_popularity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track_album_id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track_album_name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track_album_release_date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playlist_name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playlist_id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playlist_genre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playlist_subgenre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danceability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energy. key   loudness   mode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speechiness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acousticness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instrumentalness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liveness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valence</a:t>
            </a:r>
            <a:r>
              <a:rPr lang="it-IT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  tempo  </a:t>
            </a:r>
            <a:r>
              <a:rPr lang="it-IT" sz="9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duration_ms</a:t>
            </a:r>
            <a:endParaRPr lang="it-IT" sz="900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pic>
        <p:nvPicPr>
          <p:cNvPr id="3" name="Immagine 2" descr="Immagine che contiene Carattere, Elementi grafici, logo, grafica&#10;&#10;Descrizione generata automaticamente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4226834" y="1338196"/>
            <a:ext cx="679902" cy="262597"/>
          </a:xfrm>
          <a:prstGeom prst="rect">
            <a:avLst/>
          </a:prstGeom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-2261942" y="3256208"/>
            <a:ext cx="1539158" cy="621809"/>
          </a:xfrm>
          <a:prstGeom prst="rect">
            <a:avLst/>
          </a:prstGeom>
          <a:noFill/>
        </p:spPr>
      </p:pic>
      <p:pic>
        <p:nvPicPr>
          <p:cNvPr id="4" name="Picture 2" descr="Home | rdflib.github.io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886618" y="5324106"/>
            <a:ext cx="538904" cy="538904"/>
          </a:xfrm>
          <a:prstGeom prst="rect">
            <a:avLst/>
          </a:prstGeom>
          <a:noFill/>
        </p:spPr>
      </p:pic>
      <p:pic>
        <p:nvPicPr>
          <p:cNvPr id="6" name="Picture 6" descr="GraphDB - Revision #13 - Database of Databases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9873722" y="1413982"/>
            <a:ext cx="1272643" cy="356605"/>
          </a:xfrm>
          <a:prstGeom prst="rect">
            <a:avLst/>
          </a:prstGeom>
          <a:noFill/>
        </p:spPr>
      </p:pic>
      <p:sp>
        <p:nvSpPr>
          <p:cNvPr id="12" name="Google Shape;111;p23"/>
          <p:cNvSpPr txBox="1"/>
          <p:nvPr/>
        </p:nvSpPr>
        <p:spPr>
          <a:xfrm>
            <a:off x="423188" y="-1929204"/>
            <a:ext cx="1698910" cy="7504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5" tIns="91425" rIns="91425" bIns="91425" anchor="t">
            <a:noAutofit/>
          </a:bodyPr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CLEANING</a:t>
            </a:r>
          </a:p>
          <a:p>
            <a:pPr algn="ctr"/>
            <a:r>
              <a:rPr lang="it-IT" sz="1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Different</a:t>
            </a:r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1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timestamps</a:t>
            </a:r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duplicate data, …</a:t>
            </a:r>
          </a:p>
        </p:txBody>
      </p:sp>
      <p:sp>
        <p:nvSpPr>
          <p:cNvPr id="13" name="Google Shape;111;p23"/>
          <p:cNvSpPr txBox="1"/>
          <p:nvPr/>
        </p:nvSpPr>
        <p:spPr>
          <a:xfrm>
            <a:off x="2570672" y="-1496204"/>
            <a:ext cx="1698909" cy="57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5" tIns="91425" rIns="91425" bIns="91425" anchor="t">
            <a:noAutofit/>
          </a:bodyPr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MERGE</a:t>
            </a:r>
          </a:p>
          <a:p>
            <a:pPr algn="ctr"/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 matching</a:t>
            </a:r>
          </a:p>
        </p:txBody>
      </p:sp>
      <p:sp>
        <p:nvSpPr>
          <p:cNvPr id="14" name="Google Shape;111;p23"/>
          <p:cNvSpPr txBox="1"/>
          <p:nvPr/>
        </p:nvSpPr>
        <p:spPr>
          <a:xfrm>
            <a:off x="4718155" y="-1368712"/>
            <a:ext cx="1698909" cy="980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5" tIns="91425" rIns="91425" bIns="91425" anchor="t">
            <a:noAutofit/>
          </a:bodyPr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LOADING</a:t>
            </a:r>
          </a:p>
          <a:p>
            <a:pPr algn="ctr"/>
            <a:r>
              <a:rPr lang="it-IT" sz="1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Entities</a:t>
            </a:r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data </a:t>
            </a:r>
            <a:r>
              <a:rPr lang="it-IT" sz="1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properties</a:t>
            </a:r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</a:p>
          <a:p>
            <a:pPr algn="ctr"/>
            <a:r>
              <a:rPr lang="it-IT" sz="1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</a:t>
            </a:r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1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properties</a:t>
            </a:r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linking</a:t>
            </a:r>
          </a:p>
          <a:p>
            <a:pPr algn="ctr"/>
            <a:endParaRPr lang="it-I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Google Shape;111;p23"/>
          <p:cNvSpPr txBox="1"/>
          <p:nvPr/>
        </p:nvSpPr>
        <p:spPr>
          <a:xfrm>
            <a:off x="6865638" y="-784019"/>
            <a:ext cx="1698909" cy="5982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5" tIns="91425" rIns="91425" bIns="91425" anchor="t">
            <a:noAutofit/>
          </a:bodyPr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SERIALIZATION</a:t>
            </a:r>
          </a:p>
          <a:p>
            <a:pPr algn="ctr"/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Single </a:t>
            </a:r>
            <a:r>
              <a:rPr lang="it-IT" sz="1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Turtle</a:t>
            </a:r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(.</a:t>
            </a:r>
            <a:r>
              <a:rPr lang="it-IT" sz="1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ttl</a:t>
            </a:r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file</a:t>
            </a:r>
          </a:p>
          <a:p>
            <a:pPr algn="ctr"/>
            <a:endParaRPr lang="it-I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022475" y="19113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1987550" y="197802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</a:t>
            </a:r>
          </a:p>
        </p:txBody>
      </p:sp>
      <p:sp>
        <p:nvSpPr>
          <p:cNvPr id="11" name="Google Shape;111;p23"/>
          <p:cNvSpPr txBox="1"/>
          <p:nvPr/>
        </p:nvSpPr>
        <p:spPr>
          <a:xfrm>
            <a:off x="423188" y="1512728"/>
            <a:ext cx="1698910" cy="7504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5" tIns="91425" rIns="91425" bIns="91425" anchor="t">
            <a:noAutofit/>
          </a:bodyPr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CLEANING</a:t>
            </a:r>
          </a:p>
          <a:p>
            <a:pPr algn="ctr"/>
            <a:r>
              <a:rPr lang="it-IT" sz="1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Different</a:t>
            </a:r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1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timestamps</a:t>
            </a:r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duplicate data, …</a:t>
            </a:r>
          </a:p>
        </p:txBody>
      </p:sp>
      <p:cxnSp>
        <p:nvCxnSpPr>
          <p:cNvPr id="16" name="Connettore 7 15"/>
          <p:cNvCxnSpPr/>
          <p:nvPr/>
        </p:nvCxnSpPr>
        <p:spPr>
          <a:xfrm>
            <a:off x="2122098" y="1887977"/>
            <a:ext cx="448574" cy="3457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11;p23"/>
          <p:cNvSpPr txBox="1"/>
          <p:nvPr/>
        </p:nvSpPr>
        <p:spPr>
          <a:xfrm>
            <a:off x="2570672" y="1945728"/>
            <a:ext cx="1698909" cy="57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5" tIns="91425" rIns="91425" bIns="91425" anchor="t">
            <a:noAutofit/>
          </a:bodyPr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MERGE</a:t>
            </a:r>
          </a:p>
          <a:p>
            <a:pPr algn="ctr"/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 matching</a:t>
            </a:r>
          </a:p>
        </p:txBody>
      </p:sp>
      <p:cxnSp>
        <p:nvCxnSpPr>
          <p:cNvPr id="23" name="Connettore 7 22"/>
          <p:cNvCxnSpPr/>
          <p:nvPr/>
        </p:nvCxnSpPr>
        <p:spPr>
          <a:xfrm>
            <a:off x="4269581" y="2233728"/>
            <a:ext cx="448574" cy="288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11;p23"/>
          <p:cNvSpPr txBox="1"/>
          <p:nvPr/>
        </p:nvSpPr>
        <p:spPr>
          <a:xfrm>
            <a:off x="4718155" y="2073220"/>
            <a:ext cx="1698909" cy="980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5" tIns="91425" rIns="91425" bIns="91425" anchor="t">
            <a:noAutofit/>
          </a:bodyPr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LOADING</a:t>
            </a:r>
          </a:p>
          <a:p>
            <a:pPr algn="ctr"/>
            <a:r>
              <a:rPr lang="it-IT" sz="1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Entities</a:t>
            </a:r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data </a:t>
            </a:r>
            <a:r>
              <a:rPr lang="it-IT" sz="1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properties</a:t>
            </a:r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</a:p>
          <a:p>
            <a:pPr algn="ctr"/>
            <a:r>
              <a:rPr lang="it-IT" sz="1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</a:t>
            </a:r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1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properties</a:t>
            </a:r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linking</a:t>
            </a:r>
          </a:p>
          <a:p>
            <a:pPr algn="ctr"/>
            <a:endParaRPr lang="it-I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Google Shape;111;p23"/>
          <p:cNvSpPr txBox="1"/>
          <p:nvPr/>
        </p:nvSpPr>
        <p:spPr>
          <a:xfrm>
            <a:off x="6865638" y="2657913"/>
            <a:ext cx="1698909" cy="5982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5" tIns="91425" rIns="91425" bIns="91425" anchor="t">
            <a:noAutofit/>
          </a:bodyPr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SERIALIZATION</a:t>
            </a:r>
          </a:p>
          <a:p>
            <a:pPr algn="ctr"/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Single </a:t>
            </a:r>
            <a:r>
              <a:rPr lang="it-IT" sz="1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Turtle</a:t>
            </a:r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(.</a:t>
            </a:r>
            <a:r>
              <a:rPr lang="it-IT" sz="1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ttl</a:t>
            </a:r>
            <a:r>
              <a:rPr lang="it-IT" sz="1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file</a:t>
            </a:r>
          </a:p>
          <a:p>
            <a:pPr algn="ctr"/>
            <a:endParaRPr lang="it-I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6" name="Connettore 7 25"/>
          <p:cNvCxnSpPr/>
          <p:nvPr/>
        </p:nvCxnSpPr>
        <p:spPr>
          <a:xfrm>
            <a:off x="6417064" y="2563486"/>
            <a:ext cx="448574" cy="389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ome | rdflib.github.i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6618" y="3978388"/>
            <a:ext cx="538904" cy="538904"/>
          </a:xfrm>
          <a:prstGeom prst="rect">
            <a:avLst/>
          </a:prstGeom>
          <a:noFill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12904" y="3256208"/>
            <a:ext cx="1539158" cy="621809"/>
          </a:xfrm>
          <a:prstGeom prst="rect">
            <a:avLst/>
          </a:prstGeom>
          <a:noFill/>
        </p:spPr>
      </p:pic>
      <p:pic>
        <p:nvPicPr>
          <p:cNvPr id="3078" name="Picture 6" descr="GraphDB - Revision #13 - Database of Database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02724" y="1413982"/>
            <a:ext cx="1272643" cy="356605"/>
          </a:xfrm>
          <a:prstGeom prst="rect">
            <a:avLst/>
          </a:prstGeom>
          <a:noFill/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1D2E961-749C-AF61-5EB5-22A2921089C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20000" y="5216712"/>
            <a:ext cx="7704000" cy="3428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0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ONTOLOGY</a:t>
            </a:r>
            <a:endParaRPr dirty="0"/>
          </a:p>
        </p:txBody>
      </p:sp>
      <p:pic>
        <p:nvPicPr>
          <p:cNvPr id="484" name="Immagine 48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20000" y="1270345"/>
            <a:ext cx="7704000" cy="3428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0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ONTOLOGY</a:t>
            </a: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B4475B3-04A7-224D-B0EE-86B66124CF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006" b="36821"/>
          <a:stretch/>
        </p:blipFill>
        <p:spPr>
          <a:xfrm>
            <a:off x="720000" y="1270345"/>
            <a:ext cx="6750933" cy="30128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0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ONTOLOGY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AB0C638-7946-E9E3-F54D-B12A9D5642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69" t="46500" r="-250" b="-1728"/>
          <a:stretch/>
        </p:blipFill>
        <p:spPr>
          <a:xfrm>
            <a:off x="1152325" y="1240010"/>
            <a:ext cx="7271675" cy="3108960"/>
          </a:xfrm>
          <a:prstGeom prst="rect">
            <a:avLst/>
          </a:prstGeom>
        </p:spPr>
      </p:pic>
      <p:pic>
        <p:nvPicPr>
          <p:cNvPr id="11" name="Picture 2" descr="SHACL shape validation in your own language | Joinup">
            <a:extLst>
              <a:ext uri="{FF2B5EF4-FFF2-40B4-BE49-F238E27FC236}">
                <a16:creationId xmlns:a16="http://schemas.microsoft.com/office/drawing/2014/main" id="{5B27CDF6-00A0-E43B-B36B-AB57D19F7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373999" y="1185840"/>
            <a:ext cx="489493" cy="489493"/>
          </a:xfrm>
          <a:prstGeom prst="rect">
            <a:avLst/>
          </a:prstGeom>
          <a:noFill/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2CF58D9-57D5-CDD4-12D5-55DDA914381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337687" y="2519360"/>
            <a:ext cx="1701438" cy="147624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293DB97-A34B-E9A2-23BA-3B0678A5AA5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198365" y="2519360"/>
            <a:ext cx="1660330" cy="1493284"/>
          </a:xfrm>
          <a:prstGeom prst="rect">
            <a:avLst/>
          </a:prstGeo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85A71D20-81DD-5F28-553B-1D7395BA83DC}"/>
              </a:ext>
            </a:extLst>
          </p:cNvPr>
          <p:cNvGrpSpPr/>
          <p:nvPr/>
        </p:nvGrpSpPr>
        <p:grpSpPr>
          <a:xfrm>
            <a:off x="11664431" y="1988181"/>
            <a:ext cx="1908628" cy="2702822"/>
            <a:chOff x="3617685" y="1988181"/>
            <a:chExt cx="1908628" cy="2702822"/>
          </a:xfrm>
        </p:grpSpPr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950950C5-DA3D-5D95-60CC-5A888C84E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3617685" y="1988181"/>
              <a:ext cx="1908628" cy="2017509"/>
            </a:xfrm>
            <a:prstGeom prst="rect">
              <a:avLst/>
            </a:prstGeom>
          </p:spPr>
        </p:pic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F2E901A8-F514-2B31-AABD-D2C82C43E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3617685" y="4005690"/>
              <a:ext cx="1908628" cy="68531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0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VALIDATION</a:t>
            </a:r>
            <a:endParaRPr dirty="0"/>
          </a:p>
        </p:txBody>
      </p:sp>
      <p:pic>
        <p:nvPicPr>
          <p:cNvPr id="1026" name="Picture 2" descr="SHACL shape validation in your own language | Joinu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27253" y="1185840"/>
            <a:ext cx="489493" cy="489493"/>
          </a:xfrm>
          <a:prstGeom prst="rect">
            <a:avLst/>
          </a:prstGeom>
          <a:noFill/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90941" y="2519360"/>
            <a:ext cx="1701438" cy="1476247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151619" y="2519360"/>
            <a:ext cx="1660330" cy="1493284"/>
          </a:xfrm>
          <a:prstGeom prst="rect">
            <a:avLst/>
          </a:prstGeom>
        </p:spPr>
      </p:pic>
      <p:grpSp>
        <p:nvGrpSpPr>
          <p:cNvPr id="8" name="Gruppo 7"/>
          <p:cNvGrpSpPr/>
          <p:nvPr/>
        </p:nvGrpSpPr>
        <p:grpSpPr>
          <a:xfrm>
            <a:off x="3617685" y="1988181"/>
            <a:ext cx="1908628" cy="2702822"/>
            <a:chOff x="3617685" y="1988181"/>
            <a:chExt cx="1908628" cy="2702822"/>
          </a:xfrm>
        </p:grpSpPr>
        <p:pic>
          <p:nvPicPr>
            <p:cNvPr id="4" name="Immagine 3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3617685" y="1988181"/>
              <a:ext cx="1908628" cy="2017509"/>
            </a:xfrm>
            <a:prstGeom prst="rect">
              <a:avLst/>
            </a:prstGeom>
          </p:spPr>
        </p:pic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3617685" y="4005690"/>
              <a:ext cx="1908628" cy="685313"/>
            </a:xfrm>
            <a:prstGeom prst="rect">
              <a:avLst/>
            </a:prstGeom>
          </p:spPr>
        </p:pic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FBBC5FF8-CFAF-7A89-C006-F1A9E717050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68698" y="-3753878"/>
            <a:ext cx="7572110" cy="232408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F0532B-0152-690C-A969-7423BA5C79E9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3339192" y="-2640469"/>
            <a:ext cx="5719513" cy="2431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mmagine 20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8698" y="1309025"/>
            <a:ext cx="7572110" cy="2324082"/>
          </a:xfrm>
          <a:prstGeom prst="rect">
            <a:avLst/>
          </a:prstGeom>
        </p:spPr>
      </p:pic>
      <p:sp>
        <p:nvSpPr>
          <p:cNvPr id="4" name="Google Shape;483;p30"/>
          <p:cNvSpPr>
            <a:spLocks noGrp="1" noEditPoints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QUERIES (1)</a:t>
            </a:r>
            <a:endParaRPr sz="1800" dirty="0"/>
          </a:p>
        </p:txBody>
      </p:sp>
      <p:pic>
        <p:nvPicPr>
          <p:cNvPr id="204" name="Immagine 20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339192" y="2422434"/>
            <a:ext cx="5719513" cy="2431874"/>
          </a:xfrm>
          <a:prstGeom prst="rect">
            <a:avLst/>
          </a:prstGeom>
        </p:spPr>
      </p:pic>
      <p:sp>
        <p:nvSpPr>
          <p:cNvPr id="5" name="Google Shape;483;p30"/>
          <p:cNvSpPr txBox="1"/>
          <p:nvPr/>
        </p:nvSpPr>
        <p:spPr>
          <a:xfrm>
            <a:off x="720000" y="733025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 b="0" i="0" u="none" strike="noStrike" cap="none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 b="0" i="0" u="none" strike="noStrike" cap="non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/>
            <a:r>
              <a:rPr lang="it-IT" sz="1200" dirty="0">
                <a:solidFill>
                  <a:schemeClr val="bg2"/>
                </a:solidFill>
              </a:rPr>
              <a:t>Top 10 </a:t>
            </a:r>
            <a:r>
              <a:rPr lang="it-IT" sz="1200" dirty="0" err="1">
                <a:solidFill>
                  <a:schemeClr val="bg2"/>
                </a:solidFill>
              </a:rPr>
              <a:t>songs</a:t>
            </a:r>
            <a:r>
              <a:rPr lang="it-IT" sz="1200" dirty="0">
                <a:solidFill>
                  <a:schemeClr val="bg2"/>
                </a:solidFill>
              </a:rPr>
              <a:t> by </a:t>
            </a:r>
            <a:r>
              <a:rPr lang="it-IT" sz="1200" dirty="0" err="1">
                <a:solidFill>
                  <a:schemeClr val="bg2"/>
                </a:solidFill>
              </a:rPr>
              <a:t>number</a:t>
            </a:r>
            <a:r>
              <a:rPr lang="it-IT" sz="1200" dirty="0">
                <a:solidFill>
                  <a:schemeClr val="bg2"/>
                </a:solidFill>
              </a:rPr>
              <a:t> of streams</a:t>
            </a:r>
            <a:endParaRPr lang="en-US" sz="1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auma &amp; Emergency Center Infographics by Slidesgo">
  <a:themeElements>
    <a:clrScheme name="Simple Light">
      <a:dk1>
        <a:srgbClr val="FFFFFF"/>
      </a:dk1>
      <a:lt1>
        <a:srgbClr val="000000"/>
      </a:lt1>
      <a:dk2>
        <a:srgbClr val="CCCCC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989</Words>
  <Application>Microsoft Office PowerPoint</Application>
  <PresentationFormat>Presentazione su schermo (16:9)</PresentationFormat>
  <Paragraphs>116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7" baseType="lpstr">
      <vt:lpstr>Arial</vt:lpstr>
      <vt:lpstr>Lato</vt:lpstr>
      <vt:lpstr>Lexend Exa</vt:lpstr>
      <vt:lpstr>Lexend Exa Medium</vt:lpstr>
      <vt:lpstr>Palanquin Dark Medium</vt:lpstr>
      <vt:lpstr>Roboto Condensed Light</vt:lpstr>
      <vt:lpstr>Trauma &amp; Emergency Center Infographics by Slidesgo</vt:lpstr>
      <vt:lpstr>Spotify &amp; Youtube Songs Statistics FRANGI Francesco Frigato, Andrea Felline, Gianluca Antolini</vt:lpstr>
      <vt:lpstr>TOPIC</vt:lpstr>
      <vt:lpstr>DATASETS</vt:lpstr>
      <vt:lpstr>PIPELINE</vt:lpstr>
      <vt:lpstr>ONTOLOGY</vt:lpstr>
      <vt:lpstr>ONTOLOGY</vt:lpstr>
      <vt:lpstr>ONTOLOGY</vt:lpstr>
      <vt:lpstr>VALIDATION</vt:lpstr>
      <vt:lpstr>QUERIES (1)</vt:lpstr>
      <vt:lpstr>QUERIES (2)</vt:lpstr>
      <vt:lpstr>QUERIES (3)</vt:lpstr>
      <vt:lpstr>QUERIES (4)</vt:lpstr>
      <vt:lpstr>QUERIES (5)</vt:lpstr>
      <vt:lpstr>QUERIES (6)</vt:lpstr>
      <vt:lpstr>QUERIES (7)</vt:lpstr>
      <vt:lpstr>QUERIES (8)</vt:lpstr>
      <vt:lpstr>QUERIES (9)</vt:lpstr>
      <vt:lpstr>QUERIES (10)</vt:lpstr>
      <vt:lpstr>QUERIES (11)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&amp; Youtube Songs Statistics FRANGI Francesco Frigato, Andrea Felline, Gianluca Antolini</dc:title>
  <cp:lastModifiedBy>Andrea Felline</cp:lastModifiedBy>
  <cp:revision>17</cp:revision>
  <dcterms:modified xsi:type="dcterms:W3CDTF">2024-01-09T19:25:00Z</dcterms:modified>
</cp:coreProperties>
</file>