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M Sans" panose="020B0604020202020204" pitchFamily="2" charset="0"/>
      <p:regular r:id="rId30"/>
      <p:bold r:id="rId31"/>
      <p:italic r:id="rId32"/>
      <p:boldItalic r:id="rId33"/>
    </p:embeddedFont>
    <p:embeddedFont>
      <p:font typeface="Domine" panose="020B0604020202020204" charset="0"/>
      <p:regular r:id="rId34"/>
      <p:bold r:id="rId35"/>
    </p:embeddedFont>
    <p:embeddedFont>
      <p:font typeface="Lato" panose="020B0604020202020204" pitchFamily="34" charset="0"/>
      <p:regular r:id="rId36"/>
      <p:bold r:id="rId37"/>
      <p:italic r:id="rId38"/>
      <p:boldItalic r:id="rId39"/>
    </p:embeddedFont>
    <p:embeddedFont>
      <p:font typeface="Nunito" panose="020B0604020202020204" pitchFamily="2" charset="0"/>
      <p:regular r:id="rId40"/>
      <p:bold r:id="rId41"/>
      <p:italic r:id="rId42"/>
      <p:boldItalic r:id="rId43"/>
    </p:embeddedFont>
    <p:embeddedFont>
      <p:font typeface="Roboto Condensed Light" panose="020B0604020202020204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747" y="69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4bbaf16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g24bbaf16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bbaf16e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24bbaf16e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bbaf16e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4bbaf16e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5" name="Google Shape;10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3" y="-2553176"/>
            <a:ext cx="18112871" cy="10249846"/>
            <a:chOff x="-4472163" y="-2553176"/>
            <a:chExt cx="18112871" cy="10249846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2"/>
          <p:cNvGrpSpPr/>
          <p:nvPr/>
        </p:nvGrpSpPr>
        <p:grpSpPr>
          <a:xfrm>
            <a:off x="-2404149" y="-4190618"/>
            <a:ext cx="14684463" cy="13151515"/>
            <a:chOff x="-2404149" y="-4190618"/>
            <a:chExt cx="14684463" cy="13151515"/>
          </a:xfrm>
        </p:grpSpPr>
        <p:grpSp>
          <p:nvGrpSpPr>
            <p:cNvPr id="614" name="Google Shape;614;p12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15" name="Google Shape;615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12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644" name="Google Shape;644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12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3"/>
          <p:cNvGrpSpPr/>
          <p:nvPr/>
        </p:nvGrpSpPr>
        <p:grpSpPr>
          <a:xfrm>
            <a:off x="-2267285" y="-4190618"/>
            <a:ext cx="13760367" cy="13235046"/>
            <a:chOff x="-2267285" y="-4190618"/>
            <a:chExt cx="13760367" cy="13235046"/>
          </a:xfrm>
        </p:grpSpPr>
        <p:grpSp>
          <p:nvGrpSpPr>
            <p:cNvPr id="676" name="Google Shape;676;p13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5" name="Google Shape;705;p13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13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708" name="Google Shape;708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5120338" y="-3773626"/>
            <a:ext cx="17843596" cy="11470296"/>
            <a:chOff x="-5120338" y="-3773626"/>
            <a:chExt cx="17843596" cy="11470296"/>
          </a:xfrm>
        </p:grpSpPr>
        <p:grpSp>
          <p:nvGrpSpPr>
            <p:cNvPr id="74" name="Google Shape;74;p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20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4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155" name="Google Shape;155;p4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4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 idx="2"/>
          </p:nvPr>
        </p:nvSpPr>
        <p:spPr>
          <a:xfrm>
            <a:off x="3400872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title" idx="3"/>
          </p:nvPr>
        </p:nvSpPr>
        <p:spPr>
          <a:xfrm>
            <a:off x="3400834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 idx="4"/>
          </p:nvPr>
        </p:nvSpPr>
        <p:spPr>
          <a:xfrm>
            <a:off x="768171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"/>
          <p:cNvSpPr txBox="1">
            <a:spLocks noGrp="1"/>
          </p:cNvSpPr>
          <p:nvPr>
            <p:ph type="title" idx="5"/>
          </p:nvPr>
        </p:nvSpPr>
        <p:spPr>
          <a:xfrm>
            <a:off x="768125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title" idx="6"/>
          </p:nvPr>
        </p:nvSpPr>
        <p:spPr>
          <a:xfrm>
            <a:off x="6033480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title" idx="7"/>
          </p:nvPr>
        </p:nvSpPr>
        <p:spPr>
          <a:xfrm>
            <a:off x="6033543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"/>
          <p:cNvGrpSpPr/>
          <p:nvPr/>
        </p:nvGrpSpPr>
        <p:grpSpPr>
          <a:xfrm>
            <a:off x="-3145038" y="-3773626"/>
            <a:ext cx="15764179" cy="13354171"/>
            <a:chOff x="-3145038" y="-3773626"/>
            <a:chExt cx="15764179" cy="13354171"/>
          </a:xfrm>
        </p:grpSpPr>
        <p:grpSp>
          <p:nvGrpSpPr>
            <p:cNvPr id="224" name="Google Shape;224;p5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5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5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6"/>
          <p:cNvGrpSpPr/>
          <p:nvPr/>
        </p:nvGrpSpPr>
        <p:grpSpPr>
          <a:xfrm>
            <a:off x="-4242450" y="-4454637"/>
            <a:ext cx="14989511" cy="13415534"/>
            <a:chOff x="-4242450" y="-4454637"/>
            <a:chExt cx="14989511" cy="13415534"/>
          </a:xfrm>
        </p:grpSpPr>
        <p:grpSp>
          <p:nvGrpSpPr>
            <p:cNvPr id="288" name="Google Shape;288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89" name="Google Shape;289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-4484238" y="266393"/>
            <a:ext cx="18455221" cy="7430278"/>
            <a:chOff x="-4484238" y="266393"/>
            <a:chExt cx="18455221" cy="7430278"/>
          </a:xfrm>
        </p:grpSpPr>
        <p:grpSp>
          <p:nvGrpSpPr>
            <p:cNvPr id="351" name="Google Shape;351;p7"/>
            <p:cNvGrpSpPr/>
            <p:nvPr/>
          </p:nvGrpSpPr>
          <p:grpSpPr>
            <a:xfrm rot="-2700000">
              <a:off x="8691109" y="2416816"/>
              <a:ext cx="4374003" cy="4373963"/>
              <a:chOff x="2499100" y="1489300"/>
              <a:chExt cx="2736100" cy="2736075"/>
            </a:xfrm>
          </p:grpSpPr>
          <p:sp>
            <p:nvSpPr>
              <p:cNvPr id="352" name="Google Shape;352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7"/>
            <p:cNvGrpSpPr/>
            <p:nvPr/>
          </p:nvGrpSpPr>
          <p:grpSpPr>
            <a:xfrm rot="-2700000">
              <a:off x="-3578366" y="2416816"/>
              <a:ext cx="4374003" cy="4373963"/>
              <a:chOff x="2499100" y="1489300"/>
              <a:chExt cx="2736100" cy="2736075"/>
            </a:xfrm>
          </p:grpSpPr>
          <p:sp>
            <p:nvSpPr>
              <p:cNvPr id="381" name="Google Shape;381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7"/>
            <p:cNvSpPr/>
            <p:nvPr/>
          </p:nvSpPr>
          <p:spPr>
            <a:xfrm>
              <a:off x="-235895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 rot="463185" flipH="1">
              <a:off x="7486720" y="4314557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8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416" name="Google Shape;416;p8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8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 rot="-2700000">
            <a:off x="6485959" y="4677041"/>
            <a:ext cx="4374003" cy="4373963"/>
            <a:chOff x="2499100" y="1489300"/>
            <a:chExt cx="2736100" cy="2736075"/>
          </a:xfrm>
        </p:grpSpPr>
        <p:sp>
          <p:nvSpPr>
            <p:cNvPr id="478" name="Google Shape;478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9"/>
          <p:cNvGrpSpPr/>
          <p:nvPr/>
        </p:nvGrpSpPr>
        <p:grpSpPr>
          <a:xfrm rot="-2700000">
            <a:off x="-4217741" y="566841"/>
            <a:ext cx="4374003" cy="4373963"/>
            <a:chOff x="2499100" y="1489300"/>
            <a:chExt cx="2736100" cy="2736075"/>
          </a:xfrm>
        </p:grpSpPr>
        <p:sp>
          <p:nvSpPr>
            <p:cNvPr id="507" name="Google Shape;507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"/>
          <p:cNvSpPr/>
          <p:nvPr/>
        </p:nvSpPr>
        <p:spPr>
          <a:xfrm rot="-3377265">
            <a:off x="-1643247" y="2869976"/>
            <a:ext cx="2889210" cy="820463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 rot="10800000">
            <a:off x="-1591676" y="-159050"/>
            <a:ext cx="2908400" cy="75552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8385075" y="3426575"/>
            <a:ext cx="3013291" cy="1540911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9"/>
          <p:cNvSpPr txBox="1">
            <a:spLocks noGrp="1"/>
          </p:cNvSpPr>
          <p:nvPr>
            <p:ph type="title" idx="2"/>
          </p:nvPr>
        </p:nvSpPr>
        <p:spPr>
          <a:xfrm>
            <a:off x="5726124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9"/>
          <p:cNvSpPr txBox="1">
            <a:spLocks noGrp="1"/>
          </p:cNvSpPr>
          <p:nvPr>
            <p:ph type="title" idx="3"/>
          </p:nvPr>
        </p:nvSpPr>
        <p:spPr>
          <a:xfrm>
            <a:off x="5726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1" name="Google Shape;541;p9"/>
          <p:cNvSpPr txBox="1">
            <a:spLocks noGrp="1"/>
          </p:cNvSpPr>
          <p:nvPr>
            <p:ph type="title" idx="4"/>
          </p:nvPr>
        </p:nvSpPr>
        <p:spPr>
          <a:xfrm>
            <a:off x="899125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title" idx="5"/>
          </p:nvPr>
        </p:nvSpPr>
        <p:spPr>
          <a:xfrm>
            <a:off x="899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3" name="Google Shape;543;p9"/>
          <p:cNvSpPr txBox="1">
            <a:spLocks noGrp="1"/>
          </p:cNvSpPr>
          <p:nvPr>
            <p:ph type="title" idx="6"/>
          </p:nvPr>
        </p:nvSpPr>
        <p:spPr>
          <a:xfrm>
            <a:off x="5726124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 idx="7"/>
          </p:nvPr>
        </p:nvSpPr>
        <p:spPr>
          <a:xfrm>
            <a:off x="5726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title" idx="8"/>
          </p:nvPr>
        </p:nvSpPr>
        <p:spPr>
          <a:xfrm>
            <a:off x="899125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9"/>
          <p:cNvSpPr txBox="1">
            <a:spLocks noGrp="1"/>
          </p:cNvSpPr>
          <p:nvPr>
            <p:ph type="title" idx="9"/>
          </p:nvPr>
        </p:nvSpPr>
        <p:spPr>
          <a:xfrm>
            <a:off x="899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0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549" name="Google Shape;549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578" name="Google Shape;578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0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10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4"/>
          <p:cNvSpPr txBox="1">
            <a:spLocks noGrp="1"/>
          </p:cNvSpPr>
          <p:nvPr>
            <p:ph type="ctrTitle"/>
          </p:nvPr>
        </p:nvSpPr>
        <p:spPr>
          <a:xfrm>
            <a:off x="1184744" y="695002"/>
            <a:ext cx="6563806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3400">
                <a:solidFill>
                  <a:schemeClr val="accent2"/>
                </a:solidFill>
              </a:rPr>
              <a:t>SEUPD@CLEF: TEAM CLOSE </a:t>
            </a:r>
            <a:r>
              <a:rPr lang="it-IT" sz="3400">
                <a:solidFill>
                  <a:schemeClr val="dk2"/>
                </a:solidFill>
              </a:rPr>
              <a:t>Temporal persistence of IR systems’ performance</a:t>
            </a:r>
            <a:endParaRPr/>
          </a:p>
        </p:txBody>
      </p:sp>
      <p:sp>
        <p:nvSpPr>
          <p:cNvPr id="741" name="Google Shape;741;p14"/>
          <p:cNvSpPr txBox="1">
            <a:spLocks noGrp="1"/>
          </p:cNvSpPr>
          <p:nvPr>
            <p:ph type="subTitle" idx="1"/>
          </p:nvPr>
        </p:nvSpPr>
        <p:spPr>
          <a:xfrm>
            <a:off x="1395450" y="3448620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Gianluca Antolini          Nicola Boscolo Cegion          Mirco Cazzaro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 Marco Martinelli     	          Seyedreza Safavi               Farzad Shami</a:t>
            </a:r>
            <a:endParaRPr sz="1600"/>
          </a:p>
        </p:txBody>
      </p:sp>
      <p:sp>
        <p:nvSpPr>
          <p:cNvPr id="742" name="Google Shape;742;p14"/>
          <p:cNvSpPr txBox="1"/>
          <p:nvPr/>
        </p:nvSpPr>
        <p:spPr>
          <a:xfrm>
            <a:off x="2884776" y="4584612"/>
            <a:ext cx="47252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Search Engines a.y. 2022/2023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Master Degree in Computer Engineering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14" descr="Immagine che contiene emblema, simbolo, Carattere, log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09" y="202197"/>
            <a:ext cx="758103" cy="7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4" descr="Immagine che contiene testo, Carattere, schermata, Elementi grafici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2651" y="93872"/>
            <a:ext cx="1053379" cy="7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ANALYZER</a:t>
            </a:r>
            <a:endParaRPr/>
          </a:p>
        </p:txBody>
      </p:sp>
      <p:sp>
        <p:nvSpPr>
          <p:cNvPr id="868" name="Google Shape;868;p2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Fully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customizable class to analyze documents using different approaches.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Based on experiment results with different parameters and by trying both English and French dataset, the following are the parameters used to get the best results: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 dataset		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Minimum token length: 2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FrenchLightStemFilter	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Maximum token length: 15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StandardTokenizer	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LowerCaseFilter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9" name="Google Shape;869;p23"/>
          <p:cNvSpPr txBox="1"/>
          <p:nvPr/>
        </p:nvSpPr>
        <p:spPr>
          <a:xfrm>
            <a:off x="3558448" y="3058605"/>
            <a:ext cx="4461832" cy="135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French word stoplist (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662 French words): built upon popular French stoplist and most frequent stopwords in the collection. 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INDEXER</a:t>
            </a:r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Invokes Parser and Analyzer, processes the documents with both, and then indexes them as a ParsedTextDocument objects (defined in the Parser).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  It takes the following inputs:</a:t>
            </a:r>
            <a:b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</a:b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Analyzer 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ocsPath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pCls</a:t>
            </a:r>
            <a:endParaRPr sz="1600" b="0" i="0" u="none" strike="noStrike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S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imilarity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Extension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RamBufferSizeMB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C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harsetName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I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ndexPath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E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xpectedDocs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SEARCHER</a:t>
            </a:r>
            <a:endParaRPr/>
          </a:p>
        </p:txBody>
      </p:sp>
      <p:sp>
        <p:nvSpPr>
          <p:cNvPr id="881" name="Google Shape;881;p25"/>
          <p:cNvSpPr txBox="1">
            <a:spLocks noGrp="1"/>
          </p:cNvSpPr>
          <p:nvPr>
            <p:ph type="title" idx="4294967295"/>
          </p:nvPr>
        </p:nvSpPr>
        <p:spPr>
          <a:xfrm>
            <a:off x="930622" y="1867814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Expansion</a:t>
            </a:r>
            <a:endParaRPr sz="1800" b="1"/>
          </a:p>
        </p:txBody>
      </p:sp>
      <p:sp>
        <p:nvSpPr>
          <p:cNvPr id="882" name="Google Shape;882;p25"/>
          <p:cNvSpPr txBox="1">
            <a:spLocks noGrp="1"/>
          </p:cNvSpPr>
          <p:nvPr>
            <p:ph type="title" idx="4294967295"/>
          </p:nvPr>
        </p:nvSpPr>
        <p:spPr>
          <a:xfrm>
            <a:off x="6183675" y="2894817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Boosting</a:t>
            </a:r>
            <a:endParaRPr sz="1800" b="1"/>
          </a:p>
        </p:txBody>
      </p:sp>
      <p:sp>
        <p:nvSpPr>
          <p:cNvPr id="883" name="Google Shape;883;p25"/>
          <p:cNvSpPr txBox="1">
            <a:spLocks noGrp="1"/>
          </p:cNvSpPr>
          <p:nvPr>
            <p:ph type="title" idx="4294967295"/>
          </p:nvPr>
        </p:nvSpPr>
        <p:spPr>
          <a:xfrm>
            <a:off x="186117" y="3752257"/>
            <a:ext cx="2774283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Document </a:t>
            </a:r>
            <a:br>
              <a:rPr lang="it-IT" sz="1800"/>
            </a:br>
            <a:r>
              <a:rPr lang="it-IT" sz="1800"/>
              <a:t>Re-Ranking</a:t>
            </a:r>
            <a:endParaRPr sz="1800" b="1"/>
          </a:p>
        </p:txBody>
      </p:sp>
      <p:sp>
        <p:nvSpPr>
          <p:cNvPr id="884" name="Google Shape;884;p25"/>
          <p:cNvSpPr/>
          <p:nvPr/>
        </p:nvSpPr>
        <p:spPr>
          <a:xfrm>
            <a:off x="3564600" y="2446445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3873675" y="2740041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4182413" y="3064282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5"/>
          <p:cNvSpPr/>
          <p:nvPr/>
        </p:nvSpPr>
        <p:spPr>
          <a:xfrm>
            <a:off x="4922500" y="3157707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5"/>
          <p:cNvSpPr/>
          <p:nvPr/>
        </p:nvSpPr>
        <p:spPr>
          <a:xfrm rot="4626605">
            <a:off x="3412062" y="3406405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5"/>
          <p:cNvSpPr/>
          <p:nvPr/>
        </p:nvSpPr>
        <p:spPr>
          <a:xfrm rot="10800000">
            <a:off x="2960309" y="2311263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5"/>
          <p:cNvSpPr txBox="1"/>
          <p:nvPr/>
        </p:nvSpPr>
        <p:spPr>
          <a:xfrm>
            <a:off x="930622" y="1135583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Retrieve relevant information by analyzing user queries and searching through indexed documents, returning a ranked list of matching documents.</a:t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4384938" y="3271076"/>
            <a:ext cx="396000" cy="365538"/>
            <a:chOff x="-37534750" y="2668075"/>
            <a:chExt cx="332400" cy="319900"/>
          </a:xfrm>
        </p:grpSpPr>
        <p:sp>
          <p:nvSpPr>
            <p:cNvPr id="892" name="Google Shape;892;p25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EXPANSION</a:t>
            </a:r>
            <a:endParaRPr/>
          </a:p>
        </p:txBody>
      </p:sp>
      <p:sp>
        <p:nvSpPr>
          <p:cNvPr id="899" name="Google Shape;899;p26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During the search function, Query Expansion performed by generating new queries from the original ones.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 script that utilizes OpenAI's Text Completion Endpoints to generate expanded terms for each query.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Expansions stored in a .json file called "result."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used the DaVinci model with a temperature parameter of 0.6 for optimal results.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0" name="Google Shape;900;p26" descr="Immagine che contiene Carattere, Elementi grafici, nero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59" y="3422930"/>
            <a:ext cx="3335595" cy="82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BOOSTING</a:t>
            </a:r>
            <a:endParaRPr/>
          </a:p>
        </p:txBody>
      </p:sp>
      <p:sp>
        <p:nvSpPr>
          <p:cNvPr id="906" name="Google Shape;906;p2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To assign higher relevance to specific query terms or queries.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approach consists of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 constructing BooleanQueries in the search function: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Each query has query expansions added with SHOULD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A main query with the MUST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Main query boosted using Lucene's BoostQuery with tuned boost 	value * number of expansions.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Boost value fine-tuned to 14.68 through a trial and error for 	parameter optimization.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2" name="Google Shape;912;p28"/>
          <p:cNvSpPr txBox="1">
            <a:spLocks noGrp="1"/>
          </p:cNvSpPr>
          <p:nvPr>
            <p:ph type="body" idx="1"/>
          </p:nvPr>
        </p:nvSpPr>
        <p:spPr>
          <a:xfrm>
            <a:off x="2806061" y="1069635"/>
            <a:ext cx="5261699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Rank documents retrieved by the Searcher using all-MiniLM-L6-v2, a 384-dimensional Sentence Transformer model.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Initialize Re-Ranker in the Searcher's constructor and create a predictor for inference.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During search function, embeddings created for documents using predictor, similarity calculated between query and documents.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Scores multiplied by document's BM25Similarity and cosine similarity.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Tested parameter combinations and determined that multiplying document's score by BM25Similarity with cosine similarity yields the best results.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3" name="Google Shape;913;p28" descr="Immagine che contiene schermata, Elementi grafici, grafic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21010" t="-410" r="21959"/>
          <a:stretch/>
        </p:blipFill>
        <p:spPr>
          <a:xfrm>
            <a:off x="687823" y="1637470"/>
            <a:ext cx="1755972" cy="17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9" name="Google Shape;919;p29"/>
          <p:cNvSpPr txBox="1">
            <a:spLocks noGrp="1"/>
          </p:cNvSpPr>
          <p:nvPr>
            <p:ph type="body" idx="1"/>
          </p:nvPr>
        </p:nvSpPr>
        <p:spPr>
          <a:xfrm>
            <a:off x="1484812" y="3794360"/>
            <a:ext cx="6174223" cy="4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Re-Ranking performed on a sample of 50 queries (MAP scores).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0" name="Google Shape;920;p29" descr="Immagine che contiene schermata, Diagramma, line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097" y="1349139"/>
            <a:ext cx="4285655" cy="244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04</a:t>
            </a:r>
            <a:r>
              <a:rPr lang="it-IT"/>
              <a:t> RESULTS</a:t>
            </a:r>
            <a:endParaRPr/>
          </a:p>
        </p:txBody>
      </p:sp>
      <p:sp>
        <p:nvSpPr>
          <p:cNvPr id="926" name="Google Shape;926;p3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7" name="Google Shape;927;p30"/>
          <p:cNvSpPr txBox="1"/>
          <p:nvPr/>
        </p:nvSpPr>
        <p:spPr>
          <a:xfrm>
            <a:off x="1715593" y="962043"/>
            <a:ext cx="571265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slides provide the results of our </a:t>
            </a:r>
            <a:r>
              <a:rPr lang="it-IT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best</a:t>
            </a: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performing runs, with both French and English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F8AC7-E89F-D852-0505-5C5DBC99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64" y="1757198"/>
            <a:ext cx="7057716" cy="2066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34" name="Google Shape;934;p3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842" y="1327662"/>
            <a:ext cx="5518165" cy="312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2" name="Google Shape;942;p32" descr="Immagine che contiene testo, documento, numero, menu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b="5041"/>
          <a:stretch/>
        </p:blipFill>
        <p:spPr>
          <a:xfrm>
            <a:off x="2765017" y="943740"/>
            <a:ext cx="3613699" cy="3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2"/>
          <p:cNvSpPr/>
          <p:nvPr/>
        </p:nvSpPr>
        <p:spPr>
          <a:xfrm>
            <a:off x="3075709" y="1557251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2"/>
          <p:cNvSpPr/>
          <p:nvPr/>
        </p:nvSpPr>
        <p:spPr>
          <a:xfrm>
            <a:off x="3075709" y="1759526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/>
          <p:nvPr/>
        </p:nvSpPr>
        <p:spPr>
          <a:xfrm>
            <a:off x="3075708" y="3854334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750" name="Google Shape;750;p15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15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INTRODUCTION</a:t>
            </a:r>
            <a:endParaRPr/>
          </a:p>
        </p:txBody>
      </p:sp>
      <p:sp>
        <p:nvSpPr>
          <p:cNvPr id="752" name="Google Shape;752;p15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Problem, task &amp; goal, collection</a:t>
            </a:r>
            <a:endParaRPr/>
          </a:p>
        </p:txBody>
      </p:sp>
      <p:sp>
        <p:nvSpPr>
          <p:cNvPr id="753" name="Google Shape;753;p15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4" name="Google Shape;754;p15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COLLECTION</a:t>
            </a:r>
            <a:endParaRPr/>
          </a:p>
        </p:txBody>
      </p:sp>
      <p:sp>
        <p:nvSpPr>
          <p:cNvPr id="755" name="Google Shape;755;p15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Description of the provided data</a:t>
            </a:r>
            <a:endParaRPr/>
          </a:p>
        </p:txBody>
      </p:sp>
      <p:sp>
        <p:nvSpPr>
          <p:cNvPr id="756" name="Google Shape;756;p15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5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758" name="Google Shape;758;p15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Evaluation measures and results</a:t>
            </a:r>
            <a:endParaRPr/>
          </a:p>
        </p:txBody>
      </p:sp>
      <p:sp>
        <p:nvSpPr>
          <p:cNvPr id="759" name="Google Shape;759;p15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15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761" name="Google Shape;761;p15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Conclusions and future work</a:t>
            </a:r>
            <a:endParaRPr/>
          </a:p>
        </p:txBody>
      </p:sp>
      <p:sp>
        <p:nvSpPr>
          <p:cNvPr id="762" name="Google Shape;762;p15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15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OUR SYSTEM</a:t>
            </a:r>
            <a:endParaRPr/>
          </a:p>
        </p:txBody>
      </p:sp>
      <p:sp>
        <p:nvSpPr>
          <p:cNvPr id="764" name="Google Shape;764;p15"/>
          <p:cNvSpPr txBox="1">
            <a:spLocks noGrp="1"/>
          </p:cNvSpPr>
          <p:nvPr>
            <p:ph type="title" idx="19"/>
          </p:nvPr>
        </p:nvSpPr>
        <p:spPr>
          <a:xfrm>
            <a:off x="6045974" y="2068066"/>
            <a:ext cx="2822603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Detailed information about our system: Parser, Analyzer, Searcher and Indexer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51" name="Google Shape;951;p3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794" y="1156915"/>
            <a:ext cx="4522261" cy="11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1692" y="2502731"/>
            <a:ext cx="4500466" cy="22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</a:t>
            </a:r>
            <a:endParaRPr/>
          </a:p>
        </p:txBody>
      </p:sp>
      <p:sp>
        <p:nvSpPr>
          <p:cNvPr id="959" name="Google Shape;959;p3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60" name="Google Shape;960;p34" descr="A screen shot of a graph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580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4" descr="A picture containing diagram, screenshot, text, pl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314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 descr="A screenshot of a graph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4580" y="2876299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4" descr="A picture containing text, screenshot, 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6314" y="2948585"/>
            <a:ext cx="2398494" cy="192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69" name="Google Shape;969;p35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95" y="1252013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5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079" y="1252012"/>
            <a:ext cx="3029331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2" y="3949140"/>
            <a:ext cx="3711347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29016" y="3929138"/>
            <a:ext cx="3656036" cy="6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78" name="Google Shape;9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2" y="3949140"/>
            <a:ext cx="3711348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9016" y="3929138"/>
            <a:ext cx="3656037" cy="6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6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6" descr="A picture containing text, diagram, screenshot, paralle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4345" y="3925523"/>
            <a:ext cx="3931255" cy="67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5984" y="3946898"/>
            <a:ext cx="4055477" cy="64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989" name="Google Shape;989;p37" descr="A picture containing text, screenshot, diagram,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7" descr="A picture containing text, diagram, screenshot, paralle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7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174" y="1252022"/>
            <a:ext cx="3029356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7" descr="A picture containing text, screenshot, diagram, numb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0809" y="1252022"/>
            <a:ext cx="3031774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364" y="3949149"/>
            <a:ext cx="3923201" cy="31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3837" y="3949799"/>
            <a:ext cx="3885718" cy="30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1000" name="Google Shape;1000;p38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8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36" y="1252031"/>
            <a:ext cx="303056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8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7519" y="1252031"/>
            <a:ext cx="3025695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342" y="3925536"/>
            <a:ext cx="3862433" cy="30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9613" y="3937836"/>
            <a:ext cx="3944883" cy="30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9"/>
          <p:cNvSpPr/>
          <p:nvPr/>
        </p:nvSpPr>
        <p:spPr>
          <a:xfrm>
            <a:off x="3678491" y="1827982"/>
            <a:ext cx="1786868" cy="1786868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10" name="Google Shape;1010;p3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05</a:t>
            </a:r>
            <a:r>
              <a:rPr lang="it-IT"/>
              <a:t> CONCLUSIONS</a:t>
            </a:r>
            <a:br>
              <a:rPr lang="it-IT"/>
            </a:br>
            <a:r>
              <a:rPr lang="it-IT" sz="1800" b="1" i="0" u="none" strike="noStrike">
                <a:latin typeface="Arial"/>
                <a:ea typeface="Arial"/>
                <a:cs typeface="Arial"/>
                <a:sym typeface="Arial"/>
              </a:rPr>
              <a:t>&amp; FUTURE WORK</a:t>
            </a:r>
            <a:endParaRPr/>
          </a:p>
        </p:txBody>
      </p:sp>
      <p:sp>
        <p:nvSpPr>
          <p:cNvPr id="1011" name="Google Shape;1011;p39"/>
          <p:cNvSpPr txBox="1">
            <a:spLocks noGrp="1"/>
          </p:cNvSpPr>
          <p:nvPr>
            <p:ph type="title" idx="2"/>
          </p:nvPr>
        </p:nvSpPr>
        <p:spPr>
          <a:xfrm>
            <a:off x="5726123" y="1037750"/>
            <a:ext cx="3538527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Enhancing Query Expansion</a:t>
            </a:r>
            <a:endParaRPr sz="1400"/>
          </a:p>
        </p:txBody>
      </p:sp>
      <p:sp>
        <p:nvSpPr>
          <p:cNvPr id="1012" name="Google Shape;1012;p39"/>
          <p:cNvSpPr txBox="1">
            <a:spLocks noGrp="1"/>
          </p:cNvSpPr>
          <p:nvPr>
            <p:ph type="title" idx="3"/>
          </p:nvPr>
        </p:nvSpPr>
        <p:spPr>
          <a:xfrm>
            <a:off x="5726075" y="1493150"/>
            <a:ext cx="2518800" cy="10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Better ChatGPT prompts and explore alternative Large Language Models techniques.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4"/>
          </p:nvPr>
        </p:nvSpPr>
        <p:spPr>
          <a:xfrm>
            <a:off x="546100" y="1037750"/>
            <a:ext cx="287182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Improving Re-ranking</a:t>
            </a:r>
            <a:endParaRPr sz="1400"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5"/>
          </p:nvPr>
        </p:nvSpPr>
        <p:spPr>
          <a:xfrm>
            <a:off x="899075" y="1493149"/>
            <a:ext cx="2518800" cy="102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Diversify scores, explore BERT models, fine-tune SBERT for relevance and document retrieval enhancement.</a:t>
            </a: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6"/>
          </p:nvPr>
        </p:nvSpPr>
        <p:spPr>
          <a:xfrm>
            <a:off x="5726124" y="2899100"/>
            <a:ext cx="4046526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Vector-based Document Indexing</a:t>
            </a:r>
            <a:endParaRPr sz="1400"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 idx="7"/>
          </p:nvPr>
        </p:nvSpPr>
        <p:spPr>
          <a:xfrm>
            <a:off x="5726075" y="3354500"/>
            <a:ext cx="2518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Investigate indexing documents as vectors for faster re-ranking, sacrificing one score in the process.</a:t>
            </a:r>
            <a:br>
              <a:rPr lang="it-IT"/>
            </a:b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8"/>
          </p:nvPr>
        </p:nvSpPr>
        <p:spPr>
          <a:xfrm>
            <a:off x="-1022350" y="2899100"/>
            <a:ext cx="444027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Utilizing Document Links</a:t>
            </a:r>
            <a:endParaRPr sz="140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9"/>
          </p:nvPr>
        </p:nvSpPr>
        <p:spPr>
          <a:xfrm>
            <a:off x="899075" y="3354500"/>
            <a:ext cx="2518800" cy="11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Enhance search results with link details and domain authority from URL keywords.</a:t>
            </a: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34941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34941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47244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47244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0"/>
          <p:cNvSpPr txBox="1"/>
          <p:nvPr/>
        </p:nvSpPr>
        <p:spPr>
          <a:xfrm>
            <a:off x="2288000" y="1601660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</a:pPr>
            <a:r>
              <a:rPr lang="it-IT" sz="65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THANKS!</a:t>
            </a: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>
            <a:off x="626036" y="2699877"/>
            <a:ext cx="826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>
            <a:spLocks noGrp="1"/>
          </p:cNvSpPr>
          <p:nvPr>
            <p:ph type="title" idx="2"/>
          </p:nvPr>
        </p:nvSpPr>
        <p:spPr>
          <a:xfrm>
            <a:off x="3400872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TASK</a:t>
            </a:r>
            <a:endParaRPr/>
          </a:p>
        </p:txBody>
      </p:sp>
      <p:sp>
        <p:nvSpPr>
          <p:cNvPr id="770" name="Google Shape;770;p16"/>
          <p:cNvSpPr txBox="1">
            <a:spLocks noGrp="1"/>
          </p:cNvSpPr>
          <p:nvPr>
            <p:ph type="title" idx="3"/>
          </p:nvPr>
        </p:nvSpPr>
        <p:spPr>
          <a:xfrm>
            <a:off x="3400834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</a:pPr>
            <a:r>
              <a:rPr lang="it-IT" sz="1400"/>
              <a:t>Develop an efficient IR system and training it using </a:t>
            </a:r>
            <a:r>
              <a:rPr lang="it-IT" sz="1400" i="1"/>
              <a:t>Qwant</a:t>
            </a:r>
            <a:r>
              <a:rPr lang="it-IT" sz="1400"/>
              <a:t> training data (French &amp; English):</a:t>
            </a:r>
            <a:br>
              <a:rPr lang="it-IT" sz="1400"/>
            </a:br>
            <a:r>
              <a:rPr lang="it-IT" sz="1400"/>
              <a:t>user searches</a:t>
            </a:r>
            <a:br>
              <a:rPr lang="it-IT" sz="1400"/>
            </a:br>
            <a:r>
              <a:rPr lang="it-IT" sz="1400"/>
              <a:t>web documents</a:t>
            </a:r>
            <a:endParaRPr/>
          </a:p>
        </p:txBody>
      </p:sp>
      <p:sp>
        <p:nvSpPr>
          <p:cNvPr id="771" name="Google Shape;771;p16"/>
          <p:cNvSpPr txBox="1">
            <a:spLocks noGrp="1"/>
          </p:cNvSpPr>
          <p:nvPr>
            <p:ph type="title" idx="4"/>
          </p:nvPr>
        </p:nvSpPr>
        <p:spPr>
          <a:xfrm>
            <a:off x="768171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800"/>
              <a:t>PROBLEM</a:t>
            </a:r>
            <a:endParaRPr/>
          </a:p>
        </p:txBody>
      </p:sp>
      <p:sp>
        <p:nvSpPr>
          <p:cNvPr id="772" name="Google Shape;772;p16"/>
          <p:cNvSpPr txBox="1">
            <a:spLocks noGrp="1"/>
          </p:cNvSpPr>
          <p:nvPr>
            <p:ph type="title" idx="5"/>
          </p:nvPr>
        </p:nvSpPr>
        <p:spPr>
          <a:xfrm>
            <a:off x="768125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Performance of IR systems can deteriorate over time because web contents and user search preferences change.</a:t>
            </a:r>
            <a:endParaRPr/>
          </a:p>
        </p:txBody>
      </p:sp>
      <p:sp>
        <p:nvSpPr>
          <p:cNvPr id="773" name="Google Shape;773;p1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r>
              <a:rPr lang="it-IT"/>
              <a:t> INTRODUCTION</a:t>
            </a:r>
            <a:endParaRPr/>
          </a:p>
        </p:txBody>
      </p:sp>
      <p:sp>
        <p:nvSpPr>
          <p:cNvPr id="774" name="Google Shape;774;p16"/>
          <p:cNvSpPr txBox="1">
            <a:spLocks noGrp="1"/>
          </p:cNvSpPr>
          <p:nvPr>
            <p:ph type="title" idx="6"/>
          </p:nvPr>
        </p:nvSpPr>
        <p:spPr>
          <a:xfrm>
            <a:off x="6033480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GOAL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7"/>
          </p:nvPr>
        </p:nvSpPr>
        <p:spPr>
          <a:xfrm>
            <a:off x="6033543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Test and measure the system’s performance, ensuring that it doesn’t decline with data coming from different/distant timestamps</a:t>
            </a:r>
            <a:endParaRPr sz="1400"/>
          </a:p>
        </p:txBody>
      </p:sp>
      <p:sp>
        <p:nvSpPr>
          <p:cNvPr id="776" name="Google Shape;776;p16"/>
          <p:cNvSpPr/>
          <p:nvPr/>
        </p:nvSpPr>
        <p:spPr>
          <a:xfrm>
            <a:off x="7035094" y="1719062"/>
            <a:ext cx="380308" cy="430873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6"/>
          <p:cNvGrpSpPr/>
          <p:nvPr/>
        </p:nvGrpSpPr>
        <p:grpSpPr>
          <a:xfrm>
            <a:off x="1684415" y="1686694"/>
            <a:ext cx="464387" cy="435207"/>
            <a:chOff x="-33676975" y="2275050"/>
            <a:chExt cx="295375" cy="293000"/>
          </a:xfrm>
        </p:grpSpPr>
        <p:sp>
          <p:nvSpPr>
            <p:cNvPr id="778" name="Google Shape;778;p16"/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6"/>
          <p:cNvGrpSpPr/>
          <p:nvPr/>
        </p:nvGrpSpPr>
        <p:grpSpPr>
          <a:xfrm>
            <a:off x="4327293" y="1739013"/>
            <a:ext cx="428176" cy="367462"/>
            <a:chOff x="-45664625" y="2352225"/>
            <a:chExt cx="300125" cy="263875"/>
          </a:xfrm>
        </p:grpSpPr>
        <p:sp>
          <p:nvSpPr>
            <p:cNvPr id="782" name="Google Shape;782;p1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7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r>
              <a:rPr lang="it-IT">
                <a:solidFill>
                  <a:schemeClr val="accent2"/>
                </a:solidFill>
              </a:rPr>
              <a:t> 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1"/>
          </p:nvPr>
        </p:nvSpPr>
        <p:spPr>
          <a:xfrm>
            <a:off x="3528139" y="1384112"/>
            <a:ext cx="3768300" cy="346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Data Source: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 </a:t>
            </a:r>
            <a:r>
              <a:rPr lang="it-IT" b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(search engine)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search logs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Queries: Filtered for spam and low document count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Documents: Relevant documents extracted from SERPs, non-relevant documents randomly sampled from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index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Estimates: Obtained through user implicit feedback using a click model</a:t>
            </a:r>
            <a:endParaRPr/>
          </a:p>
        </p:txBody>
      </p:sp>
      <p:grpSp>
        <p:nvGrpSpPr>
          <p:cNvPr id="796" name="Google Shape;796;p17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797" name="Google Shape;797;p17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8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accent2"/>
                </a:solidFill>
              </a:rPr>
              <a:t>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ubTitle" idx="1"/>
          </p:nvPr>
        </p:nvSpPr>
        <p:spPr>
          <a:xfrm>
            <a:off x="3528150" y="1207850"/>
            <a:ext cx="4254000" cy="3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Training Data: 672 queries with 9,656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Heldout Data: 98 queries with 1,420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 Corpus: 1,570,734 web pages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Distribution: 73% non-relevant, 21% relevant, 6% highly relevant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Test Collections: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Short-term Persistence Sub-task: 1,593,376 documents, 882 queries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Long-term Persistence Sub-task: 1,081,334 documents, 923 queries</a:t>
            </a:r>
            <a:endParaRPr/>
          </a:p>
        </p:txBody>
      </p:sp>
      <p:grpSp>
        <p:nvGrpSpPr>
          <p:cNvPr id="809" name="Google Shape;809;p18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810" name="Google Shape;810;p18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r>
              <a:rPr lang="it-IT">
                <a:solidFill>
                  <a:schemeClr val="accent2"/>
                </a:solidFill>
              </a:rPr>
              <a:t> OUR 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0" name="Google Shape;820;p19"/>
          <p:cNvSpPr txBox="1">
            <a:spLocks noGrp="1"/>
          </p:cNvSpPr>
          <p:nvPr>
            <p:ph type="title" idx="4294967295"/>
          </p:nvPr>
        </p:nvSpPr>
        <p:spPr>
          <a:xfrm>
            <a:off x="561000" y="124840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Analyzer</a:t>
            </a:r>
            <a:endParaRPr sz="1800" b="1"/>
          </a:p>
        </p:txBody>
      </p:sp>
      <p:sp>
        <p:nvSpPr>
          <p:cNvPr id="821" name="Google Shape;821;p19"/>
          <p:cNvSpPr txBox="1">
            <a:spLocks noGrp="1"/>
          </p:cNvSpPr>
          <p:nvPr>
            <p:ph type="title" idx="4294967295"/>
          </p:nvPr>
        </p:nvSpPr>
        <p:spPr>
          <a:xfrm>
            <a:off x="412694" y="1816823"/>
            <a:ext cx="2319106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Analyzing parsed documents using techniques such as tokenization, stemming, …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19"/>
          <p:cNvSpPr txBox="1">
            <a:spLocks noGrp="1"/>
          </p:cNvSpPr>
          <p:nvPr>
            <p:ph type="title" idx="4294967295"/>
          </p:nvPr>
        </p:nvSpPr>
        <p:spPr>
          <a:xfrm>
            <a:off x="5000400" y="128886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Searcher</a:t>
            </a:r>
            <a:endParaRPr sz="1800" b="1"/>
          </a:p>
        </p:txBody>
      </p:sp>
      <p:sp>
        <p:nvSpPr>
          <p:cNvPr id="823" name="Google Shape;823;p19"/>
          <p:cNvSpPr txBox="1">
            <a:spLocks noGrp="1"/>
          </p:cNvSpPr>
          <p:nvPr>
            <p:ph type="title" idx="4294967295"/>
          </p:nvPr>
        </p:nvSpPr>
        <p:spPr>
          <a:xfrm>
            <a:off x="4778809" y="1816823"/>
            <a:ext cx="2392391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Searching through indexed documents, retrieving and ranking them based on relevance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19"/>
          <p:cNvSpPr txBox="1">
            <a:spLocks noGrp="1"/>
          </p:cNvSpPr>
          <p:nvPr>
            <p:ph type="title" idx="4294967295"/>
          </p:nvPr>
        </p:nvSpPr>
        <p:spPr>
          <a:xfrm>
            <a:off x="1972800" y="308122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Parser</a:t>
            </a:r>
            <a:endParaRPr sz="1800" b="1"/>
          </a:p>
        </p:txBody>
      </p:sp>
      <p:sp>
        <p:nvSpPr>
          <p:cNvPr id="825" name="Google Shape;825;p19"/>
          <p:cNvSpPr txBox="1">
            <a:spLocks noGrp="1"/>
          </p:cNvSpPr>
          <p:nvPr>
            <p:ph type="title" idx="4294967295"/>
          </p:nvPr>
        </p:nvSpPr>
        <p:spPr>
          <a:xfrm>
            <a:off x="1972800" y="3601153"/>
            <a:ext cx="21708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Pre-processing the documents by cleaning them and removing noise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6" name="Google Shape;826;p19"/>
          <p:cNvSpPr txBox="1">
            <a:spLocks noGrp="1"/>
          </p:cNvSpPr>
          <p:nvPr>
            <p:ph type="title" idx="4294967295"/>
          </p:nvPr>
        </p:nvSpPr>
        <p:spPr>
          <a:xfrm>
            <a:off x="6379600" y="295984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Indexer</a:t>
            </a:r>
            <a:endParaRPr sz="1800" b="1"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 idx="4294967295"/>
          </p:nvPr>
        </p:nvSpPr>
        <p:spPr>
          <a:xfrm>
            <a:off x="6379600" y="3462223"/>
            <a:ext cx="2378810" cy="74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Indexing documents keeping necessary fields (id, body, preparing them for the search phase 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825975" y="315205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30294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9"/>
          <p:cNvSpPr/>
          <p:nvPr/>
        </p:nvSpPr>
        <p:spPr>
          <a:xfrm>
            <a:off x="5232850" y="3152125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9"/>
          <p:cNvSpPr/>
          <p:nvPr/>
        </p:nvSpPr>
        <p:spPr>
          <a:xfrm>
            <a:off x="74362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9"/>
          <p:cNvSpPr/>
          <p:nvPr/>
        </p:nvSpPr>
        <p:spPr>
          <a:xfrm>
            <a:off x="1641641" y="2411400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6042190" y="2411388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9"/>
          <p:cNvSpPr/>
          <p:nvPr/>
        </p:nvSpPr>
        <p:spPr>
          <a:xfrm rot="10800000" flipH="1">
            <a:off x="3800000" y="2411399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19"/>
          <p:cNvGrpSpPr/>
          <p:nvPr/>
        </p:nvGrpSpPr>
        <p:grpSpPr>
          <a:xfrm>
            <a:off x="7643100" y="1730849"/>
            <a:ext cx="468000" cy="432000"/>
            <a:chOff x="-37534750" y="2668075"/>
            <a:chExt cx="332400" cy="319900"/>
          </a:xfrm>
        </p:grpSpPr>
        <p:sp>
          <p:nvSpPr>
            <p:cNvPr id="836" name="Google Shape;836;p1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>
            <a:off x="5421700" y="3330665"/>
            <a:ext cx="504000" cy="504000"/>
            <a:chOff x="-46772025" y="2701925"/>
            <a:chExt cx="300900" cy="300900"/>
          </a:xfrm>
        </p:grpSpPr>
        <p:sp>
          <p:nvSpPr>
            <p:cNvPr id="839" name="Google Shape;839;p19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9"/>
          <p:cNvSpPr/>
          <p:nvPr/>
        </p:nvSpPr>
        <p:spPr>
          <a:xfrm>
            <a:off x="1007879" y="3336866"/>
            <a:ext cx="510272" cy="504000"/>
          </a:xfrm>
          <a:custGeom>
            <a:avLst/>
            <a:gdLst/>
            <a:ahLst/>
            <a:cxnLst/>
            <a:rect l="l" t="t" r="r" b="b"/>
            <a:pathLst>
              <a:path w="12855" h="12697" extrusionOk="0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3233173" y="1702729"/>
            <a:ext cx="477436" cy="46800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48" name="Google Shape;848;p2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ustom ClefParser class implemented to remove various types of noises present in the documents.</a:t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Trial and error workflow/methodology (considering improvements in </a:t>
            </a:r>
            <a:r>
              <a:rPr lang="it-IT" sz="1600" b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MAP</a:t>
            </a: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):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Examination of large statistical sample size of collection documents in the collection to decide types of noises to be removed. 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Implementation and run of the parser.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Results stored and sample of parsed documents analyzed to restart the procedure.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Final Parsed Document structure: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4197427" y="3437263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document identifier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body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parsed content of document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55" name="Google Shape;855;p2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Types of noises identified and </a:t>
            </a:r>
            <a:r>
              <a:rPr lang="it-IT" sz="1600" b="1">
                <a:latin typeface="DM Sans"/>
                <a:ea typeface="DM Sans"/>
                <a:cs typeface="DM Sans"/>
                <a:sym typeface="DM Sans"/>
              </a:rPr>
              <a:t>removed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JavaScript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scripts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HTTPS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URIs</a:t>
            </a:r>
            <a:endParaRPr sz="1400" b="1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HTML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tags 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CSS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stylesheets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XML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JSON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codes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Meta tags and document properties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Navigation menus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Advertisements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Footers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Social media handlers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Hashtags and mentions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Word patterns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(e.g.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word1_word2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word11.word2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word1:word2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GSON</a:t>
            </a:r>
            <a:endParaRPr/>
          </a:p>
        </p:txBody>
      </p:sp>
      <p:sp>
        <p:nvSpPr>
          <p:cNvPr id="861" name="Google Shape;861;p2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4936945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 of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Gson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Library to parse a JSON file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containing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documents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Advantages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Efficient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parsing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files.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Seamless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data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Java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objects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Effortless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manipulation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the query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expansions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the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application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This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ensured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 overall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increase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 the 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system’s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performance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dirty="0"/>
          </a:p>
        </p:txBody>
      </p:sp>
      <p:pic>
        <p:nvPicPr>
          <p:cNvPr id="862" name="Google Shape;862;p22" descr="Immagine che contiene Elementi grafici, diagramma, logo, design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720" y="1183624"/>
            <a:ext cx="2776251" cy="27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1060</Words>
  <Application>Microsoft Office PowerPoint</Application>
  <PresentationFormat>On-screen Show (16:9)</PresentationFormat>
  <Paragraphs>172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Nunito</vt:lpstr>
      <vt:lpstr>Roboto Condensed Light</vt:lpstr>
      <vt:lpstr>DM Sans</vt:lpstr>
      <vt:lpstr>arial</vt:lpstr>
      <vt:lpstr>Lato</vt:lpstr>
      <vt:lpstr>Domine</vt:lpstr>
      <vt:lpstr>arial</vt:lpstr>
      <vt:lpstr>Search Engine Optimization Proposal by Slidesgo</vt:lpstr>
      <vt:lpstr>SEUPD@CLEF: TEAM CLOSE Temporal persistence of IR systems’ performance</vt:lpstr>
      <vt:lpstr>TABLE OF CONTENTS</vt:lpstr>
      <vt:lpstr>TASK</vt:lpstr>
      <vt:lpstr>02 COLLECTION</vt:lpstr>
      <vt:lpstr>COLLECTION</vt:lpstr>
      <vt:lpstr>03 OUR SYSTEM</vt:lpstr>
      <vt:lpstr>PARSER</vt:lpstr>
      <vt:lpstr>PARSER</vt:lpstr>
      <vt:lpstr>GSON</vt:lpstr>
      <vt:lpstr>ANALYZER</vt:lpstr>
      <vt:lpstr>INDEXER</vt:lpstr>
      <vt:lpstr>SEARCHER</vt:lpstr>
      <vt:lpstr>QUERY EXPANSION</vt:lpstr>
      <vt:lpstr>QUERY BOOSTING</vt:lpstr>
      <vt:lpstr>DOCUMENT RE-RANKING</vt:lpstr>
      <vt:lpstr>DOCUMENT RE-RANKING</vt:lpstr>
      <vt:lpstr>04 RESULTS</vt:lpstr>
      <vt:lpstr>RESULTS</vt:lpstr>
      <vt:lpstr>RESULTS</vt:lpstr>
      <vt:lpstr>RESULTS</vt:lpstr>
      <vt:lpstr>Statistical Analysis</vt:lpstr>
      <vt:lpstr>Statistical Analysis | FR</vt:lpstr>
      <vt:lpstr>Statistical Analysis | FR</vt:lpstr>
      <vt:lpstr>Statistical Analysis | EN</vt:lpstr>
      <vt:lpstr>Statistical Analysis | EN</vt:lpstr>
      <vt:lpstr>05 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CLOSE Temporal persistence of IR systems’ performance</dc:title>
  <cp:lastModifiedBy>Cazzaro Mirco</cp:lastModifiedBy>
  <cp:revision>2</cp:revision>
  <dcterms:modified xsi:type="dcterms:W3CDTF">2023-06-01T07:37:59Z</dcterms:modified>
</cp:coreProperties>
</file>