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/>
    <p:restoredTop sz="94694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AFED5B-BB40-5B63-008D-C3579C400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A91678-4077-8E46-B567-50B0F96AB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39273D-7158-7164-C610-B3F02976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CF6-C558-DF41-9B80-CA25C9CBBA24}" type="datetimeFigureOut">
              <a:rPr lang="it-IT" smtClean="0"/>
              <a:t>11/06/24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CDE53-EA18-4110-F3E6-B6834409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F4C597-07AF-A3A3-1126-5FEDFDC4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7301-AFDC-604A-85F2-929D77E0A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787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C2C764-2C8F-3656-9F63-F9B7E49D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0290DD6-A5A9-845E-3A9E-2B3CD9A0D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9C509-C5EA-DDE7-7C43-BF7C0CB4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CF6-C558-DF41-9B80-CA25C9CBBA24}" type="datetimeFigureOut">
              <a:rPr lang="it-IT" smtClean="0"/>
              <a:t>11/06/24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83CB6-5B61-B5DF-A872-7AAB4977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41B75D-1662-FD13-8480-2C949ECD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7301-AFDC-604A-85F2-929D77E0A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94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433FF69-DC6C-4864-15B7-D4BFD8CAC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8CD55E-6EE0-8528-0B7B-375DE084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337652-BC3F-4E46-629D-0B63A273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CF6-C558-DF41-9B80-CA25C9CBBA24}" type="datetimeFigureOut">
              <a:rPr lang="it-IT" smtClean="0"/>
              <a:t>11/06/24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96A874-CCD0-C8EB-A551-883DAEE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E33F88-1FF7-3BC0-9AC5-8CBAFE29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7301-AFDC-604A-85F2-929D77E0A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9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49C3A0-7A07-AE36-3073-8297AFE8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8D86A-5346-BA31-BCE0-3D5E277A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6E1246-08C2-CAA8-2BDF-96641CA6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CF6-C558-DF41-9B80-CA25C9CBBA24}" type="datetimeFigureOut">
              <a:rPr lang="it-IT" smtClean="0"/>
              <a:t>11/06/24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A58535-0C67-D67D-F5C6-30ADB552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70E212-829D-5E69-8C42-EFE3E139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7301-AFDC-604A-85F2-929D77E0A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16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51ED1-3EE1-C83D-D4D8-B3560162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A7F556-B460-FCA3-903F-858E93C0A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9CB5C-CA30-A1D1-204B-14523BE2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CF6-C558-DF41-9B80-CA25C9CBBA24}" type="datetimeFigureOut">
              <a:rPr lang="it-IT" smtClean="0"/>
              <a:t>11/06/24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E1B615-CF2D-D2B2-1ECE-7BFA0F68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0B4C83-C0F7-6848-C78D-5D99BD2F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7301-AFDC-604A-85F2-929D77E0A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3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E06F85-4C89-D94C-C43A-3EEC268E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DCF60B-8EE8-30DA-4EB7-C0431FBE1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1D5EB8-6CDA-18C2-A768-C0951D10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C6D9BC-888A-2566-1647-C8DDA48F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CF6-C558-DF41-9B80-CA25C9CBBA24}" type="datetimeFigureOut">
              <a:rPr lang="it-IT" smtClean="0"/>
              <a:t>11/06/24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30FEAB-48ED-DE45-7F82-3C785217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8505F5-59A5-AA77-1DF8-88ABFD2F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7301-AFDC-604A-85F2-929D77E0A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77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14912-CDAA-C4A1-12BE-D3DF0452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E793BF-0404-E3D9-0D3C-798D9C2DE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16C753-A898-8C44-86A9-2AD41E96A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F30F75F-B6BB-1080-0C2F-0570547D3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911C0D-697D-B32C-52A1-45BCDE0C5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873CF9-30A1-99D8-1BF3-37842F13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CF6-C558-DF41-9B80-CA25C9CBBA24}" type="datetimeFigureOut">
              <a:rPr lang="it-IT" smtClean="0"/>
              <a:t>11/06/24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F2BF9-C5AD-C418-84A5-85CFC347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AD363B-48ED-41DF-27B9-710D20EF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7301-AFDC-604A-85F2-929D77E0A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50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9DC69F-7904-0F98-1050-95AF8796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CCB16A-13B9-095F-F083-B434F929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CF6-C558-DF41-9B80-CA25C9CBBA24}" type="datetimeFigureOut">
              <a:rPr lang="it-IT" smtClean="0"/>
              <a:t>11/06/24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5F42ED-7A01-D641-733C-D76110E1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E15967-9A00-EB71-8302-3A0AE5C4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7301-AFDC-604A-85F2-929D77E0A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50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D4BFCB1-12FB-0F99-B03F-2EE8CE16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CF6-C558-DF41-9B80-CA25C9CBBA24}" type="datetimeFigureOut">
              <a:rPr lang="it-IT" smtClean="0"/>
              <a:t>11/06/24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BF9E1A-1739-8937-FA39-0C20E438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1922AD-443B-1C09-A7A9-C8C73CB7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7301-AFDC-604A-85F2-929D77E0A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4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FE56C-19C3-620F-7317-6D6A7F6F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34E23-2F88-D7C6-98F5-2773A052E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B4A4F8-24A3-8E76-EA0A-AF72A493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AB75E9-6715-8130-F524-68B8FC98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CF6-C558-DF41-9B80-CA25C9CBBA24}" type="datetimeFigureOut">
              <a:rPr lang="it-IT" smtClean="0"/>
              <a:t>11/06/24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14CB4-5969-6605-3A5C-D0FBD2F1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A89047-86F2-A702-47AC-6829B404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7301-AFDC-604A-85F2-929D77E0A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33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9AD53-5B72-6EBD-D037-C9784B5C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F4DF95-1C7C-3FD6-BBC8-A30456825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649858-57FB-D2BB-6EF4-A1BFDF3FD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F2D5C6-BD8E-0B6F-43DB-38AC0B8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CF6-C558-DF41-9B80-CA25C9CBBA24}" type="datetimeFigureOut">
              <a:rPr lang="it-IT" smtClean="0"/>
              <a:t>11/06/24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053EB5-392C-7F75-9905-5027264E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7D4F00-27DC-3DFC-A3BB-F21C0B10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7301-AFDC-604A-85F2-929D77E0A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7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B77E6B-0C69-E1C1-EAA4-B3CFD2F8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A3EAE8-6C3D-5B08-5BB9-9A7FFDC78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3638D5-92BF-5780-D873-1E2812215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D4CF6-C558-DF41-9B80-CA25C9CBBA24}" type="datetimeFigureOut">
              <a:rPr lang="it-IT" smtClean="0"/>
              <a:t>11/06/24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BB6658-A261-FE55-7152-75A01BFFB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B46362-4F6A-CDAD-D953-D264278B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4C7301-AFDC-604A-85F2-929D77E0A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95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783B32BC-6AEC-D76D-2F0E-FFDE319F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76256" y="1716459"/>
            <a:ext cx="5392622" cy="361741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C189A3F-8C48-C335-E697-B439B29F1025}"/>
              </a:ext>
            </a:extLst>
          </p:cNvPr>
          <p:cNvSpPr txBox="1"/>
          <p:nvPr/>
        </p:nvSpPr>
        <p:spPr>
          <a:xfrm>
            <a:off x="644090" y="1610076"/>
            <a:ext cx="51906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44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WEB APPLICATIONS</a:t>
            </a:r>
            <a:br>
              <a:rPr lang="it-IT" sz="44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it-IT" sz="36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EAGTF GROUP</a:t>
            </a:r>
            <a:endParaRPr lang="it-IT" sz="4400" b="1" dirty="0">
              <a:latin typeface="DIN Alternate" panose="020B0500000000000000" pitchFamily="34" charset="77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15" name="Immagine 14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5F776E60-E9E7-2506-860E-EA37638A1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945" y="447693"/>
            <a:ext cx="1165556" cy="83099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C030159-7EEB-E64D-DBF1-E6612F8283C2}"/>
              </a:ext>
            </a:extLst>
          </p:cNvPr>
          <p:cNvSpPr txBox="1"/>
          <p:nvPr/>
        </p:nvSpPr>
        <p:spPr>
          <a:xfrm>
            <a:off x="9879815" y="5579310"/>
            <a:ext cx="1712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effectLst/>
                <a:latin typeface="DIN Alternate" panose="020B0500000000000000" pitchFamily="34" charset="77"/>
              </a:rPr>
              <a:t>Web Applications </a:t>
            </a:r>
          </a:p>
          <a:p>
            <a:pPr algn="r"/>
            <a:r>
              <a:rPr lang="it-IT" sz="1200" dirty="0">
                <a:effectLst/>
                <a:latin typeface="DIN Alternate" panose="020B0500000000000000" pitchFamily="34" charset="77"/>
              </a:rPr>
              <a:t>A.Y. 2023/2024 </a:t>
            </a:r>
            <a:br>
              <a:rPr lang="it-IT" sz="1200" dirty="0">
                <a:effectLst/>
                <a:latin typeface="DIN Alternate" panose="020B0500000000000000" pitchFamily="34" charset="77"/>
              </a:rPr>
            </a:br>
            <a:r>
              <a:rPr lang="it-IT" sz="1200" dirty="0" err="1">
                <a:effectLst/>
                <a:latin typeface="DIN Alternate" panose="020B0500000000000000" pitchFamily="34" charset="77"/>
              </a:rPr>
              <a:t>Master’s</a:t>
            </a:r>
            <a:r>
              <a:rPr lang="it-IT" sz="1200" dirty="0">
                <a:effectLst/>
                <a:latin typeface="DIN Alternate" panose="020B0500000000000000" pitchFamily="34" charset="77"/>
              </a:rPr>
              <a:t> Degree </a:t>
            </a:r>
            <a:r>
              <a:rPr lang="it-IT" sz="1200" dirty="0">
                <a:latin typeface="DIN Alternate" panose="020B0500000000000000" pitchFamily="34" charset="77"/>
              </a:rPr>
              <a:t>in</a:t>
            </a:r>
          </a:p>
          <a:p>
            <a:pPr algn="r"/>
            <a:r>
              <a:rPr lang="it-IT" sz="1200" dirty="0">
                <a:effectLst/>
                <a:latin typeface="DIN Alternate" panose="020B0500000000000000" pitchFamily="34" charset="77"/>
              </a:rPr>
              <a:t>Computer Engineering </a:t>
            </a:r>
            <a:endParaRPr lang="it-IT" sz="1200" dirty="0">
              <a:latin typeface="DIN Alternate" panose="020B0500000000000000" pitchFamily="34" charset="77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1AF045E-5A17-46B7-B332-DFD7AE8A8547}"/>
              </a:ext>
            </a:extLst>
          </p:cNvPr>
          <p:cNvSpPr txBox="1"/>
          <p:nvPr/>
        </p:nvSpPr>
        <p:spPr>
          <a:xfrm>
            <a:off x="2194707" y="3032672"/>
            <a:ext cx="36400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Gianluca Antolini</a:t>
            </a:r>
          </a:p>
          <a:p>
            <a:pPr algn="r"/>
            <a:r>
              <a:rPr lang="it-IT" sz="28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Tommaso Bergamasco</a:t>
            </a:r>
          </a:p>
          <a:p>
            <a:pPr algn="r"/>
            <a:r>
              <a:rPr lang="it-IT" sz="28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Andrea Felline</a:t>
            </a:r>
            <a:br>
              <a:rPr lang="it-IT" sz="28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it-IT" sz="28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Francesco Frigato</a:t>
            </a:r>
            <a:br>
              <a:rPr lang="it-IT" sz="28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it-IT" sz="28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Emilio Risi</a:t>
            </a:r>
          </a:p>
        </p:txBody>
      </p:sp>
    </p:spTree>
    <p:extLst>
      <p:ext uri="{BB962C8B-B14F-4D97-AF65-F5344CB8AC3E}">
        <p14:creationId xmlns:p14="http://schemas.microsoft.com/office/powerpoint/2010/main" val="200225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978B5D-CD4F-D575-2377-F99AF49D7323}"/>
              </a:ext>
            </a:extLst>
          </p:cNvPr>
          <p:cNvSpPr txBox="1"/>
          <p:nvPr/>
        </p:nvSpPr>
        <p:spPr>
          <a:xfrm>
            <a:off x="3048000" y="70796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BACKEND - REST</a:t>
            </a:r>
            <a:endParaRPr lang="it-IT" sz="4000" dirty="0"/>
          </a:p>
        </p:txBody>
      </p:sp>
      <p:pic>
        <p:nvPicPr>
          <p:cNvPr id="2" name="Immagine 1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57030D11-B98F-E7DA-C9CD-BDE2D6C7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-4428134"/>
            <a:ext cx="7772400" cy="4351537"/>
          </a:xfrm>
          <a:prstGeom prst="rect">
            <a:avLst/>
          </a:prstGeom>
        </p:spPr>
      </p:pic>
      <p:pic>
        <p:nvPicPr>
          <p:cNvPr id="6" name="Immagine 5" descr="Immagine che contiene schermata, Software multimediale, Modellazione 3D&#10;&#10;Descrizione generata automaticamente">
            <a:extLst>
              <a:ext uri="{FF2B5EF4-FFF2-40B4-BE49-F238E27FC236}">
                <a16:creationId xmlns:a16="http://schemas.microsoft.com/office/drawing/2014/main" id="{F147C911-4ACA-EAF2-1EF9-FD44D2FA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12" y="1798500"/>
            <a:ext cx="8362976" cy="43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4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978B5D-CD4F-D575-2377-F99AF49D7323}"/>
              </a:ext>
            </a:extLst>
          </p:cNvPr>
          <p:cNvSpPr txBox="1"/>
          <p:nvPr/>
        </p:nvSpPr>
        <p:spPr>
          <a:xfrm>
            <a:off x="3048000" y="70796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BACKEND - OTHER</a:t>
            </a:r>
            <a:endParaRPr lang="it-IT" sz="4000" dirty="0"/>
          </a:p>
        </p:txBody>
      </p:sp>
      <p:pic>
        <p:nvPicPr>
          <p:cNvPr id="4" name="Immagine 3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AA74376B-552E-F7E6-95DB-CE46E60E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98500"/>
            <a:ext cx="7772400" cy="4351537"/>
          </a:xfrm>
          <a:prstGeom prst="rect">
            <a:avLst/>
          </a:prstGeom>
        </p:spPr>
      </p:pic>
      <p:pic>
        <p:nvPicPr>
          <p:cNvPr id="2" name="Immagine 1" descr="Immagine che contiene logo, simbolo, testo, Elementi grafici&#10;&#10;Descrizione generata automaticamente">
            <a:extLst>
              <a:ext uri="{FF2B5EF4-FFF2-40B4-BE49-F238E27FC236}">
                <a16:creationId xmlns:a16="http://schemas.microsoft.com/office/drawing/2014/main" id="{26243649-9639-BDE2-904B-3B48A9EE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289" y="-1648629"/>
            <a:ext cx="5317422" cy="144351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2AD2DDE-DF65-C74D-6A0F-F4974D057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6988583"/>
            <a:ext cx="7772400" cy="9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60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978B5D-CD4F-D575-2377-F99AF49D7323}"/>
              </a:ext>
            </a:extLst>
          </p:cNvPr>
          <p:cNvSpPr txBox="1"/>
          <p:nvPr/>
        </p:nvSpPr>
        <p:spPr>
          <a:xfrm>
            <a:off x="3048000" y="70796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FRONTEND</a:t>
            </a:r>
            <a:endParaRPr lang="it-IT" sz="4000" dirty="0"/>
          </a:p>
        </p:txBody>
      </p:sp>
      <p:pic>
        <p:nvPicPr>
          <p:cNvPr id="5" name="Immagine 4" descr="Immagine che contiene logo, simbolo, testo, Elementi grafici&#10;&#10;Descrizione generata automaticamente">
            <a:extLst>
              <a:ext uri="{FF2B5EF4-FFF2-40B4-BE49-F238E27FC236}">
                <a16:creationId xmlns:a16="http://schemas.microsoft.com/office/drawing/2014/main" id="{B2D2F546-2603-860F-A227-02C079FE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289" y="1985489"/>
            <a:ext cx="5317422" cy="14435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89739D1-5B6F-C558-7EA5-2CAC70544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998640"/>
            <a:ext cx="7772400" cy="9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53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978B5D-CD4F-D575-2377-F99AF49D7323}"/>
              </a:ext>
            </a:extLst>
          </p:cNvPr>
          <p:cNvSpPr txBox="1"/>
          <p:nvPr/>
        </p:nvSpPr>
        <p:spPr>
          <a:xfrm>
            <a:off x="2500990" y="1687934"/>
            <a:ext cx="71900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DEMO</a:t>
            </a:r>
            <a:br>
              <a:rPr lang="it-IT" sz="80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it-IT" sz="80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TIME</a:t>
            </a:r>
            <a:endParaRPr lang="it-IT" sz="8000" dirty="0"/>
          </a:p>
        </p:txBody>
      </p:sp>
      <p:pic>
        <p:nvPicPr>
          <p:cNvPr id="2" name="Picture 2" descr="Spinning">
            <a:extLst>
              <a:ext uri="{FF2B5EF4-FFF2-40B4-BE49-F238E27FC236}">
                <a16:creationId xmlns:a16="http://schemas.microsoft.com/office/drawing/2014/main" id="{1AFA652E-65EF-DA67-3ACC-B9E75CCE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116" y="4532765"/>
            <a:ext cx="1147763" cy="95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426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978B5D-CD4F-D575-2377-F99AF49D7323}"/>
              </a:ext>
            </a:extLst>
          </p:cNvPr>
          <p:cNvSpPr txBox="1"/>
          <p:nvPr/>
        </p:nvSpPr>
        <p:spPr>
          <a:xfrm>
            <a:off x="587829" y="2367171"/>
            <a:ext cx="719001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THANKS FOR YOUR ATTENTION!</a:t>
            </a:r>
            <a:endParaRPr lang="it-IT" sz="6600" dirty="0"/>
          </a:p>
        </p:txBody>
      </p:sp>
      <p:pic>
        <p:nvPicPr>
          <p:cNvPr id="1026" name="Picture 2" descr="Spinning">
            <a:extLst>
              <a:ext uri="{FF2B5EF4-FFF2-40B4-BE49-F238E27FC236}">
                <a16:creationId xmlns:a16="http://schemas.microsoft.com/office/drawing/2014/main" id="{B76588F5-0831-2C0F-586E-AA3F2719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80" y="2367171"/>
            <a:ext cx="2548391" cy="212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00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4E08643-E552-71CF-5582-CBC982B87503}"/>
              </a:ext>
            </a:extLst>
          </p:cNvPr>
          <p:cNvSpPr txBox="1"/>
          <p:nvPr/>
        </p:nvSpPr>
        <p:spPr>
          <a:xfrm>
            <a:off x="6564087" y="2182505"/>
            <a:ext cx="48985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Simplify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meal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planning by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looking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at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suggested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recipes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based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on the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ingredients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you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already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have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!</a:t>
            </a:r>
          </a:p>
          <a:p>
            <a:pPr algn="ctr"/>
            <a:b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Just input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your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available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ingredients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and </a:t>
            </a:r>
            <a:r>
              <a:rPr lang="it-IT" sz="26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voila</a:t>
            </a:r>
            <a:r>
              <a:rPr lang="it-IT" sz="26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! </a:t>
            </a:r>
          </a:p>
        </p:txBody>
      </p:sp>
      <p:pic>
        <p:nvPicPr>
          <p:cNvPr id="2" name="Immagine 1" descr="Immagine che contiene clipart, Elementi grafici, cartone animato, grafica&#10;&#10;Descrizione generata automaticamente">
            <a:extLst>
              <a:ext uri="{FF2B5EF4-FFF2-40B4-BE49-F238E27FC236}">
                <a16:creationId xmlns:a16="http://schemas.microsoft.com/office/drawing/2014/main" id="{45F17293-DB17-8FA5-FE6C-1E0B1D94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14" y="-2108201"/>
            <a:ext cx="1240971" cy="1240971"/>
          </a:xfrm>
          <a:prstGeom prst="rect">
            <a:avLst/>
          </a:prstGeom>
        </p:spPr>
      </p:pic>
      <p:pic>
        <p:nvPicPr>
          <p:cNvPr id="3" name="Immagine 2" descr="Immagine che contiene simbolo, Elementi grafici, logo, Carattere&#10;&#10;Descrizione generata automaticamente">
            <a:extLst>
              <a:ext uri="{FF2B5EF4-FFF2-40B4-BE49-F238E27FC236}">
                <a16:creationId xmlns:a16="http://schemas.microsoft.com/office/drawing/2014/main" id="{45C06B37-BE0D-648E-0DEF-B267C8895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61" y="-1230091"/>
            <a:ext cx="1132114" cy="1132114"/>
          </a:xfrm>
          <a:prstGeom prst="rect">
            <a:avLst/>
          </a:prstGeom>
        </p:spPr>
      </p:pic>
      <p:pic>
        <p:nvPicPr>
          <p:cNvPr id="4" name="Immagine 3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BE5497AD-2A7F-75CE-37DF-32350831E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625" y="-1215577"/>
            <a:ext cx="1132114" cy="113211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D06BC38-802E-B960-2618-C1132DD97C0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4107" y="1716459"/>
            <a:ext cx="5392622" cy="36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84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4E08643-E552-71CF-5582-CBC982B87503}"/>
              </a:ext>
            </a:extLst>
          </p:cNvPr>
          <p:cNvSpPr txBox="1"/>
          <p:nvPr/>
        </p:nvSpPr>
        <p:spPr>
          <a:xfrm>
            <a:off x="478975" y="4314367"/>
            <a:ext cx="3744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Insert</a:t>
            </a: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new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recipes</a:t>
            </a: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that</a:t>
            </a:r>
            <a:endParaRPr lang="it-IT" sz="2000" dirty="0">
              <a:latin typeface="DIN Alternate" panose="020B0500000000000000" pitchFamily="34" charset="77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algn="ctr"/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other</a:t>
            </a: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users can look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at</a:t>
            </a:r>
            <a:endParaRPr lang="it-IT" sz="2000" dirty="0">
              <a:latin typeface="DIN Alternate" panose="020B0500000000000000" pitchFamily="34" charset="77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978B5D-CD4F-D575-2377-F99AF49D7323}"/>
              </a:ext>
            </a:extLst>
          </p:cNvPr>
          <p:cNvSpPr txBox="1"/>
          <p:nvPr/>
        </p:nvSpPr>
        <p:spPr>
          <a:xfrm>
            <a:off x="3048000" y="70796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MAIN FEATURES</a:t>
            </a:r>
            <a:endParaRPr lang="it-IT" sz="4000" dirty="0"/>
          </a:p>
        </p:txBody>
      </p:sp>
      <p:pic>
        <p:nvPicPr>
          <p:cNvPr id="7" name="Immagine 6" descr="Immagine che contiene clipart, Elementi grafici, cartone animato, grafica&#10;&#10;Descrizione generata automaticamente">
            <a:extLst>
              <a:ext uri="{FF2B5EF4-FFF2-40B4-BE49-F238E27FC236}">
                <a16:creationId xmlns:a16="http://schemas.microsoft.com/office/drawing/2014/main" id="{87A257EE-A79A-A9F1-70F3-CF4FB617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14" y="2188029"/>
            <a:ext cx="1240971" cy="1240971"/>
          </a:xfrm>
          <a:prstGeom prst="rect">
            <a:avLst/>
          </a:prstGeom>
        </p:spPr>
      </p:pic>
      <p:pic>
        <p:nvPicPr>
          <p:cNvPr id="9" name="Immagine 8" descr="Immagine che contiene simbolo, Elementi grafici, logo, Carattere&#10;&#10;Descrizione generata automaticamente">
            <a:extLst>
              <a:ext uri="{FF2B5EF4-FFF2-40B4-BE49-F238E27FC236}">
                <a16:creationId xmlns:a16="http://schemas.microsoft.com/office/drawing/2014/main" id="{666416F9-2E6B-3566-24BE-AA195FA9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61" y="3066139"/>
            <a:ext cx="1132114" cy="1132114"/>
          </a:xfrm>
          <a:prstGeom prst="rect">
            <a:avLst/>
          </a:prstGeom>
        </p:spPr>
      </p:pic>
      <p:pic>
        <p:nvPicPr>
          <p:cNvPr id="11" name="Immagine 10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CF7FB54D-93D8-4CA5-43BF-991E089E2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625" y="3080653"/>
            <a:ext cx="1132114" cy="113211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ED67B52-F9E9-4B1F-3AB1-4E06C567D19C}"/>
              </a:ext>
            </a:extLst>
          </p:cNvPr>
          <p:cNvSpPr txBox="1"/>
          <p:nvPr/>
        </p:nvSpPr>
        <p:spPr>
          <a:xfrm>
            <a:off x="7968342" y="4328881"/>
            <a:ext cx="3744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Like &amp;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save</a:t>
            </a: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your</a:t>
            </a:r>
            <a:endParaRPr lang="it-IT" sz="2000" dirty="0">
              <a:latin typeface="DIN Alternate" panose="020B0500000000000000" pitchFamily="34" charset="77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algn="ctr"/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favourite</a:t>
            </a: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recipes</a:t>
            </a:r>
            <a:endParaRPr lang="it-IT" sz="2000" dirty="0">
              <a:latin typeface="DIN Alternate" panose="020B0500000000000000" pitchFamily="34" charset="77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772295E-9EC0-2EAF-EE9F-A78CEE13AA61}"/>
              </a:ext>
            </a:extLst>
          </p:cNvPr>
          <p:cNvSpPr txBox="1"/>
          <p:nvPr/>
        </p:nvSpPr>
        <p:spPr>
          <a:xfrm>
            <a:off x="4223657" y="3545114"/>
            <a:ext cx="3744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•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Search</a:t>
            </a: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suggested</a:t>
            </a: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recipes</a:t>
            </a:r>
            <a:endParaRPr lang="it-IT" sz="2000" dirty="0">
              <a:latin typeface="DIN Alternate" panose="020B0500000000000000" pitchFamily="34" charset="77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algn="ctr"/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•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Get</a:t>
            </a: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reccommended</a:t>
            </a: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recipes</a:t>
            </a:r>
            <a:b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• Look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at</a:t>
            </a: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top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ranked</a:t>
            </a: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recipes</a:t>
            </a:r>
            <a:b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endParaRPr lang="it-IT" sz="2000" dirty="0">
              <a:latin typeface="DIN Alternate" panose="020B0500000000000000" pitchFamily="34" charset="77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2" name="Immagine 1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35E6363C-41CE-D351-A62A-A397BB871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81687" y="2837903"/>
            <a:ext cx="1702489" cy="1755692"/>
          </a:xfrm>
          <a:prstGeom prst="rect">
            <a:avLst/>
          </a:prstGeom>
        </p:spPr>
      </p:pic>
      <p:pic>
        <p:nvPicPr>
          <p:cNvPr id="4" name="Immagine 3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25182DF9-8607-06BC-34B0-BCD6C2B70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8482" y="2974455"/>
            <a:ext cx="2353768" cy="9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978B5D-CD4F-D575-2377-F99AF49D7323}"/>
              </a:ext>
            </a:extLst>
          </p:cNvPr>
          <p:cNvSpPr txBox="1"/>
          <p:nvPr/>
        </p:nvSpPr>
        <p:spPr>
          <a:xfrm>
            <a:off x="3048000" y="70796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DATABASE - INFO</a:t>
            </a:r>
            <a:endParaRPr lang="it-IT" sz="4000" dirty="0"/>
          </a:p>
        </p:txBody>
      </p:sp>
      <p:pic>
        <p:nvPicPr>
          <p:cNvPr id="16" name="Immagine 15" descr="Immagine che contiene clipart, Elementi grafici, simbolo, design&#10;&#10;Descrizione generata automaticamente">
            <a:extLst>
              <a:ext uri="{FF2B5EF4-FFF2-40B4-BE49-F238E27FC236}">
                <a16:creationId xmlns:a16="http://schemas.microsoft.com/office/drawing/2014/main" id="{1B6AD022-3990-1D47-FE8C-5F3C11C0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55" y="2837903"/>
            <a:ext cx="1702489" cy="1755692"/>
          </a:xfrm>
          <a:prstGeom prst="rect">
            <a:avLst/>
          </a:prstGeom>
        </p:spPr>
      </p:pic>
      <p:pic>
        <p:nvPicPr>
          <p:cNvPr id="18" name="Immagine 17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A2AD15F2-59B9-6AAF-0668-4DC53257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115" y="2974455"/>
            <a:ext cx="2353768" cy="90909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0C37926-3AA7-71D9-84B4-1EBB4F8E8CC2}"/>
              </a:ext>
            </a:extLst>
          </p:cNvPr>
          <p:cNvSpPr txBox="1"/>
          <p:nvPr/>
        </p:nvSpPr>
        <p:spPr>
          <a:xfrm>
            <a:off x="7796891" y="3885709"/>
            <a:ext cx="2694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Food.com</a:t>
            </a: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- </a:t>
            </a:r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Recipes</a:t>
            </a:r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and Reviews dataset</a:t>
            </a:r>
          </a:p>
        </p:txBody>
      </p:sp>
      <p:pic>
        <p:nvPicPr>
          <p:cNvPr id="20" name="Immagine 19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EA49D645-BFBE-F133-D10F-B926AD680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65" y="-3150789"/>
            <a:ext cx="10982870" cy="29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9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978B5D-CD4F-D575-2377-F99AF49D7323}"/>
              </a:ext>
            </a:extLst>
          </p:cNvPr>
          <p:cNvSpPr txBox="1"/>
          <p:nvPr/>
        </p:nvSpPr>
        <p:spPr>
          <a:xfrm>
            <a:off x="3048000" y="70796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DATABASE - SCHEMA</a:t>
            </a:r>
            <a:endParaRPr lang="it-IT" sz="4000" dirty="0"/>
          </a:p>
        </p:txBody>
      </p:sp>
      <p:pic>
        <p:nvPicPr>
          <p:cNvPr id="15" name="Immagine 1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3EC2386-BD8E-9C11-D9C4-2261823E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5" y="2108731"/>
            <a:ext cx="10982870" cy="2988880"/>
          </a:xfrm>
          <a:prstGeom prst="rect">
            <a:avLst/>
          </a:prstGeom>
        </p:spPr>
      </p:pic>
      <p:pic>
        <p:nvPicPr>
          <p:cNvPr id="2" name="Immagine 1" descr="Immagine che contiene Elementi grafici, Carattere, grafica, poster&#10;&#10;Descrizione generata automaticamente">
            <a:extLst>
              <a:ext uri="{FF2B5EF4-FFF2-40B4-BE49-F238E27FC236}">
                <a16:creationId xmlns:a16="http://schemas.microsoft.com/office/drawing/2014/main" id="{BB81D02B-ECCC-B16B-88AB-25D79006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6985000"/>
            <a:ext cx="174625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13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978B5D-CD4F-D575-2377-F99AF49D7323}"/>
              </a:ext>
            </a:extLst>
          </p:cNvPr>
          <p:cNvSpPr txBox="1"/>
          <p:nvPr/>
        </p:nvSpPr>
        <p:spPr>
          <a:xfrm>
            <a:off x="3048000" y="70796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BACKEND - INFO</a:t>
            </a:r>
            <a:endParaRPr lang="it-IT" sz="4000" dirty="0"/>
          </a:p>
        </p:txBody>
      </p:sp>
      <p:pic>
        <p:nvPicPr>
          <p:cNvPr id="4" name="Immagine 3" descr="Immagine che contiene Elementi grafici, Carattere, grafica, poster&#10;&#10;Descrizione generata automaticamente">
            <a:extLst>
              <a:ext uri="{FF2B5EF4-FFF2-40B4-BE49-F238E27FC236}">
                <a16:creationId xmlns:a16="http://schemas.microsoft.com/office/drawing/2014/main" id="{CA66280B-7C8B-6164-311C-B34E993B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952" y="2021120"/>
            <a:ext cx="1746250" cy="32512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423ECE-4B78-9589-763E-A2C5595E3DF3}"/>
              </a:ext>
            </a:extLst>
          </p:cNvPr>
          <p:cNvSpPr txBox="1"/>
          <p:nvPr/>
        </p:nvSpPr>
        <p:spPr>
          <a:xfrm>
            <a:off x="6030685" y="3413885"/>
            <a:ext cx="3744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Servlets</a:t>
            </a:r>
            <a:endParaRPr lang="it-IT" sz="2000" dirty="0">
              <a:latin typeface="DIN Alternate" panose="020B0500000000000000" pitchFamily="34" charset="77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882336-A9C7-3665-BB40-F62A0F570EC6}"/>
              </a:ext>
            </a:extLst>
          </p:cNvPr>
          <p:cNvSpPr txBox="1"/>
          <p:nvPr/>
        </p:nvSpPr>
        <p:spPr>
          <a:xfrm>
            <a:off x="1999533" y="3416907"/>
            <a:ext cx="3744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MVC pattern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35B790-6DF9-4DDB-93B5-091AC133E064}"/>
              </a:ext>
            </a:extLst>
          </p:cNvPr>
          <p:cNvSpPr txBox="1"/>
          <p:nvPr/>
        </p:nvSpPr>
        <p:spPr>
          <a:xfrm>
            <a:off x="5961936" y="4681871"/>
            <a:ext cx="3744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REST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07981E-5113-9092-E7A1-8A2E52886ABE}"/>
              </a:ext>
            </a:extLst>
          </p:cNvPr>
          <p:cNvSpPr txBox="1"/>
          <p:nvPr/>
        </p:nvSpPr>
        <p:spPr>
          <a:xfrm>
            <a:off x="5961936" y="2773007"/>
            <a:ext cx="3744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DAO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104598-C907-2601-A3C1-8B38272EE6E7}"/>
              </a:ext>
            </a:extLst>
          </p:cNvPr>
          <p:cNvSpPr txBox="1"/>
          <p:nvPr/>
        </p:nvSpPr>
        <p:spPr>
          <a:xfrm>
            <a:off x="6030685" y="2135612"/>
            <a:ext cx="3744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Resources</a:t>
            </a:r>
            <a:endParaRPr lang="it-IT" sz="2000" dirty="0">
              <a:latin typeface="DIN Alternate" panose="020B0500000000000000" pitchFamily="34" charset="77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F6F9EE4-9044-6E07-BE6E-760BDBE16FED}"/>
              </a:ext>
            </a:extLst>
          </p:cNvPr>
          <p:cNvSpPr txBox="1"/>
          <p:nvPr/>
        </p:nvSpPr>
        <p:spPr>
          <a:xfrm>
            <a:off x="5961936" y="4047878"/>
            <a:ext cx="3744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JSP</a:t>
            </a:r>
          </a:p>
        </p:txBody>
      </p:sp>
      <p:pic>
        <p:nvPicPr>
          <p:cNvPr id="9" name="Immagine 8" descr="Immagine che contiene schermata, testo, Software multimediale, Software per la grafica&#10;&#10;Descrizione generata automaticamente">
            <a:extLst>
              <a:ext uri="{FF2B5EF4-FFF2-40B4-BE49-F238E27FC236}">
                <a16:creationId xmlns:a16="http://schemas.microsoft.com/office/drawing/2014/main" id="{92375FC1-DAD3-8835-5D2A-07F2B9A1D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742" y="-4709025"/>
            <a:ext cx="6698515" cy="46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1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978B5D-CD4F-D575-2377-F99AF49D7323}"/>
              </a:ext>
            </a:extLst>
          </p:cNvPr>
          <p:cNvSpPr txBox="1"/>
          <p:nvPr/>
        </p:nvSpPr>
        <p:spPr>
          <a:xfrm>
            <a:off x="3048000" y="70796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BACKEND - RESOURCES</a:t>
            </a:r>
            <a:endParaRPr lang="it-IT" sz="4000" dirty="0"/>
          </a:p>
        </p:txBody>
      </p:sp>
      <p:pic>
        <p:nvPicPr>
          <p:cNvPr id="10" name="Immagine 9" descr="Immagine che contiene schermata, testo, Software multimediale, Software per la grafica&#10;&#10;Descrizione generata automaticamente">
            <a:extLst>
              <a:ext uri="{FF2B5EF4-FFF2-40B4-BE49-F238E27FC236}">
                <a16:creationId xmlns:a16="http://schemas.microsoft.com/office/drawing/2014/main" id="{F6A8CAD1-3DA1-27F9-B501-81500D28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42" y="1735312"/>
            <a:ext cx="6698515" cy="4667888"/>
          </a:xfrm>
          <a:prstGeom prst="rect">
            <a:avLst/>
          </a:prstGeom>
        </p:spPr>
      </p:pic>
      <p:pic>
        <p:nvPicPr>
          <p:cNvPr id="2" name="Immagine 1" descr="Immagine che contiene schermata, Software multimediale&#10;&#10;Descrizione generata automaticamente">
            <a:extLst>
              <a:ext uri="{FF2B5EF4-FFF2-40B4-BE49-F238E27FC236}">
                <a16:creationId xmlns:a16="http://schemas.microsoft.com/office/drawing/2014/main" id="{D921A89E-A6F7-8ACB-D47F-B4A01380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98" y="-4057494"/>
            <a:ext cx="11048204" cy="39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4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978B5D-CD4F-D575-2377-F99AF49D7323}"/>
              </a:ext>
            </a:extLst>
          </p:cNvPr>
          <p:cNvSpPr txBox="1"/>
          <p:nvPr/>
        </p:nvSpPr>
        <p:spPr>
          <a:xfrm>
            <a:off x="3048000" y="70796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BACKEND - DAO</a:t>
            </a:r>
            <a:endParaRPr lang="it-IT" sz="4000" dirty="0"/>
          </a:p>
        </p:txBody>
      </p:sp>
      <p:pic>
        <p:nvPicPr>
          <p:cNvPr id="6" name="Immagine 5" descr="Immagine che contiene schermata, Software multimediale&#10;&#10;Descrizione generata automaticamente">
            <a:extLst>
              <a:ext uri="{FF2B5EF4-FFF2-40B4-BE49-F238E27FC236}">
                <a16:creationId xmlns:a16="http://schemas.microsoft.com/office/drawing/2014/main" id="{835193F1-9B3F-7F73-4ED1-3D634323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98" y="1893366"/>
            <a:ext cx="11048204" cy="3999042"/>
          </a:xfrm>
          <a:prstGeom prst="rect">
            <a:avLst/>
          </a:prstGeom>
        </p:spPr>
      </p:pic>
      <p:pic>
        <p:nvPicPr>
          <p:cNvPr id="2" name="Immagine 1" descr="Immagine che contiene schermata, linea&#10;&#10;Descrizione generata automaticamente">
            <a:extLst>
              <a:ext uri="{FF2B5EF4-FFF2-40B4-BE49-F238E27FC236}">
                <a16:creationId xmlns:a16="http://schemas.microsoft.com/office/drawing/2014/main" id="{57A8ECC4-B943-EA0E-502B-409BAAC47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7" y="-2334147"/>
            <a:ext cx="10894463" cy="226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19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978B5D-CD4F-D575-2377-F99AF49D7323}"/>
              </a:ext>
            </a:extLst>
          </p:cNvPr>
          <p:cNvSpPr txBox="1"/>
          <p:nvPr/>
        </p:nvSpPr>
        <p:spPr>
          <a:xfrm>
            <a:off x="3048000" y="70796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latin typeface="DIN Alternate" panose="020B0500000000000000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BACKEND - SERVLETS</a:t>
            </a:r>
            <a:endParaRPr lang="it-IT" sz="4000" dirty="0"/>
          </a:p>
        </p:txBody>
      </p:sp>
      <p:pic>
        <p:nvPicPr>
          <p:cNvPr id="4" name="Immagine 3" descr="Immagine che contiene schermata, linea&#10;&#10;Descrizione generata automaticamente">
            <a:extLst>
              <a:ext uri="{FF2B5EF4-FFF2-40B4-BE49-F238E27FC236}">
                <a16:creationId xmlns:a16="http://schemas.microsoft.com/office/drawing/2014/main" id="{888F60D6-273E-A6AF-A3D4-493947EE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67" y="2586200"/>
            <a:ext cx="10894463" cy="2265542"/>
          </a:xfrm>
          <a:prstGeom prst="rect">
            <a:avLst/>
          </a:prstGeom>
        </p:spPr>
      </p:pic>
      <p:pic>
        <p:nvPicPr>
          <p:cNvPr id="5" name="Immagine 4" descr="Immagine che contiene schermata, Software multimediale, Modellazione 3D&#10;&#10;Descrizione generata automaticamente">
            <a:extLst>
              <a:ext uri="{FF2B5EF4-FFF2-40B4-BE49-F238E27FC236}">
                <a16:creationId xmlns:a16="http://schemas.microsoft.com/office/drawing/2014/main" id="{BC0DCCFB-F170-8AE9-4899-6DF755BE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12" y="-4424505"/>
            <a:ext cx="8362976" cy="43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8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139</Words>
  <Application>Microsoft Macintosh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DIN Alternate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Antolini Gianluca</dc:creator>
  <cp:lastModifiedBy>Antolini Gianluca</cp:lastModifiedBy>
  <cp:revision>14</cp:revision>
  <dcterms:created xsi:type="dcterms:W3CDTF">2024-05-09T15:20:28Z</dcterms:created>
  <dcterms:modified xsi:type="dcterms:W3CDTF">2024-06-11T17:42:24Z</dcterms:modified>
</cp:coreProperties>
</file>