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5.png" ContentType="image/png"/>
  <Override PartName="/ppt/media/image16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jpeg" ContentType="image/jpeg"/>
  <Override PartName="/ppt/media/image8.jpeg" ContentType="image/jpeg"/>
  <Override PartName="/ppt/media/image10.jpeg" ContentType="image/jpeg"/>
  <Override PartName="/ppt/media/image9.gif" ContentType="image/gif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2.jpeg" ContentType="image/jpe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02A9DE0-5E6A-4158-90D8-E0AA95F5A7BE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440" cy="46000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4024440" y="9725040"/>
            <a:ext cx="3071520" cy="5061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6BB78187-D3E2-4A08-8846-DA3B83FBE716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4160" cy="46008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4024440" y="9725040"/>
            <a:ext cx="3072240" cy="5068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DA6153B4-D81F-4067-A72B-E852853FC265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4160" cy="46008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4024440" y="9725040"/>
            <a:ext cx="3072240" cy="5068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DC5394EA-32D2-4CFE-BAE3-6AB88B5A6E55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4160" cy="46008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4024440" y="9725040"/>
            <a:ext cx="3072240" cy="5068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A85845BE-0A20-4719-85FB-3C27CE92F430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4160" cy="46008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4024440" y="9725040"/>
            <a:ext cx="3072240" cy="5068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5ED9B330-92AA-47D7-8070-BE256D1D110E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4160" cy="46008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4024440" y="9725040"/>
            <a:ext cx="3072240" cy="5068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534F1981-C682-4B1D-8BCB-13E9B81E256B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4160" cy="46008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4024440" y="9725040"/>
            <a:ext cx="3072240" cy="5068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71924E76-3D3E-42E8-92E3-340EA2118505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4160" cy="46008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024440" y="9725040"/>
            <a:ext cx="3072240" cy="5068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D28E1D92-3C7E-49D6-A62E-77CDAF82FBA0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4160" cy="46008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4024440" y="9725040"/>
            <a:ext cx="3072240" cy="5068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779F0CB7-5AA3-4D6A-992A-854A0A21ED82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4160" cy="46008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4024440" y="9725040"/>
            <a:ext cx="3072240" cy="5068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FEB24DBF-2ADC-459C-9E72-34A0D1B6CACC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4160" cy="46008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4024440" y="9725040"/>
            <a:ext cx="3072240" cy="5068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947FF548-2B3B-47DD-B71B-D35EDE15E295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4160" cy="460080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4024440" y="9725040"/>
            <a:ext cx="3072240" cy="5068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4DF7BB01-B92D-47C4-8607-5E5B49DA02AC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932760"/>
            <a:ext cx="9140400" cy="11160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7707960" y="6564960"/>
            <a:ext cx="910800" cy="910800"/>
          </a:xfrm>
          <a:prstGeom prst="rect">
            <a:avLst/>
          </a:prstGeom>
          <a:noFill/>
          <a:ln>
            <a:noFill/>
          </a:ln>
        </p:spPr>
      </p:sp>
      <p:pic>
        <p:nvPicPr>
          <p:cNvPr id="2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9760" cy="1383840"/>
          </a:xfrm>
          <a:prstGeom prst="rect">
            <a:avLst/>
          </a:prstGeom>
          <a:ln w="9360">
            <a:solidFill>
              <a:srgbClr val="0070c0"/>
            </a:solidFill>
            <a:miter/>
          </a:ln>
        </p:spPr>
      </p:pic>
      <p:pic>
        <p:nvPicPr>
          <p:cNvPr id="3" name="Picture 7" descr=""/>
          <p:cNvPicPr/>
          <p:nvPr/>
        </p:nvPicPr>
        <p:blipFill>
          <a:blip r:embed="rId3"/>
          <a:srcRect l="0" t="0" r="49918" b="45134"/>
          <a:stretch>
            <a:fillRect/>
          </a:stretch>
        </p:blipFill>
        <p:spPr>
          <a:xfrm>
            <a:off x="6619320" y="1393560"/>
            <a:ext cx="2518920" cy="95652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4"/>
          <a:srcRect l="0" t="0" r="2279" b="13518"/>
          <a:stretch>
            <a:fillRect/>
          </a:stretch>
        </p:blipFill>
        <p:spPr>
          <a:xfrm>
            <a:off x="0" y="1393560"/>
            <a:ext cx="3396960" cy="87984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932760"/>
            <a:ext cx="9141120" cy="11232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42" name="CustomShape 2"/>
          <p:cNvSpPr/>
          <p:nvPr/>
        </p:nvSpPr>
        <p:spPr>
          <a:xfrm>
            <a:off x="7707960" y="6564960"/>
            <a:ext cx="911520" cy="91152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gif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" y="2377440"/>
            <a:ext cx="9140400" cy="173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4f81bd"/>
                </a:solidFill>
                <a:latin typeface="Calibri"/>
              </a:rPr>
              <a:t>A tool for optimal design of soft real-time systems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189440" y="4480560"/>
            <a:ext cx="6762960" cy="54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Calibri"/>
              </a:rPr>
              <a:t>Bachelor Degree in Computer Science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10207080" y="2718720"/>
            <a:ext cx="181080" cy="45792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CustomShape 4"/>
          <p:cNvSpPr/>
          <p:nvPr/>
        </p:nvSpPr>
        <p:spPr>
          <a:xfrm>
            <a:off x="1855800" y="5852160"/>
            <a:ext cx="6397200" cy="44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Supervisor:  Prof. Luigi Palopoli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1330920" y="2082960"/>
            <a:ext cx="910800" cy="9108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CustomShape 6"/>
          <p:cNvSpPr/>
          <p:nvPr/>
        </p:nvSpPr>
        <p:spPr>
          <a:xfrm>
            <a:off x="1855800" y="5486400"/>
            <a:ext cx="6397200" cy="44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Student:      Gianluca Bortoli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6035040" y="1828800"/>
            <a:ext cx="2923200" cy="100296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CustomShape 8"/>
          <p:cNvSpPr/>
          <p:nvPr/>
        </p:nvSpPr>
        <p:spPr>
          <a:xfrm>
            <a:off x="6309360" y="2194560"/>
            <a:ext cx="146016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CustomShape 9"/>
          <p:cNvSpPr/>
          <p:nvPr/>
        </p:nvSpPr>
        <p:spPr>
          <a:xfrm>
            <a:off x="1371600" y="3657600"/>
            <a:ext cx="2923200" cy="10944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CustomShape 10"/>
          <p:cNvSpPr/>
          <p:nvPr/>
        </p:nvSpPr>
        <p:spPr>
          <a:xfrm>
            <a:off x="6547680" y="1463040"/>
            <a:ext cx="2557440" cy="91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164520"/>
            <a:ext cx="8226720" cy="63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Transition matrix creation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9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411840" y="1636560"/>
            <a:ext cx="8320320" cy="164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Exploiting the internal structure implies a huge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performance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boost, since the matrix is not created cell by cell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5" name="CustomShape 4"/>
          <p:cNvSpPr/>
          <p:nvPr/>
        </p:nvSpPr>
        <p:spPr>
          <a:xfrm>
            <a:off x="411840" y="4450320"/>
            <a:ext cx="8320320" cy="131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Bigger matrix can be handled and thus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precision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of the results increases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6" name="CustomShape 5"/>
          <p:cNvSpPr/>
          <p:nvPr/>
        </p:nvSpPr>
        <p:spPr>
          <a:xfrm>
            <a:off x="4389120" y="3468960"/>
            <a:ext cx="365040" cy="73080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164520"/>
            <a:ext cx="8226720" cy="63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Performance comparison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10</a:t>
            </a:r>
            <a:endParaRPr/>
          </a:p>
        </p:txBody>
      </p:sp>
      <p:pic>
        <p:nvPicPr>
          <p:cNvPr id="14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2080" y="1047960"/>
            <a:ext cx="7422480" cy="559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75160" y="3151800"/>
            <a:ext cx="7391880" cy="71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4400">
                <a:solidFill>
                  <a:srgbClr val="3465a4"/>
                </a:solidFill>
                <a:latin typeface="Arial"/>
              </a:rPr>
              <a:t>Thank you for your attention!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164520"/>
            <a:ext cx="8226720" cy="63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Why C++?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457200" y="1024200"/>
            <a:ext cx="8226720" cy="452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We decided to use C++11 for two main reasons: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It offers a good tradeoff between performance and abstraction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Eigen, which is a versatile, reliable and fast library for linear algebra only available for this language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164520"/>
            <a:ext cx="8226720" cy="63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Generic transition matrix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pic>
        <p:nvPicPr>
          <p:cNvPr id="15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960" y="1958040"/>
            <a:ext cx="8991720" cy="337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164520"/>
            <a:ext cx="8226720" cy="63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Outline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57200" y="1744200"/>
            <a:ext cx="8226720" cy="452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Introduction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Task 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Resource Reservation scheduling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The tool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Transition matrix creation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Performance comparison</a:t>
            </a: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164520"/>
            <a:ext cx="8226720" cy="63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2</a:t>
            </a:r>
            <a:endParaRPr/>
          </a:p>
        </p:txBody>
      </p:sp>
      <p:pic>
        <p:nvPicPr>
          <p:cNvPr id="9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15760" y="2338560"/>
            <a:ext cx="1862280" cy="255780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640080" y="5455440"/>
            <a:ext cx="3655080" cy="44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Safety-critical systems</a:t>
            </a:r>
            <a:endParaRPr/>
          </a:p>
        </p:txBody>
      </p:sp>
      <p:pic>
        <p:nvPicPr>
          <p:cNvPr id="10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2283120"/>
            <a:ext cx="3781080" cy="127764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126480" y="3599280"/>
            <a:ext cx="1789200" cy="173484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5056560" y="5444280"/>
            <a:ext cx="3863160" cy="44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Media streaming services</a:t>
            </a:r>
            <a:endParaRPr/>
          </a:p>
        </p:txBody>
      </p:sp>
      <p:sp>
        <p:nvSpPr>
          <p:cNvPr id="104" name="CustomShape 5"/>
          <p:cNvSpPr/>
          <p:nvPr/>
        </p:nvSpPr>
        <p:spPr>
          <a:xfrm>
            <a:off x="1264680" y="1338480"/>
            <a:ext cx="661320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Hard vs. soft real-time systems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65760" y="2712240"/>
            <a:ext cx="2192040" cy="173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164520"/>
            <a:ext cx="8226720" cy="63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Task model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6</a:t>
            </a:r>
            <a:endParaRPr/>
          </a:p>
        </p:txBody>
      </p:sp>
      <p:pic>
        <p:nvPicPr>
          <p:cNvPr id="10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0720" y="1712160"/>
            <a:ext cx="5002200" cy="1645200"/>
          </a:xfrm>
          <a:prstGeom prst="rect">
            <a:avLst/>
          </a:prstGeom>
          <a:ln>
            <a:noFill/>
          </a:ln>
        </p:spPr>
      </p:pic>
      <p:sp>
        <p:nvSpPr>
          <p:cNvPr id="109" name="Line 3"/>
          <p:cNvSpPr/>
          <p:nvPr/>
        </p:nvSpPr>
        <p:spPr>
          <a:xfrm flipV="1">
            <a:off x="1974960" y="3194640"/>
            <a:ext cx="438480" cy="218880"/>
          </a:xfrm>
          <a:prstGeom prst="line">
            <a:avLst/>
          </a:prstGeom>
          <a:ln cap="rnd">
            <a:solidFill>
              <a:srgbClr val="000000"/>
            </a:solidFill>
            <a:custDash>
              <a:ds d="197974208000" sp="35000"/>
              <a:ds d="197974208000" sp="35000"/>
            </a:custDash>
            <a:tailEnd len="med" type="triangle" w="med"/>
          </a:ln>
        </p:spPr>
      </p:sp>
      <p:sp>
        <p:nvSpPr>
          <p:cNvPr id="110" name="CustomShape 4"/>
          <p:cNvSpPr/>
          <p:nvPr/>
        </p:nvSpPr>
        <p:spPr>
          <a:xfrm>
            <a:off x="1047600" y="3163320"/>
            <a:ext cx="92664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release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1" name="Line 5"/>
          <p:cNvSpPr/>
          <p:nvPr/>
        </p:nvSpPr>
        <p:spPr>
          <a:xfrm flipV="1">
            <a:off x="5394960" y="3358080"/>
            <a:ext cx="0" cy="421200"/>
          </a:xfrm>
          <a:prstGeom prst="line">
            <a:avLst/>
          </a:prstGeom>
          <a:ln cap="rnd">
            <a:solidFill>
              <a:srgbClr val="000000"/>
            </a:solidFill>
            <a:custDash>
              <a:ds d="197974208000" sp="35000"/>
              <a:ds d="197974208000" sp="35000"/>
            </a:custDash>
            <a:tailEnd len="med" type="triangle" w="med"/>
          </a:ln>
        </p:spPr>
      </p:sp>
      <p:sp>
        <p:nvSpPr>
          <p:cNvPr id="112" name="Line 6"/>
          <p:cNvSpPr/>
          <p:nvPr/>
        </p:nvSpPr>
        <p:spPr>
          <a:xfrm flipH="1" flipV="1">
            <a:off x="6458760" y="3180960"/>
            <a:ext cx="526680" cy="177120"/>
          </a:xfrm>
          <a:prstGeom prst="line">
            <a:avLst/>
          </a:prstGeom>
          <a:ln cap="rnd">
            <a:solidFill>
              <a:srgbClr val="000000"/>
            </a:solidFill>
            <a:custDash>
              <a:ds d="197974208000" sp="35000"/>
              <a:ds d="197974208000" sp="35000"/>
            </a:custDash>
            <a:tailEnd len="med" type="triangle" w="med"/>
          </a:ln>
        </p:spPr>
      </p:sp>
      <p:sp>
        <p:nvSpPr>
          <p:cNvPr id="113" name="Line 7"/>
          <p:cNvSpPr/>
          <p:nvPr/>
        </p:nvSpPr>
        <p:spPr>
          <a:xfrm flipV="1">
            <a:off x="4297680" y="2518560"/>
            <a:ext cx="0" cy="707760"/>
          </a:xfrm>
          <a:prstGeom prst="line">
            <a:avLst/>
          </a:prstGeom>
          <a:ln cap="rnd">
            <a:solidFill>
              <a:srgbClr val="000000"/>
            </a:solidFill>
            <a:custDash>
              <a:ds d="197974208000" sp="35000"/>
              <a:ds d="197974208000" sp="35000"/>
            </a:custDash>
            <a:tailEnd len="med" type="triangle" w="med"/>
          </a:ln>
        </p:spPr>
      </p:sp>
      <p:sp>
        <p:nvSpPr>
          <p:cNvPr id="114" name="CustomShape 8"/>
          <p:cNvSpPr/>
          <p:nvPr/>
        </p:nvSpPr>
        <p:spPr>
          <a:xfrm>
            <a:off x="3567600" y="3235680"/>
            <a:ext cx="142200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computation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5" name="CustomShape 9"/>
          <p:cNvSpPr/>
          <p:nvPr/>
        </p:nvSpPr>
        <p:spPr>
          <a:xfrm>
            <a:off x="4899600" y="3775680"/>
            <a:ext cx="101520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finishing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6" name="CustomShape 10"/>
          <p:cNvSpPr/>
          <p:nvPr/>
        </p:nvSpPr>
        <p:spPr>
          <a:xfrm>
            <a:off x="1047600" y="3163680"/>
            <a:ext cx="92664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release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7" name="CustomShape 11"/>
          <p:cNvSpPr/>
          <p:nvPr/>
        </p:nvSpPr>
        <p:spPr>
          <a:xfrm>
            <a:off x="6985440" y="3108960"/>
            <a:ext cx="103968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relative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deadline</a:t>
            </a:r>
            <a:endParaRPr/>
          </a:p>
        </p:txBody>
      </p:sp>
      <p:sp>
        <p:nvSpPr>
          <p:cNvPr id="118" name="CustomShape 12"/>
          <p:cNvSpPr/>
          <p:nvPr/>
        </p:nvSpPr>
        <p:spPr>
          <a:xfrm>
            <a:off x="548640" y="5180760"/>
            <a:ext cx="804600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Probabilistic vs. deterministic deadline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164520"/>
            <a:ext cx="8226720" cy="63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830">
                <a:solidFill>
                  <a:srgbClr val="4f81bd"/>
                </a:solidFill>
                <a:latin typeface="Calibri"/>
              </a:rPr>
              <a:t>Resource Reservation scheduling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7</a:t>
            </a: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320760" y="1544400"/>
            <a:ext cx="8501760" cy="210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This protocol assigns to each task a reservation (Q, T), where: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 is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budget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 is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reservation period</a:t>
            </a:r>
            <a:endParaRPr/>
          </a:p>
        </p:txBody>
      </p:sp>
      <p:sp>
        <p:nvSpPr>
          <p:cNvPr id="122" name="CustomShape 4"/>
          <p:cNvSpPr/>
          <p:nvPr/>
        </p:nvSpPr>
        <p:spPr>
          <a:xfrm>
            <a:off x="316080" y="4151880"/>
            <a:ext cx="8501760" cy="158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A certain task can execute for Q time in every interval of length T (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temporal isolation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)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164520"/>
            <a:ext cx="8226720" cy="63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RR as Markov chain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8</a:t>
            </a: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366120" y="1384560"/>
            <a:ext cx="8409960" cy="117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The transition matrix P for a resource reservation task:</a:t>
            </a:r>
            <a:endParaRPr/>
          </a:p>
        </p:txBody>
      </p:sp>
      <p:pic>
        <p:nvPicPr>
          <p:cNvPr id="12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55640" y="2621880"/>
            <a:ext cx="4030560" cy="2394360"/>
          </a:xfrm>
          <a:prstGeom prst="rect">
            <a:avLst/>
          </a:prstGeom>
          <a:ln>
            <a:noFill/>
          </a:ln>
        </p:spPr>
      </p:pic>
      <p:sp>
        <p:nvSpPr>
          <p:cNvPr id="127" name="CustomShape 4"/>
          <p:cNvSpPr/>
          <p:nvPr/>
        </p:nvSpPr>
        <p:spPr>
          <a:xfrm>
            <a:off x="3255840" y="2712960"/>
            <a:ext cx="1003680" cy="748800"/>
          </a:xfrm>
          <a:prstGeom prst="rect">
            <a:avLst/>
          </a:prstGeom>
          <a:noFill/>
          <a:ln w="29160">
            <a:solidFill>
              <a:srgbClr val="ff3333"/>
            </a:solidFill>
            <a:round/>
          </a:ln>
        </p:spPr>
      </p:sp>
      <p:sp>
        <p:nvSpPr>
          <p:cNvPr id="128" name="CustomShape 5"/>
          <p:cNvSpPr/>
          <p:nvPr/>
        </p:nvSpPr>
        <p:spPr>
          <a:xfrm>
            <a:off x="690120" y="5195880"/>
            <a:ext cx="3380760" cy="65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Inner block structure </a:t>
            </a:r>
            <a:endParaRPr/>
          </a:p>
        </p:txBody>
      </p:sp>
      <p:sp>
        <p:nvSpPr>
          <p:cNvPr id="129" name="CustomShape 6"/>
          <p:cNvSpPr/>
          <p:nvPr/>
        </p:nvSpPr>
        <p:spPr>
          <a:xfrm>
            <a:off x="4812840" y="5195160"/>
            <a:ext cx="3965040" cy="65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Quasi-Birth-Death process</a:t>
            </a:r>
            <a:endParaRPr/>
          </a:p>
        </p:txBody>
      </p:sp>
      <p:sp>
        <p:nvSpPr>
          <p:cNvPr id="130" name="Line 7"/>
          <p:cNvSpPr/>
          <p:nvPr/>
        </p:nvSpPr>
        <p:spPr>
          <a:xfrm>
            <a:off x="4261320" y="3463560"/>
            <a:ext cx="310680" cy="266040"/>
          </a:xfrm>
          <a:prstGeom prst="line">
            <a:avLst/>
          </a:prstGeom>
          <a:ln w="1908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31" name="CustomShape 8"/>
          <p:cNvSpPr/>
          <p:nvPr/>
        </p:nvSpPr>
        <p:spPr>
          <a:xfrm>
            <a:off x="3945600" y="5580720"/>
            <a:ext cx="639360" cy="36504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164520"/>
            <a:ext cx="8226720" cy="63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The tool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3</a:t>
            </a: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457560" y="1737360"/>
            <a:ext cx="8501760" cy="457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Modular structure: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XML parser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Distributions handler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Task descriptor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Probability solver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QoS evaluation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164520"/>
            <a:ext cx="8226720" cy="63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The tool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4</a:t>
            </a:r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457560" y="1384560"/>
            <a:ext cx="8226720" cy="245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PROSIT solves two problems: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Synthesis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finds the best scheduling parameters given a QoS value as input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Analysis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finds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QoS value given the scheduling parameters as input</a:t>
            </a:r>
            <a:endParaRPr/>
          </a:p>
        </p:txBody>
      </p:sp>
      <p:pic>
        <p:nvPicPr>
          <p:cNvPr id="13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3600" y="4216320"/>
            <a:ext cx="4994280" cy="184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164520"/>
            <a:ext cx="8226720" cy="63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The tool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5</a:t>
            </a: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421560" y="1384560"/>
            <a:ext cx="8501760" cy="492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Steps to obtain the probability value associated with the deadline: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pre_process()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creates the transition matrix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compute_pi()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computes probability from the transition matrix</a:t>
            </a:r>
            <a:r>
              <a:rPr i="1" lang="en-US" sz="3200">
                <a:solidFill>
                  <a:srgbClr val="3465a4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post_process()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</a:t>
            </a:r>
            <a:r>
              <a:rPr i="1" lang="en-US" sz="3200">
                <a:solidFill>
                  <a:srgbClr val="3465a4"/>
                </a:solidFill>
                <a:latin typeface="Calibri"/>
              </a:rPr>
              <a:t>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checks the algorithm's output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fill_in_probability_map()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</a:t>
            </a:r>
            <a:r>
              <a:rPr i="1" lang="en-US" sz="3200">
                <a:solidFill>
                  <a:srgbClr val="3465a4"/>
                </a:solidFill>
                <a:latin typeface="Calibri"/>
              </a:rPr>
              <a:t>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stores results in a map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