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5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5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1.jpeg" ContentType="image/jpeg"/>
  <Override PartName="/ppt/media/image22.png" ContentType="image/png"/>
  <Override PartName="/ppt/media/image8.jpeg" ContentType="image/jpeg"/>
  <Override PartName="/ppt/media/image9.gif" ContentType="image/gif"/>
  <Override PartName="/ppt/media/image10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jpeg" ContentType="image/jpeg"/>
  <Override PartName="/ppt/media/image2.jpeg" ContentType="image/jpeg"/>
  <Override PartName="/ppt/media/image6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E88550B-03E5-4485-A912-92DF13A6786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8760" cy="45954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4024440" y="9725040"/>
            <a:ext cx="3066840" cy="5014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39085ED9-A40F-4F62-83D9-AE2854FC61DF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9480" cy="45961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4024440" y="9725040"/>
            <a:ext cx="3067560" cy="5022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82506314-C952-4425-8522-75E947C6564A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9480" cy="45961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4024440" y="9725040"/>
            <a:ext cx="3067560" cy="5022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FCE6D2B1-298C-4C41-9CBD-6508081A4B97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9480" cy="45961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4024440" y="9725040"/>
            <a:ext cx="3067560" cy="5022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1E381BD5-4079-4EBA-AAAE-48767760DFFF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9480" cy="45961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4024440" y="9725040"/>
            <a:ext cx="3067560" cy="5022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EDC419F1-727B-41CF-83E6-2205DF3C6DFF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9480" cy="45961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4024440" y="9725040"/>
            <a:ext cx="3067560" cy="5022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1CC2CA25-7163-4102-957B-06A451669712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9480" cy="45961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4024440" y="9725040"/>
            <a:ext cx="3067560" cy="5022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84CEFE36-2A64-4A90-AB7F-BFA0EE5A5123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9480" cy="45961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4024440" y="9725040"/>
            <a:ext cx="3067560" cy="5022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2BD7EF7B-C14D-44E2-A8ED-00FF9DC6A05D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9480" cy="45961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4024440" y="9725040"/>
            <a:ext cx="3067560" cy="5022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939E6199-2277-46FA-AF8E-3F7475B42A31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9480" cy="45961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4024440" y="9725040"/>
            <a:ext cx="3067560" cy="5022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575F83AB-C5C4-4502-8913-DD49387F7707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9480" cy="45961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4024440" y="9725040"/>
            <a:ext cx="3067560" cy="5022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3A993CD2-868E-48B2-9CD2-3165AEB1DC34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9480" cy="45961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4024440" y="9725040"/>
            <a:ext cx="3067560" cy="5022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F17F99C6-C5EB-434F-B1D1-C3F0B11A0FA1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9480" cy="45961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4024440" y="9725040"/>
            <a:ext cx="3067560" cy="5022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66EBAE3C-147D-4851-95CC-5D86D36A8EB9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932760"/>
            <a:ext cx="9135720" cy="10692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7707960" y="6564960"/>
            <a:ext cx="906120" cy="906120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5080" cy="1379160"/>
          </a:xfrm>
          <a:prstGeom prst="rect">
            <a:avLst/>
          </a:prstGeom>
          <a:ln w="9360">
            <a:solidFill>
              <a:srgbClr val="0070c0"/>
            </a:solidFill>
            <a:miter/>
          </a:ln>
        </p:spPr>
      </p:pic>
      <p:pic>
        <p:nvPicPr>
          <p:cNvPr id="3" name="Picture 7" descr=""/>
          <p:cNvPicPr/>
          <p:nvPr/>
        </p:nvPicPr>
        <p:blipFill>
          <a:blip r:embed="rId3"/>
          <a:srcRect l="0" t="0" r="49866" b="44985"/>
          <a:stretch>
            <a:fillRect/>
          </a:stretch>
        </p:blipFill>
        <p:spPr>
          <a:xfrm>
            <a:off x="6619320" y="1393560"/>
            <a:ext cx="2514240" cy="951840"/>
          </a:xfrm>
          <a:prstGeom prst="rect">
            <a:avLst/>
          </a:prstGeom>
          <a:ln>
            <a:noFill/>
          </a:ln>
        </p:spPr>
      </p:pic>
      <p:pic>
        <p:nvPicPr>
          <p:cNvPr id="4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4640" y="1391760"/>
            <a:ext cx="4069440" cy="107640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932760"/>
            <a:ext cx="9136440" cy="10764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7707960" y="6564960"/>
            <a:ext cx="906840" cy="90684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gif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" y="2305440"/>
            <a:ext cx="9135720" cy="173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4f81bd"/>
                </a:solidFill>
                <a:latin typeface="Calibri"/>
              </a:rPr>
              <a:t>PROSIT: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4f81bd"/>
                </a:solidFill>
                <a:latin typeface="Calibri"/>
              </a:rPr>
              <a:t>A tool for optimal design of soft real-time systems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189440" y="4264560"/>
            <a:ext cx="6758280" cy="54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Bachelor Degree in Computer Science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10207080" y="2718720"/>
            <a:ext cx="176400" cy="45324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CustomShape 4"/>
          <p:cNvSpPr/>
          <p:nvPr/>
        </p:nvSpPr>
        <p:spPr>
          <a:xfrm>
            <a:off x="1931040" y="5852160"/>
            <a:ext cx="5209920" cy="43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Supervisor:  Prof. Luigi Palopoli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1330920" y="2082960"/>
            <a:ext cx="906120" cy="90612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CustomShape 6"/>
          <p:cNvSpPr/>
          <p:nvPr/>
        </p:nvSpPr>
        <p:spPr>
          <a:xfrm>
            <a:off x="1931040" y="5486400"/>
            <a:ext cx="5209920" cy="43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Student:      Gianluca Bortoli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6035040" y="1828800"/>
            <a:ext cx="2918520" cy="99828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8"/>
          <p:cNvSpPr/>
          <p:nvPr/>
        </p:nvSpPr>
        <p:spPr>
          <a:xfrm>
            <a:off x="6309360" y="2194560"/>
            <a:ext cx="1455480" cy="3582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CustomShape 9"/>
          <p:cNvSpPr/>
          <p:nvPr/>
        </p:nvSpPr>
        <p:spPr>
          <a:xfrm>
            <a:off x="1371600" y="3657600"/>
            <a:ext cx="2918520" cy="108972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CustomShape 10"/>
          <p:cNvSpPr/>
          <p:nvPr/>
        </p:nvSpPr>
        <p:spPr>
          <a:xfrm>
            <a:off x="6547680" y="1463040"/>
            <a:ext cx="2552760" cy="906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4" name="CustomShape 11"/>
          <p:cNvSpPr/>
          <p:nvPr/>
        </p:nvSpPr>
        <p:spPr>
          <a:xfrm>
            <a:off x="3358440" y="4705200"/>
            <a:ext cx="241992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300">
                <a:latin typeface="Calibri"/>
              </a:rPr>
              <a:t>14 July 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164520"/>
            <a:ext cx="8222040" cy="63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pre_process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6553080" y="6356520"/>
            <a:ext cx="2126160" cy="35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9</a:t>
            </a:r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1188720" y="1418040"/>
            <a:ext cx="6764400" cy="456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Optimisation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Huge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performance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boost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Bigger matrix handling without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precision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loss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164520"/>
            <a:ext cx="8222040" cy="63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Performance comparison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6553080" y="6356520"/>
            <a:ext cx="2126160" cy="35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10</a:t>
            </a:r>
            <a:endParaRPr/>
          </a:p>
        </p:txBody>
      </p:sp>
      <p:pic>
        <p:nvPicPr>
          <p:cNvPr id="1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2080" y="1047960"/>
            <a:ext cx="7417800" cy="558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75160" y="3151800"/>
            <a:ext cx="7387200" cy="71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4400">
                <a:solidFill>
                  <a:srgbClr val="3465a4"/>
                </a:solidFill>
                <a:latin typeface="Arial"/>
              </a:rPr>
              <a:t>Thank you for your attention!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164520"/>
            <a:ext cx="8222040" cy="63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Transition matrix structure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6553080" y="6356520"/>
            <a:ext cx="2126160" cy="35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id="1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960" y="1958040"/>
            <a:ext cx="8987040" cy="337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7200" y="164520"/>
            <a:ext cx="8222040" cy="63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Why C++?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594360" y="1873440"/>
            <a:ext cx="7952400" cy="100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Tradeoff performance / abstraction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Eigen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164520"/>
            <a:ext cx="8222040" cy="63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Example</a:t>
            </a:r>
            <a:endParaRPr/>
          </a:p>
        </p:txBody>
      </p:sp>
      <p:pic>
        <p:nvPicPr>
          <p:cNvPr id="1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040" y="1132200"/>
            <a:ext cx="4412880" cy="3677040"/>
          </a:xfrm>
          <a:prstGeom prst="rect">
            <a:avLst/>
          </a:prstGeom>
          <a:ln>
            <a:noFill/>
          </a:ln>
        </p:spPr>
      </p:pic>
      <p:sp>
        <p:nvSpPr>
          <p:cNvPr id="185" name="Line 2"/>
          <p:cNvSpPr/>
          <p:nvPr/>
        </p:nvSpPr>
        <p:spPr>
          <a:xfrm>
            <a:off x="2934720" y="3057120"/>
            <a:ext cx="1158480" cy="988560"/>
          </a:xfrm>
          <a:prstGeom prst="line">
            <a:avLst/>
          </a:prstGeom>
          <a:ln w="57240">
            <a:solidFill>
              <a:srgbClr val="3465a4"/>
            </a:solidFill>
            <a:round/>
            <a:tailEnd len="med" type="triangle" w="med"/>
          </a:ln>
        </p:spPr>
      </p:sp>
      <p:sp>
        <p:nvSpPr>
          <p:cNvPr id="186" name="CustomShape 3"/>
          <p:cNvSpPr/>
          <p:nvPr/>
        </p:nvSpPr>
        <p:spPr>
          <a:xfrm>
            <a:off x="3420000" y="3108960"/>
            <a:ext cx="2284920" cy="30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500">
                <a:solidFill>
                  <a:srgbClr val="3465a4"/>
                </a:solidFill>
                <a:latin typeface="Arial"/>
              </a:rPr>
              <a:t>Computation</a:t>
            </a:r>
            <a:endParaRPr/>
          </a:p>
        </p:txBody>
      </p:sp>
      <p:pic>
        <p:nvPicPr>
          <p:cNvPr id="1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4261680"/>
            <a:ext cx="6345720" cy="235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164520"/>
            <a:ext cx="8222040" cy="63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6553080" y="6356520"/>
            <a:ext cx="2126160" cy="35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</a:t>
            </a: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15760" y="2698560"/>
            <a:ext cx="1857600" cy="255312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640080" y="5815440"/>
            <a:ext cx="3650400" cy="43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Safety-critical systems</a:t>
            </a:r>
            <a:endParaRPr/>
          </a:p>
        </p:txBody>
      </p:sp>
      <p:pic>
        <p:nvPicPr>
          <p:cNvPr id="9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643120"/>
            <a:ext cx="3776400" cy="127296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3959280"/>
            <a:ext cx="1784520" cy="1730160"/>
          </a:xfrm>
          <a:prstGeom prst="rect">
            <a:avLst/>
          </a:prstGeom>
          <a:ln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5056560" y="5804280"/>
            <a:ext cx="3858480" cy="43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Media streaming services</a:t>
            </a:r>
            <a:endParaRPr/>
          </a:p>
        </p:txBody>
      </p:sp>
      <p:sp>
        <p:nvSpPr>
          <p:cNvPr id="102" name="CustomShape 5"/>
          <p:cNvSpPr/>
          <p:nvPr/>
        </p:nvSpPr>
        <p:spPr>
          <a:xfrm>
            <a:off x="274320" y="1230480"/>
            <a:ext cx="8683920" cy="103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Hard vs. soft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real-time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65760" y="3072240"/>
            <a:ext cx="2187360" cy="173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164520"/>
            <a:ext cx="8222040" cy="63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Task model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6553080" y="6356520"/>
            <a:ext cx="2126160" cy="35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2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1839600" y="3775320"/>
            <a:ext cx="960120" cy="67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07" name="Line 4"/>
          <p:cNvSpPr/>
          <p:nvPr/>
        </p:nvSpPr>
        <p:spPr>
          <a:xfrm flipV="1">
            <a:off x="2651760" y="4024800"/>
            <a:ext cx="512640" cy="126000"/>
          </a:xfrm>
          <a:prstGeom prst="line">
            <a:avLst/>
          </a:prstGeom>
          <a:ln>
            <a:solidFill>
              <a:srgbClr val="000000"/>
            </a:solidFill>
            <a:custDash>
              <a:ds d="197000" sp="197000"/>
            </a:custDash>
            <a:tailEnd len="med" type="triangle" w="med"/>
          </a:ln>
        </p:spPr>
      </p:sp>
      <p:sp>
        <p:nvSpPr>
          <p:cNvPr id="108" name="CustomShape 5"/>
          <p:cNvSpPr/>
          <p:nvPr/>
        </p:nvSpPr>
        <p:spPr>
          <a:xfrm>
            <a:off x="3243600" y="4351680"/>
            <a:ext cx="1457640" cy="60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computation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09" name="CustomShape 6"/>
          <p:cNvSpPr/>
          <p:nvPr/>
        </p:nvSpPr>
        <p:spPr>
          <a:xfrm>
            <a:off x="4719600" y="2371680"/>
            <a:ext cx="1040040" cy="60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finishing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0" name="CustomShape 7"/>
          <p:cNvSpPr/>
          <p:nvPr/>
        </p:nvSpPr>
        <p:spPr>
          <a:xfrm>
            <a:off x="1839600" y="3775680"/>
            <a:ext cx="960120" cy="67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1" name="CustomShape 8"/>
          <p:cNvSpPr/>
          <p:nvPr/>
        </p:nvSpPr>
        <p:spPr>
          <a:xfrm>
            <a:off x="5077440" y="3684960"/>
            <a:ext cx="1148760" cy="63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relative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deadline</a:t>
            </a:r>
            <a:endParaRPr/>
          </a:p>
        </p:txBody>
      </p:sp>
      <p:sp>
        <p:nvSpPr>
          <p:cNvPr id="112" name="CustomShape 9"/>
          <p:cNvSpPr/>
          <p:nvPr/>
        </p:nvSpPr>
        <p:spPr>
          <a:xfrm>
            <a:off x="777240" y="5252760"/>
            <a:ext cx="7585560" cy="62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Probabilistic vs. deterministic deadline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0320" y="1321920"/>
            <a:ext cx="8342280" cy="2925000"/>
          </a:xfrm>
          <a:prstGeom prst="rect">
            <a:avLst/>
          </a:prstGeom>
          <a:ln>
            <a:noFill/>
          </a:ln>
        </p:spPr>
      </p:pic>
      <p:sp>
        <p:nvSpPr>
          <p:cNvPr id="114" name="Line 10"/>
          <p:cNvSpPr/>
          <p:nvPr/>
        </p:nvSpPr>
        <p:spPr>
          <a:xfrm flipV="1">
            <a:off x="3922200" y="3474720"/>
            <a:ext cx="0" cy="950400"/>
          </a:xfrm>
          <a:prstGeom prst="line">
            <a:avLst/>
          </a:prstGeom>
          <a:ln>
            <a:solidFill>
              <a:srgbClr val="000000"/>
            </a:solidFill>
            <a:custDash>
              <a:ds d="197000" sp="197000"/>
            </a:custDash>
            <a:tailEnd len="med" type="triangle" w="med"/>
          </a:ln>
        </p:spPr>
      </p:sp>
      <p:sp>
        <p:nvSpPr>
          <p:cNvPr id="115" name="Line 11"/>
          <p:cNvSpPr/>
          <p:nvPr/>
        </p:nvSpPr>
        <p:spPr>
          <a:xfrm flipH="1">
            <a:off x="4480560" y="2687760"/>
            <a:ext cx="274320" cy="274320"/>
          </a:xfrm>
          <a:prstGeom prst="line">
            <a:avLst/>
          </a:prstGeom>
          <a:ln>
            <a:solidFill>
              <a:srgbClr val="000000"/>
            </a:solidFill>
            <a:custDash>
              <a:ds d="197000" sp="197000"/>
            </a:custDash>
            <a:tailEnd len="med" type="triangle" w="med"/>
          </a:ln>
        </p:spPr>
      </p:sp>
      <p:sp>
        <p:nvSpPr>
          <p:cNvPr id="116" name="Line 12"/>
          <p:cNvSpPr/>
          <p:nvPr/>
        </p:nvSpPr>
        <p:spPr>
          <a:xfrm flipH="1">
            <a:off x="4663440" y="3967920"/>
            <a:ext cx="457200" cy="0"/>
          </a:xfrm>
          <a:prstGeom prst="line">
            <a:avLst/>
          </a:prstGeom>
          <a:ln>
            <a:solidFill>
              <a:srgbClr val="000000"/>
            </a:solidFill>
            <a:custDash>
              <a:ds d="197000" sp="197000"/>
            </a:custDash>
            <a:tailEnd len="med" type="triangle" w="med"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164520"/>
            <a:ext cx="8222040" cy="63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800">
                <a:solidFill>
                  <a:srgbClr val="4f81bd"/>
                </a:solidFill>
                <a:latin typeface="Calibri"/>
              </a:rPr>
              <a:t>Resource Reservation scheduling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6553080" y="6356520"/>
            <a:ext cx="2126160" cy="35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3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1349280" y="1832400"/>
            <a:ext cx="6442920" cy="350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Model definition: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where: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budget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reservation period</a:t>
            </a:r>
            <a:endParaRPr/>
          </a:p>
        </p:txBody>
      </p:sp>
      <p:sp>
        <p:nvSpPr>
          <p:cNvPr id="120" name="CustomShape 4"/>
          <p:cNvSpPr/>
          <p:nvPr/>
        </p:nvSpPr>
        <p:spPr>
          <a:xfrm>
            <a:off x="316080" y="4439880"/>
            <a:ext cx="8497080" cy="1584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2520" y="2735280"/>
            <a:ext cx="3376440" cy="82836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81920" y="4354200"/>
            <a:ext cx="565560" cy="48960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81920" y="4826880"/>
            <a:ext cx="546120" cy="50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164520"/>
            <a:ext cx="8222040" cy="63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800">
                <a:solidFill>
                  <a:srgbClr val="4f81bd"/>
                </a:solidFill>
                <a:latin typeface="Calibri"/>
              </a:rPr>
              <a:t>Resource Reservation scheduling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6553080" y="6356520"/>
            <a:ext cx="2126160" cy="35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4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1349280" y="1184400"/>
            <a:ext cx="6442920" cy="63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Bandwidth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316080" y="4439880"/>
            <a:ext cx="8497080" cy="15840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CustomShape 5"/>
          <p:cNvSpPr/>
          <p:nvPr/>
        </p:nvSpPr>
        <p:spPr>
          <a:xfrm>
            <a:off x="2607120" y="2572560"/>
            <a:ext cx="3929040" cy="56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Temporal isolation</a:t>
            </a:r>
            <a:endParaRPr/>
          </a:p>
        </p:txBody>
      </p:sp>
      <p:pic>
        <p:nvPicPr>
          <p:cNvPr id="12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16000" y="3120480"/>
            <a:ext cx="5110920" cy="119556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70200" y="1684800"/>
            <a:ext cx="1802880" cy="970200"/>
          </a:xfrm>
          <a:prstGeom prst="rect">
            <a:avLst/>
          </a:prstGeom>
          <a:ln>
            <a:noFill/>
          </a:ln>
        </p:spPr>
      </p:pic>
      <p:sp>
        <p:nvSpPr>
          <p:cNvPr id="131" name="CustomShape 6"/>
          <p:cNvSpPr/>
          <p:nvPr/>
        </p:nvSpPr>
        <p:spPr>
          <a:xfrm>
            <a:off x="1352160" y="4406760"/>
            <a:ext cx="6442920" cy="63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2" name="Line 7"/>
          <p:cNvSpPr/>
          <p:nvPr/>
        </p:nvSpPr>
        <p:spPr>
          <a:xfrm>
            <a:off x="4590720" y="4223520"/>
            <a:ext cx="0" cy="731520"/>
          </a:xfrm>
          <a:prstGeom prst="line">
            <a:avLst/>
          </a:prstGeom>
          <a:ln w="57240">
            <a:solidFill>
              <a:srgbClr val="3465a4"/>
            </a:solidFill>
            <a:round/>
            <a:tailEnd len="med" type="triangle" w="med"/>
          </a:ln>
        </p:spPr>
      </p:sp>
      <p:sp>
        <p:nvSpPr>
          <p:cNvPr id="133" name="CustomShape 8"/>
          <p:cNvSpPr/>
          <p:nvPr/>
        </p:nvSpPr>
        <p:spPr>
          <a:xfrm>
            <a:off x="1352160" y="4982760"/>
            <a:ext cx="6442920" cy="63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Model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5456520"/>
            <a:ext cx="5943240" cy="89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164520"/>
            <a:ext cx="8222040" cy="63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RR as Markov chain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6553080" y="6356520"/>
            <a:ext cx="2126160" cy="35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5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320400" y="1384560"/>
            <a:ext cx="8499600" cy="116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Resource Reservation's transition matrix</a:t>
            </a:r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690120" y="5123880"/>
            <a:ext cx="3376080" cy="6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Inner block structure </a:t>
            </a:r>
            <a:endParaRPr/>
          </a:p>
        </p:txBody>
      </p:sp>
      <p:sp>
        <p:nvSpPr>
          <p:cNvPr id="139" name="CustomShape 5"/>
          <p:cNvSpPr/>
          <p:nvPr/>
        </p:nvSpPr>
        <p:spPr>
          <a:xfrm>
            <a:off x="4812840" y="5123160"/>
            <a:ext cx="3960360" cy="6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Quasi-Birth-Death process</a:t>
            </a:r>
            <a:endParaRPr/>
          </a:p>
        </p:txBody>
      </p:sp>
      <p:pic>
        <p:nvPicPr>
          <p:cNvPr id="1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4560" y="2139120"/>
            <a:ext cx="4572360" cy="2848680"/>
          </a:xfrm>
          <a:prstGeom prst="rect">
            <a:avLst/>
          </a:prstGeom>
          <a:ln>
            <a:noFill/>
          </a:ln>
        </p:spPr>
      </p:pic>
      <p:sp>
        <p:nvSpPr>
          <p:cNvPr id="141" name="Line 6"/>
          <p:cNvSpPr/>
          <p:nvPr/>
        </p:nvSpPr>
        <p:spPr>
          <a:xfrm>
            <a:off x="4206240" y="2227680"/>
            <a:ext cx="0" cy="100872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2" name="Line 7"/>
          <p:cNvSpPr/>
          <p:nvPr/>
        </p:nvSpPr>
        <p:spPr>
          <a:xfrm flipV="1">
            <a:off x="3095280" y="3233520"/>
            <a:ext cx="1110960" cy="28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3" name="Line 8"/>
          <p:cNvSpPr/>
          <p:nvPr/>
        </p:nvSpPr>
        <p:spPr>
          <a:xfrm>
            <a:off x="3092400" y="2776320"/>
            <a:ext cx="2880" cy="4600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4" name="Line 9"/>
          <p:cNvSpPr/>
          <p:nvPr/>
        </p:nvSpPr>
        <p:spPr>
          <a:xfrm>
            <a:off x="3092400" y="2776320"/>
            <a:ext cx="656640" cy="28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5" name="Line 10"/>
          <p:cNvSpPr/>
          <p:nvPr/>
        </p:nvSpPr>
        <p:spPr>
          <a:xfrm>
            <a:off x="3732480" y="2227680"/>
            <a:ext cx="0" cy="54864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6" name="Line 11"/>
          <p:cNvSpPr/>
          <p:nvPr/>
        </p:nvSpPr>
        <p:spPr>
          <a:xfrm>
            <a:off x="3732480" y="2241360"/>
            <a:ext cx="47376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7" name="Line 12"/>
          <p:cNvSpPr/>
          <p:nvPr/>
        </p:nvSpPr>
        <p:spPr>
          <a:xfrm>
            <a:off x="5486400" y="3327840"/>
            <a:ext cx="0" cy="100584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8" name="Line 13"/>
          <p:cNvSpPr/>
          <p:nvPr/>
        </p:nvSpPr>
        <p:spPr>
          <a:xfrm flipV="1">
            <a:off x="4375440" y="4333680"/>
            <a:ext cx="1110960" cy="28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9" name="Line 14"/>
          <p:cNvSpPr/>
          <p:nvPr/>
        </p:nvSpPr>
        <p:spPr>
          <a:xfrm>
            <a:off x="4372560" y="3876480"/>
            <a:ext cx="2880" cy="4600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50" name="Line 15"/>
          <p:cNvSpPr/>
          <p:nvPr/>
        </p:nvSpPr>
        <p:spPr>
          <a:xfrm>
            <a:off x="4372560" y="3876480"/>
            <a:ext cx="64008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51" name="Line 16"/>
          <p:cNvSpPr/>
          <p:nvPr/>
        </p:nvSpPr>
        <p:spPr>
          <a:xfrm>
            <a:off x="5012640" y="3327840"/>
            <a:ext cx="0" cy="54864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52" name="Line 17"/>
          <p:cNvSpPr/>
          <p:nvPr/>
        </p:nvSpPr>
        <p:spPr>
          <a:xfrm>
            <a:off x="5012640" y="3341520"/>
            <a:ext cx="47376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53" name="Line 18"/>
          <p:cNvSpPr/>
          <p:nvPr/>
        </p:nvSpPr>
        <p:spPr>
          <a:xfrm>
            <a:off x="3953160" y="3237480"/>
            <a:ext cx="550800" cy="455040"/>
          </a:xfrm>
          <a:prstGeom prst="line">
            <a:avLst/>
          </a:prstGeom>
          <a:ln w="2916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54" name="Line 19"/>
          <p:cNvSpPr/>
          <p:nvPr/>
        </p:nvSpPr>
        <p:spPr>
          <a:xfrm>
            <a:off x="4206240" y="2942280"/>
            <a:ext cx="550800" cy="455040"/>
          </a:xfrm>
          <a:prstGeom prst="line">
            <a:avLst/>
          </a:prstGeom>
          <a:ln w="2916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55" name="Line 20"/>
          <p:cNvSpPr/>
          <p:nvPr/>
        </p:nvSpPr>
        <p:spPr>
          <a:xfrm>
            <a:off x="3915360" y="5741280"/>
            <a:ext cx="731520" cy="0"/>
          </a:xfrm>
          <a:prstGeom prst="line">
            <a:avLst/>
          </a:prstGeom>
          <a:ln w="57240">
            <a:solidFill>
              <a:srgbClr val="3465a4"/>
            </a:solidFill>
            <a:round/>
            <a:tailEnd len="med" type="triangle" w="med"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164520"/>
            <a:ext cx="8222040" cy="63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6553080" y="6356520"/>
            <a:ext cx="2126160" cy="35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6</a:t>
            </a: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640080" y="1420560"/>
            <a:ext cx="7860960" cy="245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Challenges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Synthesis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(QoS)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→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Scheduling parameters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Analysis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(Scheduling parameters) 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→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 QoS</a:t>
            </a:r>
            <a:endParaRPr/>
          </a:p>
        </p:txBody>
      </p:sp>
      <p:pic>
        <p:nvPicPr>
          <p:cNvPr id="1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51200" y="3568320"/>
            <a:ext cx="5238720" cy="218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64520"/>
            <a:ext cx="8222040" cy="63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6553080" y="6356520"/>
            <a:ext cx="2126160" cy="35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7</a:t>
            </a: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1189080" y="1449360"/>
            <a:ext cx="6763320" cy="456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Modules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XML parser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Probability distribution handler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descriptor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Probability solver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QoS evaluation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164520"/>
            <a:ext cx="8222040" cy="63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6553080" y="6356520"/>
            <a:ext cx="2126160" cy="35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8</a:t>
            </a:r>
            <a:endParaRPr/>
          </a:p>
        </p:txBody>
      </p:sp>
      <p:sp>
        <p:nvSpPr>
          <p:cNvPr id="165" name="CustomShape 3"/>
          <p:cNvSpPr/>
          <p:nvPr/>
        </p:nvSpPr>
        <p:spPr>
          <a:xfrm>
            <a:off x="441000" y="1384560"/>
            <a:ext cx="8260920" cy="62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Processing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6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15760" y="2144880"/>
            <a:ext cx="4702320" cy="3890520"/>
          </a:xfrm>
          <a:prstGeom prst="rect">
            <a:avLst/>
          </a:prstGeom>
          <a:ln>
            <a:noFill/>
          </a:ln>
        </p:spPr>
      </p:pic>
      <p:sp>
        <p:nvSpPr>
          <p:cNvPr id="167" name="CustomShape 4"/>
          <p:cNvSpPr/>
          <p:nvPr/>
        </p:nvSpPr>
        <p:spPr>
          <a:xfrm>
            <a:off x="936720" y="3826800"/>
            <a:ext cx="1540440" cy="30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500">
                <a:solidFill>
                  <a:srgbClr val="3465a4"/>
                </a:solidFill>
                <a:latin typeface="Arial"/>
              </a:rPr>
              <a:t>Matrix creation</a:t>
            </a:r>
            <a:endParaRPr/>
          </a:p>
        </p:txBody>
      </p:sp>
      <p:sp>
        <p:nvSpPr>
          <p:cNvPr id="168" name="CustomShape 5"/>
          <p:cNvSpPr/>
          <p:nvPr/>
        </p:nvSpPr>
        <p:spPr>
          <a:xfrm>
            <a:off x="202320" y="4993200"/>
            <a:ext cx="2376360" cy="12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500">
                <a:solidFill>
                  <a:srgbClr val="3465a4"/>
                </a:solidFill>
                <a:latin typeface="Arial"/>
              </a:rPr>
              <a:t>Solution algorithms:</a:t>
            </a:r>
            <a:endParaRPr/>
          </a:p>
          <a:p>
            <a:r>
              <a:rPr b="1" lang="en-US" sz="1500">
                <a:solidFill>
                  <a:srgbClr val="3465a4"/>
                </a:solidFill>
                <a:latin typeface="Arial"/>
              </a:rPr>
              <a:t>* Cyclic reduction</a:t>
            </a:r>
            <a:endParaRPr/>
          </a:p>
          <a:p>
            <a:r>
              <a:rPr b="1" lang="en-US" sz="1500">
                <a:solidFill>
                  <a:srgbClr val="3465a4"/>
                </a:solidFill>
                <a:latin typeface="Arial"/>
              </a:rPr>
              <a:t>* Logarithmic reduction</a:t>
            </a:r>
            <a:endParaRPr/>
          </a:p>
          <a:p>
            <a:r>
              <a:rPr b="1" lang="en-US" sz="1500">
                <a:solidFill>
                  <a:srgbClr val="3465a4"/>
                </a:solidFill>
                <a:latin typeface="Arial"/>
              </a:rPr>
              <a:t>* Companion</a:t>
            </a:r>
            <a:endParaRPr/>
          </a:p>
          <a:p>
            <a:r>
              <a:rPr b="1" lang="en-US" sz="1500">
                <a:solidFill>
                  <a:srgbClr val="3465a4"/>
                </a:solidFill>
                <a:latin typeface="Arial"/>
              </a:rPr>
              <a:t>* Analytical</a:t>
            </a:r>
            <a:endParaRPr/>
          </a:p>
        </p:txBody>
      </p:sp>
      <p:sp>
        <p:nvSpPr>
          <p:cNvPr id="169" name="CustomShape 6"/>
          <p:cNvSpPr/>
          <p:nvPr/>
        </p:nvSpPr>
        <p:spPr>
          <a:xfrm>
            <a:off x="7354080" y="3804480"/>
            <a:ext cx="1433880" cy="30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500">
                <a:solidFill>
                  <a:srgbClr val="3465a4"/>
                </a:solidFill>
                <a:latin typeface="Arial"/>
              </a:rPr>
              <a:t>Check results</a:t>
            </a:r>
            <a:endParaRPr/>
          </a:p>
        </p:txBody>
      </p:sp>
      <p:sp>
        <p:nvSpPr>
          <p:cNvPr id="170" name="CustomShape 7"/>
          <p:cNvSpPr/>
          <p:nvPr/>
        </p:nvSpPr>
        <p:spPr>
          <a:xfrm>
            <a:off x="7370640" y="5400720"/>
            <a:ext cx="1348560" cy="30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500">
                <a:solidFill>
                  <a:srgbClr val="3465a4"/>
                </a:solidFill>
                <a:latin typeface="Arial"/>
              </a:rPr>
              <a:t>Store results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