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8.jpeg" ContentType="image/jpeg"/>
  <Override PartName="/ppt/media/image10.jpeg" ContentType="image/jpeg"/>
  <Override PartName="/ppt/media/image9.gif" ContentType="image/gif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5D79858-10B3-4C59-8820-DC172EA7B22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3800" cy="46004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024440" y="9725040"/>
            <a:ext cx="3071880" cy="5065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3AD3F27-6594-4B55-8794-329CE86AA05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58D618B-557C-415F-9582-D7CBCC976A55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C0F2390-E1C5-4029-B5B8-0A97770673D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2D45A41B-2780-4811-A06A-E4136F0E54B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EDCEF7A-BE65-479F-9476-C2BEDC5E0AF1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3F8E395-9EE9-41EC-BC4D-1131508B32C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A984E0A-9CCB-4D09-B993-E6581EF05D16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396A9ED-C0A3-4E59-A183-CBFCA4B4B4F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DEAD358D-C8E1-4D31-BFD7-299383C8A1C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C953DB7-72AC-4CF1-9159-25C8D0E9039C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4520" cy="46011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024440" y="9725040"/>
            <a:ext cx="3072600" cy="5072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03AFA0E6-715A-467C-A29C-4B1561F247A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40760" cy="1119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11160" cy="91116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0120" cy="138420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922" b="45145"/>
          <a:stretch>
            <a:fillRect/>
          </a:stretch>
        </p:blipFill>
        <p:spPr>
          <a:xfrm>
            <a:off x="6619320" y="1393560"/>
            <a:ext cx="2519280" cy="9568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292" b="13563"/>
          <a:stretch>
            <a:fillRect/>
          </a:stretch>
        </p:blipFill>
        <p:spPr>
          <a:xfrm>
            <a:off x="0" y="1393560"/>
            <a:ext cx="3397320" cy="8802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41480" cy="11268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11880" cy="91188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77440"/>
            <a:ext cx="9140760" cy="173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480560"/>
            <a:ext cx="6763320" cy="5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5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81440" cy="45828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855800" y="5852160"/>
            <a:ext cx="6397560" cy="4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11160" cy="91116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855800" y="5486400"/>
            <a:ext cx="6397560" cy="4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23560" cy="1003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60520" cy="3632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23560" cy="109476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7800" cy="9118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creation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11840" y="1636560"/>
            <a:ext cx="8320680" cy="164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Exploiting the internal structure implies a 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boost, since the matrix is not created cell by cell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411840" y="4450320"/>
            <a:ext cx="8320680" cy="131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can be handled and thus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of the results increases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4389120" y="3468960"/>
            <a:ext cx="365400" cy="73116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22840" cy="559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75160" y="3151800"/>
            <a:ext cx="739224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Generic transition matrix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92080" cy="337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Outline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74420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 scheduling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Transition matrix creation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338560"/>
            <a:ext cx="1862640" cy="255816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640080" y="5455440"/>
            <a:ext cx="3655440" cy="44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3120"/>
            <a:ext cx="3781440" cy="127800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599280"/>
            <a:ext cx="1789560" cy="173520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5056560" y="5444280"/>
            <a:ext cx="3863520" cy="44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4" name="CustomShape 5"/>
          <p:cNvSpPr/>
          <p:nvPr/>
        </p:nvSpPr>
        <p:spPr>
          <a:xfrm>
            <a:off x="1264680" y="1338480"/>
            <a:ext cx="6613560" cy="6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2712240"/>
            <a:ext cx="2192400" cy="173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457560" y="1737360"/>
            <a:ext cx="8502120" cy="457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Modular structure: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Distributions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457560" y="1384560"/>
            <a:ext cx="8227080" cy="24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PROSIT solves two problems: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 the best scheduling parameters given a QoS value as input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finds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QoS value given the scheduling parameters as input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3600" y="4216320"/>
            <a:ext cx="4994640" cy="18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The tool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21560" y="1384560"/>
            <a:ext cx="8502120" cy="492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Steps to obtain the probability value associated with the deadline: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pre_process()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creates the transition matrix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compute_pi()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computes probability from the transition matrix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post_process()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checks the algorithm's output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3200">
                <a:solidFill>
                  <a:srgbClr val="ff6600"/>
                </a:solidFill>
                <a:latin typeface="Calibri"/>
              </a:rPr>
              <a:t>fill_in_probability_map()</a:t>
            </a:r>
            <a:r>
              <a:rPr i="1"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stores results in a map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5002560" cy="1645560"/>
          </a:xfrm>
          <a:prstGeom prst="rect">
            <a:avLst/>
          </a:prstGeom>
          <a:ln>
            <a:noFill/>
          </a:ln>
        </p:spPr>
      </p:pic>
      <p:sp>
        <p:nvSpPr>
          <p:cNvPr id="119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  <a:tailEnd len="med" type="triangle" w="med"/>
          </a:ln>
        </p:spPr>
      </p:sp>
      <p:sp>
        <p:nvSpPr>
          <p:cNvPr id="120" name="CustomShape 4"/>
          <p:cNvSpPr/>
          <p:nvPr/>
        </p:nvSpPr>
        <p:spPr>
          <a:xfrm>
            <a:off x="1047600" y="3163320"/>
            <a:ext cx="92700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1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  <a:tailEnd len="med" type="triangle" w="med"/>
          </a:ln>
        </p:spPr>
      </p:sp>
      <p:sp>
        <p:nvSpPr>
          <p:cNvPr id="122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  <a:tailEnd len="med" type="triangle" w="med"/>
          </a:ln>
        </p:spPr>
      </p:sp>
      <p:sp>
        <p:nvSpPr>
          <p:cNvPr id="123" name="Line 7"/>
          <p:cNvSpPr/>
          <p:nvPr/>
        </p:nvSpPr>
        <p:spPr>
          <a:xfrm flipV="1">
            <a:off x="4297680" y="2518560"/>
            <a:ext cx="0" cy="707760"/>
          </a:xfrm>
          <a:prstGeom prst="line">
            <a:avLst/>
          </a:prstGeom>
          <a:ln cap="rnd">
            <a:solidFill>
              <a:srgbClr val="000000"/>
            </a:solidFill>
            <a:custDash>
              <a:ds d="1785000000" sp="1785000000"/>
              <a:ds d="1785000000" sp="1785000000"/>
            </a:custDash>
            <a:tailEnd len="med" type="triangle" w="med"/>
          </a:ln>
        </p:spPr>
      </p:sp>
      <p:sp>
        <p:nvSpPr>
          <p:cNvPr id="124" name="CustomShape 8"/>
          <p:cNvSpPr/>
          <p:nvPr/>
        </p:nvSpPr>
        <p:spPr>
          <a:xfrm>
            <a:off x="3567600" y="3235680"/>
            <a:ext cx="142236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5" name="CustomShape 9"/>
          <p:cNvSpPr/>
          <p:nvPr/>
        </p:nvSpPr>
        <p:spPr>
          <a:xfrm>
            <a:off x="4899600" y="3775680"/>
            <a:ext cx="101556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6" name="CustomShape 10"/>
          <p:cNvSpPr/>
          <p:nvPr/>
        </p:nvSpPr>
        <p:spPr>
          <a:xfrm>
            <a:off x="1047600" y="3163680"/>
            <a:ext cx="92700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27" name="CustomShape 11"/>
          <p:cNvSpPr/>
          <p:nvPr/>
        </p:nvSpPr>
        <p:spPr>
          <a:xfrm>
            <a:off x="6985440" y="3108960"/>
            <a:ext cx="104004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28" name="CustomShape 12"/>
          <p:cNvSpPr/>
          <p:nvPr/>
        </p:nvSpPr>
        <p:spPr>
          <a:xfrm>
            <a:off x="548640" y="5180760"/>
            <a:ext cx="8046360" cy="6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3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320760" y="1544400"/>
            <a:ext cx="8502120" cy="210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This protocol assigns to each task a reservation (Q, T), 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 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316080" y="4151880"/>
            <a:ext cx="8502120" cy="158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en-US" sz="3200">
                <a:solidFill>
                  <a:srgbClr val="3465a4"/>
                </a:solidFill>
                <a:latin typeface="Calibri"/>
              </a:rPr>
              <a:t>A certain task can execute for Q time in every interval of length T (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temporal isolation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4520"/>
            <a:ext cx="8227080" cy="63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366120" y="1384560"/>
            <a:ext cx="8410320" cy="117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The transition matrix P for a resource reservation task: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5640" y="2621880"/>
            <a:ext cx="4030920" cy="239472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3255840" y="2712960"/>
            <a:ext cx="1004040" cy="749160"/>
          </a:xfrm>
          <a:prstGeom prst="rect">
            <a:avLst/>
          </a:prstGeom>
          <a:noFill/>
          <a:ln w="29160">
            <a:solidFill>
              <a:srgbClr val="ff3333"/>
            </a:solidFill>
            <a:round/>
          </a:ln>
        </p:spPr>
      </p:sp>
      <p:sp>
        <p:nvSpPr>
          <p:cNvPr id="138" name="CustomShape 5"/>
          <p:cNvSpPr/>
          <p:nvPr/>
        </p:nvSpPr>
        <p:spPr>
          <a:xfrm>
            <a:off x="690120" y="5195880"/>
            <a:ext cx="3381120" cy="6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4812840" y="5195160"/>
            <a:ext cx="3965400" cy="65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sp>
        <p:nvSpPr>
          <p:cNvPr id="140" name="Line 7"/>
          <p:cNvSpPr/>
          <p:nvPr/>
        </p:nvSpPr>
        <p:spPr>
          <a:xfrm>
            <a:off x="4261320" y="3463560"/>
            <a:ext cx="310680" cy="266040"/>
          </a:xfrm>
          <a:prstGeom prst="line">
            <a:avLst/>
          </a:prstGeom>
          <a:ln w="1908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41" name="CustomShape 8"/>
          <p:cNvSpPr/>
          <p:nvPr/>
        </p:nvSpPr>
        <p:spPr>
          <a:xfrm>
            <a:off x="3945600" y="5580720"/>
            <a:ext cx="639720" cy="3654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