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5.png" ContentType="image/png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8.jpeg" ContentType="image/jpeg"/>
  <Override PartName="/ppt/media/image10.jpeg" ContentType="image/jpeg"/>
  <Override PartName="/ppt/media/image9.gif" ContentType="image/gif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D7A1487-9D00-4338-9063-DFDE84AAE4C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720" cy="45993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024440" y="9725040"/>
            <a:ext cx="3070800" cy="5054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F9C279C0-DAC3-4CE6-AD18-2E294EFB79C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440" cy="46000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024440" y="9725040"/>
            <a:ext cx="3071520" cy="5061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13145F09-255C-4370-AD33-811EFD32AA3D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440" cy="46000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024440" y="9725040"/>
            <a:ext cx="3071520" cy="5061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439D809C-CA3A-4EC5-B911-456F9AAA27C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440" cy="46000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024440" y="9725040"/>
            <a:ext cx="3071520" cy="5061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4DF22C3F-416D-42C3-8640-369FFDCF0454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440" cy="46000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024440" y="9725040"/>
            <a:ext cx="3071520" cy="5061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866C529-5E85-4A15-B00E-4DF7A94B12DF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440" cy="46000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024440" y="9725040"/>
            <a:ext cx="3071520" cy="5061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ED97FD7-08A5-458F-9E9B-C5D72626F36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440" cy="46000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024440" y="9725040"/>
            <a:ext cx="3071520" cy="5061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04A0FBCE-4C72-45F7-850B-4739C01C5BA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440" cy="46000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024440" y="9725040"/>
            <a:ext cx="3071520" cy="5061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0759C855-0E5A-47AD-B7B8-54ACFAADF847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440" cy="46000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024440" y="9725040"/>
            <a:ext cx="3071520" cy="5061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2DB3357-C171-41C2-91AC-786B19E4978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440" cy="46000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024440" y="9725040"/>
            <a:ext cx="3071520" cy="5061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290E190F-1E56-41DF-ABA5-91D47277BE86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440" cy="46000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4024440" y="9725040"/>
            <a:ext cx="3071520" cy="5061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20B8384D-72CB-4E07-8A2B-DEF392AB904E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440" cy="46000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024440" y="9725040"/>
            <a:ext cx="3071520" cy="5061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6412E4C0-3B3A-4316-948C-5009BC5413DB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39680" cy="11088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10080" cy="91008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9040" cy="138312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910" b="45111"/>
          <a:stretch>
            <a:fillRect/>
          </a:stretch>
        </p:blipFill>
        <p:spPr>
          <a:xfrm>
            <a:off x="6619320" y="1393560"/>
            <a:ext cx="2518200" cy="95580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rcRect l="0" t="0" r="2255" b="13428"/>
          <a:stretch>
            <a:fillRect/>
          </a:stretch>
        </p:blipFill>
        <p:spPr>
          <a:xfrm>
            <a:off x="0" y="1393560"/>
            <a:ext cx="3396240" cy="87912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40400" cy="11160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10800" cy="91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gi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77440"/>
            <a:ext cx="9139680" cy="173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480560"/>
            <a:ext cx="6762240" cy="54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8036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855800" y="5852160"/>
            <a:ext cx="6396480" cy="44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10080" cy="91008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855800" y="5486400"/>
            <a:ext cx="6396480" cy="44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22480" cy="100224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5944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22480" cy="109368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6720" cy="91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64520"/>
            <a:ext cx="8226000" cy="6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creation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411840" y="1636560"/>
            <a:ext cx="8319600" cy="164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Exploiting the internal structure brings a 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boost, since the matrix is not created cell by cell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411840" y="4450320"/>
            <a:ext cx="8319600" cy="130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can be handled and thus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of the results increases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CustomShape 5"/>
          <p:cNvSpPr/>
          <p:nvPr/>
        </p:nvSpPr>
        <p:spPr>
          <a:xfrm>
            <a:off x="4389120" y="3468960"/>
            <a:ext cx="364320" cy="73008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164520"/>
            <a:ext cx="8226000" cy="6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10</a:t>
            </a:r>
            <a:endParaRPr/>
          </a:p>
        </p:txBody>
      </p:sp>
      <p:pic>
        <p:nvPicPr>
          <p:cNvPr id="1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47960"/>
            <a:ext cx="7421760" cy="559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75160" y="3151800"/>
            <a:ext cx="7391160" cy="71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64520"/>
            <a:ext cx="8226000" cy="6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Why C++?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57200" y="1312200"/>
            <a:ext cx="8226000" cy="452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We decided to use C++11 for two main reasons: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It offers a good tradeoff between performance and abstraction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Eigen, that is a versatile, reliable and fast library for linear algebra. It is only available for this language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164520"/>
            <a:ext cx="8226000" cy="6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structure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0" y="1958040"/>
            <a:ext cx="8991000" cy="337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4520"/>
            <a:ext cx="8226000" cy="6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744200"/>
            <a:ext cx="8226000" cy="452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 scheduling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tool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Transition matrix creation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64520"/>
            <a:ext cx="8226000" cy="6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338560"/>
            <a:ext cx="1861560" cy="255708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640080" y="5455440"/>
            <a:ext cx="3654360" cy="44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10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283120"/>
            <a:ext cx="3780360" cy="127692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599280"/>
            <a:ext cx="1788480" cy="173412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5056560" y="5444280"/>
            <a:ext cx="3862440" cy="44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4" name="CustomShape 5"/>
          <p:cNvSpPr/>
          <p:nvPr/>
        </p:nvSpPr>
        <p:spPr>
          <a:xfrm>
            <a:off x="1264680" y="1338480"/>
            <a:ext cx="6612480" cy="62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vs. soft 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2712240"/>
            <a:ext cx="2191320" cy="173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164520"/>
            <a:ext cx="8226000" cy="6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Task model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pic>
        <p:nvPicPr>
          <p:cNvPr id="10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0720" y="1712160"/>
            <a:ext cx="5001480" cy="1644480"/>
          </a:xfrm>
          <a:prstGeom prst="rect">
            <a:avLst/>
          </a:prstGeom>
          <a:ln>
            <a:noFill/>
          </a:ln>
        </p:spPr>
      </p:pic>
      <p:sp>
        <p:nvSpPr>
          <p:cNvPr id="109" name="Line 3"/>
          <p:cNvSpPr/>
          <p:nvPr/>
        </p:nvSpPr>
        <p:spPr>
          <a:xfrm flipV="1">
            <a:off x="1974960" y="3194640"/>
            <a:ext cx="438480" cy="21888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  <a:tailEnd len="med" type="triangle" w="med"/>
          </a:ln>
        </p:spPr>
      </p:sp>
      <p:sp>
        <p:nvSpPr>
          <p:cNvPr id="110" name="CustomShape 4"/>
          <p:cNvSpPr/>
          <p:nvPr/>
        </p:nvSpPr>
        <p:spPr>
          <a:xfrm>
            <a:off x="1047600" y="3163320"/>
            <a:ext cx="964080" cy="67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1" name="Line 5"/>
          <p:cNvSpPr/>
          <p:nvPr/>
        </p:nvSpPr>
        <p:spPr>
          <a:xfrm flipV="1">
            <a:off x="5394960" y="3358080"/>
            <a:ext cx="0" cy="42120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  <a:tailEnd len="med" type="triangle" w="med"/>
          </a:ln>
        </p:spPr>
      </p:sp>
      <p:sp>
        <p:nvSpPr>
          <p:cNvPr id="112" name="Line 6"/>
          <p:cNvSpPr/>
          <p:nvPr/>
        </p:nvSpPr>
        <p:spPr>
          <a:xfrm flipH="1" flipV="1">
            <a:off x="6458760" y="3180960"/>
            <a:ext cx="526680" cy="17712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  <a:tailEnd len="med" type="triangle" w="med"/>
          </a:ln>
        </p:spPr>
      </p:sp>
      <p:sp>
        <p:nvSpPr>
          <p:cNvPr id="113" name="Line 7"/>
          <p:cNvSpPr/>
          <p:nvPr/>
        </p:nvSpPr>
        <p:spPr>
          <a:xfrm flipV="1">
            <a:off x="4297680" y="2518560"/>
            <a:ext cx="0" cy="707760"/>
          </a:xfrm>
          <a:prstGeom prst="line">
            <a:avLst/>
          </a:prstGeom>
          <a:ln cap="rnd">
            <a:solidFill>
              <a:srgbClr val="000000"/>
            </a:solidFill>
            <a:custDash>
              <a:ds d="1225000000" sp="35000"/>
              <a:ds d="1225000000" sp="35000"/>
            </a:custDash>
            <a:tailEnd len="med" type="triangle" w="med"/>
          </a:ln>
        </p:spPr>
      </p:sp>
      <p:sp>
        <p:nvSpPr>
          <p:cNvPr id="114" name="CustomShape 8"/>
          <p:cNvSpPr/>
          <p:nvPr/>
        </p:nvSpPr>
        <p:spPr>
          <a:xfrm>
            <a:off x="3567600" y="3235680"/>
            <a:ext cx="1461600" cy="60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5" name="CustomShape 9"/>
          <p:cNvSpPr/>
          <p:nvPr/>
        </p:nvSpPr>
        <p:spPr>
          <a:xfrm>
            <a:off x="4899600" y="3775680"/>
            <a:ext cx="1044000" cy="61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finishing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6" name="CustomShape 10"/>
          <p:cNvSpPr/>
          <p:nvPr/>
        </p:nvSpPr>
        <p:spPr>
          <a:xfrm>
            <a:off x="1047600" y="3163680"/>
            <a:ext cx="964080" cy="67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7" name="CustomShape 11"/>
          <p:cNvSpPr/>
          <p:nvPr/>
        </p:nvSpPr>
        <p:spPr>
          <a:xfrm>
            <a:off x="6985440" y="3108960"/>
            <a:ext cx="115272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relative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deadline</a:t>
            </a:r>
            <a:endParaRPr/>
          </a:p>
        </p:txBody>
      </p:sp>
      <p:sp>
        <p:nvSpPr>
          <p:cNvPr id="118" name="CustomShape 12"/>
          <p:cNvSpPr/>
          <p:nvPr/>
        </p:nvSpPr>
        <p:spPr>
          <a:xfrm>
            <a:off x="777240" y="5180760"/>
            <a:ext cx="7589520" cy="62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Probabilistic vs. deterministic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64520"/>
            <a:ext cx="8226000" cy="6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3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320760" y="1616400"/>
            <a:ext cx="8501040" cy="210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This protocol assigns to each task a reservation (Q, T), where: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 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budget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 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reservation period</a:t>
            </a: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316080" y="4439880"/>
            <a:ext cx="8501040" cy="158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A task can execute for Q time in every interval of length T (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temporal isolation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23" name="CustomShape 5"/>
          <p:cNvSpPr/>
          <p:nvPr/>
        </p:nvSpPr>
        <p:spPr>
          <a:xfrm>
            <a:off x="4389120" y="3765600"/>
            <a:ext cx="365400" cy="6397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64520"/>
            <a:ext cx="8226000" cy="6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320400" y="1384560"/>
            <a:ext cx="8503560" cy="11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transition matrix P for a resource reservation task is structured as follows: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5640" y="2621880"/>
            <a:ext cx="4029840" cy="239364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3255840" y="2712960"/>
            <a:ext cx="1002960" cy="74808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</p:sp>
      <p:sp>
        <p:nvSpPr>
          <p:cNvPr id="129" name="CustomShape 5"/>
          <p:cNvSpPr/>
          <p:nvPr/>
        </p:nvSpPr>
        <p:spPr>
          <a:xfrm>
            <a:off x="690120" y="5195880"/>
            <a:ext cx="338004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30" name="CustomShape 6"/>
          <p:cNvSpPr/>
          <p:nvPr/>
        </p:nvSpPr>
        <p:spPr>
          <a:xfrm>
            <a:off x="4812840" y="5195160"/>
            <a:ext cx="396432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sp>
        <p:nvSpPr>
          <p:cNvPr id="131" name="Line 7"/>
          <p:cNvSpPr/>
          <p:nvPr/>
        </p:nvSpPr>
        <p:spPr>
          <a:xfrm>
            <a:off x="4261320" y="3463560"/>
            <a:ext cx="310680" cy="266040"/>
          </a:xfrm>
          <a:prstGeom prst="line">
            <a:avLst/>
          </a:prstGeom>
          <a:ln w="1908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2" name="CustomShape 8"/>
          <p:cNvSpPr/>
          <p:nvPr/>
        </p:nvSpPr>
        <p:spPr>
          <a:xfrm>
            <a:off x="3945600" y="5580720"/>
            <a:ext cx="638640" cy="36432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64520"/>
            <a:ext cx="8226000" cy="6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457560" y="1737360"/>
            <a:ext cx="8229240" cy="456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PROSIT is written in order to provide a modular structure: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Distributions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64520"/>
            <a:ext cx="8226000" cy="6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457560" y="1420560"/>
            <a:ext cx="8226000" cy="245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It aims to solve two problems: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finds the best scheduling parameters given a QoS value as input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finds QoS value given the scheduling parameters as input</a:t>
            </a:r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3600" y="4144320"/>
            <a:ext cx="4993560" cy="184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164520"/>
            <a:ext cx="8226000" cy="6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421560" y="1384560"/>
            <a:ext cx="8264880" cy="492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steps to obtain the probability value associated with the deadline are: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pre_process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creates the transition matrix for the QBDP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compute_pi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computes probability from the transition matrix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post_process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checks whether the algorithm's output is reasonable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fill_in_probability_map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stores the results in a map, using the deadline as key value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