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png" ContentType="image/png"/>
  <Override PartName="/ppt/media/image15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22.png" ContentType="image/png"/>
  <Override PartName="/ppt/media/image8.jpeg" ContentType="image/jpeg"/>
  <Override PartName="/ppt/media/image9.gif" ContentType="image/gif"/>
  <Override PartName="/ppt/media/image10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jpeg" ContentType="image/jpeg"/>
  <Override PartName="/ppt/media/image6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7CFF689-9D39-488C-ADF3-52D51BE2CAB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560" cy="45972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4024440" y="9725040"/>
            <a:ext cx="3068640" cy="5032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E4A73A9E-97C6-4786-A13F-38F8BB7B76DA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280" cy="45979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4024440" y="9725040"/>
            <a:ext cx="3069360" cy="5040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EAA6899B-7352-42FD-A77E-D50133565DED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280" cy="45979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4024440" y="9725040"/>
            <a:ext cx="3069360" cy="5040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6ADC3DDE-D787-4FC5-A9E5-00AA99F1EA49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280" cy="45979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4024440" y="9725040"/>
            <a:ext cx="3069360" cy="5040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0E54D6EF-FF9F-4638-9FD7-D110F25D2B7E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280" cy="45979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024440" y="9725040"/>
            <a:ext cx="3069360" cy="5040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3C549A47-0541-4171-B46E-74CCFADE63D5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280" cy="45979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4024440" y="9725040"/>
            <a:ext cx="3069360" cy="5040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0E705D1D-B3DB-43FF-BE21-C18ABC69CA80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280" cy="45979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4024440" y="9725040"/>
            <a:ext cx="3069360" cy="5040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BE57CBDC-FE1B-497B-855B-C55235F25EC3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280" cy="45979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4024440" y="9725040"/>
            <a:ext cx="3069360" cy="5040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96E54A91-CBD9-43E2-A90A-69CCB8126999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280" cy="45979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4024440" y="9725040"/>
            <a:ext cx="3069360" cy="5040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1C3916A3-C7A9-4DCA-B985-84C160F44178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280" cy="45979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4024440" y="9725040"/>
            <a:ext cx="3069360" cy="5040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E9071414-D93D-4702-8495-C0EE9CFC27C8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280" cy="45979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4024440" y="9725040"/>
            <a:ext cx="3069360" cy="5040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9A60ED01-EC27-42C4-98DA-D42A256A10B9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280" cy="45979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4024440" y="9725040"/>
            <a:ext cx="3069360" cy="5040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3FE5FA3F-9380-4EBE-876B-37DFC741886C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280" cy="45979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4024440" y="9725040"/>
            <a:ext cx="3069360" cy="5040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6616274E-2056-442B-931E-FBF61C658C4D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32760"/>
            <a:ext cx="9137520" cy="10872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707960" y="6564960"/>
            <a:ext cx="907920" cy="90792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6880" cy="1380960"/>
          </a:xfrm>
          <a:prstGeom prst="rect">
            <a:avLst/>
          </a:prstGeom>
          <a:ln w="9360">
            <a:solidFill>
              <a:srgbClr val="0070c0"/>
            </a:solidFill>
            <a:miter/>
          </a:ln>
        </p:spPr>
      </p:pic>
      <p:pic>
        <p:nvPicPr>
          <p:cNvPr id="3" name="Picture 7" descr=""/>
          <p:cNvPicPr/>
          <p:nvPr/>
        </p:nvPicPr>
        <p:blipFill>
          <a:blip r:embed="rId3"/>
          <a:srcRect l="0" t="0" r="49886" b="45042"/>
          <a:stretch>
            <a:fillRect/>
          </a:stretch>
        </p:blipFill>
        <p:spPr>
          <a:xfrm>
            <a:off x="6619320" y="1393560"/>
            <a:ext cx="2516040" cy="95364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4"/>
          <a:srcRect l="0" t="0" r="2182" b="13160"/>
          <a:stretch>
            <a:fillRect/>
          </a:stretch>
        </p:blipFill>
        <p:spPr>
          <a:xfrm>
            <a:off x="0" y="1393560"/>
            <a:ext cx="3394080" cy="8769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932760"/>
            <a:ext cx="9138240" cy="10944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7707960" y="6564960"/>
            <a:ext cx="908640" cy="90864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gif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" y="2305440"/>
            <a:ext cx="9137520" cy="173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4f81bd"/>
                </a:solidFill>
                <a:latin typeface="Calibri"/>
              </a:rPr>
              <a:t>PROSIT: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4f81bd"/>
                </a:solidFill>
                <a:latin typeface="Calibri"/>
              </a:rPr>
              <a:t>A tool for optimal design of soft real-time systems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89440" y="4264560"/>
            <a:ext cx="6760080" cy="54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Bachelor Degree in Computer Science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10207080" y="2718720"/>
            <a:ext cx="178200" cy="45504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CustomShape 4"/>
          <p:cNvSpPr/>
          <p:nvPr/>
        </p:nvSpPr>
        <p:spPr>
          <a:xfrm>
            <a:off x="1931040" y="5852160"/>
            <a:ext cx="5211720" cy="4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Supervisor:  Prof. Luigi Palopoli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1330920" y="2082960"/>
            <a:ext cx="907920" cy="90792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CustomShape 6"/>
          <p:cNvSpPr/>
          <p:nvPr/>
        </p:nvSpPr>
        <p:spPr>
          <a:xfrm>
            <a:off x="1931040" y="5486400"/>
            <a:ext cx="5211720" cy="4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Student:      Gianluca Bortoli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6035040" y="1828800"/>
            <a:ext cx="2920320" cy="100008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8"/>
          <p:cNvSpPr/>
          <p:nvPr/>
        </p:nvSpPr>
        <p:spPr>
          <a:xfrm>
            <a:off x="6309360" y="2194560"/>
            <a:ext cx="1457280" cy="3600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9"/>
          <p:cNvSpPr/>
          <p:nvPr/>
        </p:nvSpPr>
        <p:spPr>
          <a:xfrm>
            <a:off x="1371600" y="3657600"/>
            <a:ext cx="2920320" cy="109152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10"/>
          <p:cNvSpPr/>
          <p:nvPr/>
        </p:nvSpPr>
        <p:spPr>
          <a:xfrm>
            <a:off x="6547680" y="1463040"/>
            <a:ext cx="2554560" cy="90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4" name="CustomShape 11"/>
          <p:cNvSpPr/>
          <p:nvPr/>
        </p:nvSpPr>
        <p:spPr>
          <a:xfrm>
            <a:off x="3358440" y="4705200"/>
            <a:ext cx="242172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300">
                <a:latin typeface="Calibri"/>
              </a:rPr>
              <a:t>13 July 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164520"/>
            <a:ext cx="8223840" cy="63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6553080" y="6356520"/>
            <a:ext cx="2127960" cy="35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9</a:t>
            </a: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421560" y="1384560"/>
            <a:ext cx="8262720" cy="62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Processing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6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19760" y="2216880"/>
            <a:ext cx="4704120" cy="389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164520"/>
            <a:ext cx="8223840" cy="63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pre_process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6553080" y="6356520"/>
            <a:ext cx="2127960" cy="35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10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1188720" y="1418040"/>
            <a:ext cx="676620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Optimisation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Huge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performance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boost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Bigger matrix handling without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precision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loss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164520"/>
            <a:ext cx="8223840" cy="63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6553080" y="6356520"/>
            <a:ext cx="2127960" cy="35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11</a:t>
            </a:r>
            <a:endParaRPr/>
          </a:p>
        </p:txBody>
      </p:sp>
      <p:pic>
        <p:nvPicPr>
          <p:cNvPr id="17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2080" y="1047960"/>
            <a:ext cx="7419600" cy="559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75160" y="3151800"/>
            <a:ext cx="7389000" cy="71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400">
                <a:solidFill>
                  <a:srgbClr val="3465a4"/>
                </a:solidFill>
                <a:latin typeface="Arial"/>
              </a:rPr>
              <a:t>Thank you for your attention!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164520"/>
            <a:ext cx="8223840" cy="63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Why C++?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594360" y="1873440"/>
            <a:ext cx="7954200" cy="100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Tradeoff performance / abstraction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Eigen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164520"/>
            <a:ext cx="8223840" cy="63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Transition matrix structure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6553080" y="6356520"/>
            <a:ext cx="2127960" cy="35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17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960" y="1958040"/>
            <a:ext cx="8988840" cy="337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64520"/>
            <a:ext cx="8223840" cy="63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Outline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1744200"/>
            <a:ext cx="8223840" cy="452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Resource Reservation scheduling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PROSIT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Transition matrix creation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6553080" y="6356520"/>
            <a:ext cx="2127960" cy="35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164520"/>
            <a:ext cx="8223840" cy="63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6553080" y="6356520"/>
            <a:ext cx="2127960" cy="35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2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15760" y="2698560"/>
            <a:ext cx="1859400" cy="255492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640080" y="5815440"/>
            <a:ext cx="3652200" cy="44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Safety-critical systems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643120"/>
            <a:ext cx="3778200" cy="127476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3959280"/>
            <a:ext cx="1786320" cy="1731960"/>
          </a:xfrm>
          <a:prstGeom prst="rect">
            <a:avLst/>
          </a:prstGeom>
          <a:ln>
            <a:noFill/>
          </a:ln>
        </p:spPr>
      </p:pic>
      <p:sp>
        <p:nvSpPr>
          <p:cNvPr id="104" name="CustomShape 4"/>
          <p:cNvSpPr/>
          <p:nvPr/>
        </p:nvSpPr>
        <p:spPr>
          <a:xfrm>
            <a:off x="5056560" y="5804280"/>
            <a:ext cx="3860280" cy="44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Media streaming services</a:t>
            </a:r>
            <a:endParaRPr/>
          </a:p>
        </p:txBody>
      </p:sp>
      <p:sp>
        <p:nvSpPr>
          <p:cNvPr id="105" name="CustomShape 5"/>
          <p:cNvSpPr/>
          <p:nvPr/>
        </p:nvSpPr>
        <p:spPr>
          <a:xfrm>
            <a:off x="274320" y="1230480"/>
            <a:ext cx="8685720" cy="103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Hard vs. soft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real-time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" y="3072240"/>
            <a:ext cx="2189160" cy="173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164520"/>
            <a:ext cx="8223840" cy="63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Task model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6553080" y="6356520"/>
            <a:ext cx="2127960" cy="35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3</a:t>
            </a:r>
            <a:endParaRPr/>
          </a:p>
        </p:txBody>
      </p:sp>
      <p:pic>
        <p:nvPicPr>
          <p:cNvPr id="1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0720" y="1712160"/>
            <a:ext cx="4999320" cy="1642320"/>
          </a:xfrm>
          <a:prstGeom prst="rect">
            <a:avLst/>
          </a:prstGeom>
          <a:ln>
            <a:noFill/>
          </a:ln>
        </p:spPr>
      </p:pic>
      <p:sp>
        <p:nvSpPr>
          <p:cNvPr id="110" name="Line 3"/>
          <p:cNvSpPr/>
          <p:nvPr/>
        </p:nvSpPr>
        <p:spPr>
          <a:xfrm flipV="1">
            <a:off x="1974960" y="3194640"/>
            <a:ext cx="438480" cy="21888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  <p:sp>
        <p:nvSpPr>
          <p:cNvPr id="111" name="CustomShape 4"/>
          <p:cNvSpPr/>
          <p:nvPr/>
        </p:nvSpPr>
        <p:spPr>
          <a:xfrm>
            <a:off x="1047600" y="3163320"/>
            <a:ext cx="961920" cy="67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2" name="Line 5"/>
          <p:cNvSpPr/>
          <p:nvPr/>
        </p:nvSpPr>
        <p:spPr>
          <a:xfrm flipV="1">
            <a:off x="5394960" y="3358080"/>
            <a:ext cx="0" cy="42120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  <p:sp>
        <p:nvSpPr>
          <p:cNvPr id="113" name="Line 6"/>
          <p:cNvSpPr/>
          <p:nvPr/>
        </p:nvSpPr>
        <p:spPr>
          <a:xfrm flipH="1" flipV="1">
            <a:off x="6458760" y="3180960"/>
            <a:ext cx="526680" cy="17712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  <p:sp>
        <p:nvSpPr>
          <p:cNvPr id="114" name="CustomShape 7"/>
          <p:cNvSpPr/>
          <p:nvPr/>
        </p:nvSpPr>
        <p:spPr>
          <a:xfrm>
            <a:off x="3567600" y="3235680"/>
            <a:ext cx="145944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computation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5" name="CustomShape 8"/>
          <p:cNvSpPr/>
          <p:nvPr/>
        </p:nvSpPr>
        <p:spPr>
          <a:xfrm>
            <a:off x="4899600" y="3775680"/>
            <a:ext cx="1041840" cy="6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finishing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6" name="CustomShape 9"/>
          <p:cNvSpPr/>
          <p:nvPr/>
        </p:nvSpPr>
        <p:spPr>
          <a:xfrm>
            <a:off x="1047600" y="3163680"/>
            <a:ext cx="961920" cy="67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7" name="CustomShape 10"/>
          <p:cNvSpPr/>
          <p:nvPr/>
        </p:nvSpPr>
        <p:spPr>
          <a:xfrm>
            <a:off x="6985440" y="3108960"/>
            <a:ext cx="1150560" cy="63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relative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deadline</a:t>
            </a:r>
            <a:endParaRPr/>
          </a:p>
        </p:txBody>
      </p:sp>
      <p:sp>
        <p:nvSpPr>
          <p:cNvPr id="118" name="CustomShape 11"/>
          <p:cNvSpPr/>
          <p:nvPr/>
        </p:nvSpPr>
        <p:spPr>
          <a:xfrm>
            <a:off x="777240" y="5180760"/>
            <a:ext cx="758736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Probabilistic vs. deterministic deadline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9" name="Line 12"/>
          <p:cNvSpPr/>
          <p:nvPr/>
        </p:nvSpPr>
        <p:spPr>
          <a:xfrm flipV="1">
            <a:off x="4294800" y="2543760"/>
            <a:ext cx="0" cy="74808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64520"/>
            <a:ext cx="8223840" cy="63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0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6553080" y="6356520"/>
            <a:ext cx="2127960" cy="35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4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1349280" y="1832400"/>
            <a:ext cx="6444720" cy="350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Model definition: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where: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budget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reservation period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316080" y="4439880"/>
            <a:ext cx="8498880" cy="15858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2520" y="2735280"/>
            <a:ext cx="3378240" cy="83016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81920" y="4354200"/>
            <a:ext cx="567360" cy="49140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81920" y="4826880"/>
            <a:ext cx="547920" cy="50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164520"/>
            <a:ext cx="8223840" cy="63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0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6553080" y="6356520"/>
            <a:ext cx="2127960" cy="35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5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1349280" y="1472400"/>
            <a:ext cx="6444720" cy="63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Bandwidth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316080" y="4439880"/>
            <a:ext cx="8498880" cy="15858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CustomShape 5"/>
          <p:cNvSpPr/>
          <p:nvPr/>
        </p:nvSpPr>
        <p:spPr>
          <a:xfrm>
            <a:off x="2606400" y="3868560"/>
            <a:ext cx="3930840" cy="56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Temporal isolation</a:t>
            </a:r>
            <a:endParaRPr/>
          </a:p>
        </p:txBody>
      </p:sp>
      <p:pic>
        <p:nvPicPr>
          <p:cNvPr id="13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1680" y="4424040"/>
            <a:ext cx="6200280" cy="149436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99560" y="2061360"/>
            <a:ext cx="2144520" cy="109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164520"/>
            <a:ext cx="8223840" cy="63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RR as Markov chain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6553080" y="6356520"/>
            <a:ext cx="2127960" cy="35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6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320400" y="1384560"/>
            <a:ext cx="8501400" cy="117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Resource Reservation's transition matrix</a:t>
            </a:r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690120" y="5051880"/>
            <a:ext cx="3377880" cy="65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Inner block structure </a:t>
            </a:r>
            <a:endParaRPr/>
          </a:p>
        </p:txBody>
      </p:sp>
      <p:sp>
        <p:nvSpPr>
          <p:cNvPr id="138" name="CustomShape 5"/>
          <p:cNvSpPr/>
          <p:nvPr/>
        </p:nvSpPr>
        <p:spPr>
          <a:xfrm>
            <a:off x="4812840" y="5051160"/>
            <a:ext cx="3962160" cy="65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Quasi-Birth-Death process</a:t>
            </a:r>
            <a:endParaRPr/>
          </a:p>
        </p:txBody>
      </p:sp>
      <p:pic>
        <p:nvPicPr>
          <p:cNvPr id="1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4560" y="2103120"/>
            <a:ext cx="4574160" cy="2850480"/>
          </a:xfrm>
          <a:prstGeom prst="rect">
            <a:avLst/>
          </a:prstGeom>
          <a:ln>
            <a:noFill/>
          </a:ln>
        </p:spPr>
      </p:pic>
      <p:sp>
        <p:nvSpPr>
          <p:cNvPr id="140" name="Line 6"/>
          <p:cNvSpPr/>
          <p:nvPr/>
        </p:nvSpPr>
        <p:spPr>
          <a:xfrm>
            <a:off x="4206240" y="2191680"/>
            <a:ext cx="0" cy="100872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1" name="Line 7"/>
          <p:cNvSpPr/>
          <p:nvPr/>
        </p:nvSpPr>
        <p:spPr>
          <a:xfrm flipV="1">
            <a:off x="3095280" y="3197520"/>
            <a:ext cx="111096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2" name="Line 8"/>
          <p:cNvSpPr/>
          <p:nvPr/>
        </p:nvSpPr>
        <p:spPr>
          <a:xfrm>
            <a:off x="3092400" y="2740320"/>
            <a:ext cx="2880" cy="4600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3" name="Line 9"/>
          <p:cNvSpPr/>
          <p:nvPr/>
        </p:nvSpPr>
        <p:spPr>
          <a:xfrm>
            <a:off x="3092400" y="2740320"/>
            <a:ext cx="65664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4" name="Line 10"/>
          <p:cNvSpPr/>
          <p:nvPr/>
        </p:nvSpPr>
        <p:spPr>
          <a:xfrm>
            <a:off x="3732480" y="2191680"/>
            <a:ext cx="0" cy="5486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5" name="Line 11"/>
          <p:cNvSpPr/>
          <p:nvPr/>
        </p:nvSpPr>
        <p:spPr>
          <a:xfrm>
            <a:off x="3732480" y="2205360"/>
            <a:ext cx="47376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6" name="Line 12"/>
          <p:cNvSpPr/>
          <p:nvPr/>
        </p:nvSpPr>
        <p:spPr>
          <a:xfrm>
            <a:off x="5486400" y="3291840"/>
            <a:ext cx="0" cy="10058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7" name="Line 13"/>
          <p:cNvSpPr/>
          <p:nvPr/>
        </p:nvSpPr>
        <p:spPr>
          <a:xfrm flipV="1">
            <a:off x="4375440" y="4297680"/>
            <a:ext cx="111096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8" name="Line 14"/>
          <p:cNvSpPr/>
          <p:nvPr/>
        </p:nvSpPr>
        <p:spPr>
          <a:xfrm>
            <a:off x="4372560" y="3840480"/>
            <a:ext cx="2880" cy="4600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9" name="Line 15"/>
          <p:cNvSpPr/>
          <p:nvPr/>
        </p:nvSpPr>
        <p:spPr>
          <a:xfrm>
            <a:off x="4372560" y="3840480"/>
            <a:ext cx="64008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0" name="Line 16"/>
          <p:cNvSpPr/>
          <p:nvPr/>
        </p:nvSpPr>
        <p:spPr>
          <a:xfrm>
            <a:off x="5012640" y="3291840"/>
            <a:ext cx="0" cy="5486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1" name="Line 17"/>
          <p:cNvSpPr/>
          <p:nvPr/>
        </p:nvSpPr>
        <p:spPr>
          <a:xfrm>
            <a:off x="5012640" y="3305520"/>
            <a:ext cx="47376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2" name="Line 18"/>
          <p:cNvSpPr/>
          <p:nvPr/>
        </p:nvSpPr>
        <p:spPr>
          <a:xfrm>
            <a:off x="3953160" y="3201480"/>
            <a:ext cx="550800" cy="455040"/>
          </a:xfrm>
          <a:prstGeom prst="line">
            <a:avLst/>
          </a:prstGeom>
          <a:ln w="2916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53" name="Line 19"/>
          <p:cNvSpPr/>
          <p:nvPr/>
        </p:nvSpPr>
        <p:spPr>
          <a:xfrm>
            <a:off x="4206240" y="2906280"/>
            <a:ext cx="550800" cy="455040"/>
          </a:xfrm>
          <a:prstGeom prst="line">
            <a:avLst/>
          </a:prstGeom>
          <a:ln w="2916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54" name="Line 20"/>
          <p:cNvSpPr/>
          <p:nvPr/>
        </p:nvSpPr>
        <p:spPr>
          <a:xfrm>
            <a:off x="3915360" y="5669280"/>
            <a:ext cx="731520" cy="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164520"/>
            <a:ext cx="8223840" cy="63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6553080" y="6356520"/>
            <a:ext cx="2127960" cy="35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7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1189080" y="1449360"/>
            <a:ext cx="6765120" cy="456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Modules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XML 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distribution handler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descriptor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solver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QoS evaluation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164520"/>
            <a:ext cx="8223840" cy="63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6553080" y="6356520"/>
            <a:ext cx="2127960" cy="35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8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640080" y="1420560"/>
            <a:ext cx="7862760" cy="245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Challenges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Synthesis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(QoS)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→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Scheduling parameters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Analysis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(Scheduling parameters)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→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 QoS</a:t>
            </a:r>
            <a:endParaRPr/>
          </a:p>
        </p:txBody>
      </p:sp>
      <p:pic>
        <p:nvPicPr>
          <p:cNvPr id="1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51200" y="3568320"/>
            <a:ext cx="5240520" cy="219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