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5.png" ContentType="image/png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8.jpeg" ContentType="image/jpeg"/>
  <Override PartName="/ppt/media/image10.jpeg" ContentType="image/jpeg"/>
  <Override PartName="/ppt/media/image9.gif" ContentType="image/gif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FFB4664-EED7-44D5-ACA1-9294460F408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080" cy="45997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024440" y="9725040"/>
            <a:ext cx="3071160" cy="5058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51BDEC35-11F0-4A8D-BCE6-E08548909F12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800" cy="46004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024440" y="9725040"/>
            <a:ext cx="3071880" cy="5065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92D14F46-569A-44E7-8F91-8F69C96E0960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800" cy="46004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4024440" y="9725040"/>
            <a:ext cx="3071880" cy="5065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BB3F956C-4FB7-4839-92C9-827285210749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800" cy="46004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4024440" y="9725040"/>
            <a:ext cx="3071880" cy="5065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3B395072-C018-4654-A43D-9BFFDFBCA412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800" cy="46004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4024440" y="9725040"/>
            <a:ext cx="3071880" cy="5065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1BA28F72-B1B4-48C5-9D62-339F4250B4CB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800" cy="46004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024440" y="9725040"/>
            <a:ext cx="3071880" cy="5065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15D884A9-69F6-468E-B03B-AA3825166579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800" cy="46004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024440" y="9725040"/>
            <a:ext cx="3071880" cy="5065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85C0CAA6-0C9D-46B0-9FA0-CBE886583F33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800" cy="46004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024440" y="9725040"/>
            <a:ext cx="3071880" cy="5065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F448A97F-D854-4542-AD39-9BCEBDC4A9D0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800" cy="46004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024440" y="9725040"/>
            <a:ext cx="3071880" cy="5065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B8ABF7BE-C9E5-4EF7-84D5-7F79BA8776A5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800" cy="46004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024440" y="9725040"/>
            <a:ext cx="3071880" cy="5065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D0D93103-EDAC-487F-9B4B-2D900A020E55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800" cy="46004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4024440" y="9725040"/>
            <a:ext cx="3071880" cy="5065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07735252-28CE-4585-978A-5B04B4F0FB48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800" cy="46004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024440" y="9725040"/>
            <a:ext cx="3071880" cy="5065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B0DB4D63-7BFF-42CD-BB89-C00A3DE06B50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32760"/>
            <a:ext cx="9140040" cy="11124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707960" y="6564960"/>
            <a:ext cx="910440" cy="91044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9400" cy="1383480"/>
          </a:xfrm>
          <a:prstGeom prst="rect">
            <a:avLst/>
          </a:prstGeom>
          <a:ln w="9360">
            <a:solidFill>
              <a:srgbClr val="0070c0"/>
            </a:solidFill>
            <a:miter/>
          </a:ln>
        </p:spPr>
      </p:pic>
      <p:pic>
        <p:nvPicPr>
          <p:cNvPr id="3" name="Picture 7" descr=""/>
          <p:cNvPicPr/>
          <p:nvPr/>
        </p:nvPicPr>
        <p:blipFill>
          <a:blip r:embed="rId3"/>
          <a:srcRect l="0" t="0" r="49914" b="45122"/>
          <a:stretch>
            <a:fillRect/>
          </a:stretch>
        </p:blipFill>
        <p:spPr>
          <a:xfrm>
            <a:off x="6619320" y="1393560"/>
            <a:ext cx="2518560" cy="95616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rcRect l="0" t="0" r="2267" b="13473"/>
          <a:stretch>
            <a:fillRect/>
          </a:stretch>
        </p:blipFill>
        <p:spPr>
          <a:xfrm>
            <a:off x="0" y="1393560"/>
            <a:ext cx="3396600" cy="87948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932760"/>
            <a:ext cx="9140760" cy="11196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7707960" y="6564960"/>
            <a:ext cx="911160" cy="91116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gif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" y="2377440"/>
            <a:ext cx="9140040" cy="17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4f81bd"/>
                </a:solidFill>
                <a:latin typeface="Calibri"/>
              </a:rPr>
              <a:t>A tool for optimal design of soft real-time systems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89440" y="4480560"/>
            <a:ext cx="6762600" cy="54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alibri"/>
              </a:rPr>
              <a:t>Bachelor Degree in Computer Science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10207080" y="2718720"/>
            <a:ext cx="180720" cy="45756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4"/>
          <p:cNvSpPr/>
          <p:nvPr/>
        </p:nvSpPr>
        <p:spPr>
          <a:xfrm>
            <a:off x="1855800" y="5852160"/>
            <a:ext cx="6396840" cy="44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Supervisor:  Prof. Luigi Palopoli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330920" y="2082960"/>
            <a:ext cx="910440" cy="91044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6"/>
          <p:cNvSpPr/>
          <p:nvPr/>
        </p:nvSpPr>
        <p:spPr>
          <a:xfrm>
            <a:off x="1855800" y="5486400"/>
            <a:ext cx="6396840" cy="44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Student:      Gianluca Bortoli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6035040" y="1828800"/>
            <a:ext cx="2922840" cy="10026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8"/>
          <p:cNvSpPr/>
          <p:nvPr/>
        </p:nvSpPr>
        <p:spPr>
          <a:xfrm>
            <a:off x="6309360" y="2194560"/>
            <a:ext cx="1459800" cy="36252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9"/>
          <p:cNvSpPr/>
          <p:nvPr/>
        </p:nvSpPr>
        <p:spPr>
          <a:xfrm>
            <a:off x="1371600" y="3657600"/>
            <a:ext cx="2922840" cy="109404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10"/>
          <p:cNvSpPr/>
          <p:nvPr/>
        </p:nvSpPr>
        <p:spPr>
          <a:xfrm>
            <a:off x="6547680" y="1463040"/>
            <a:ext cx="2557080" cy="9111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64520"/>
            <a:ext cx="8226360" cy="63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creation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6553080" y="63565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9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411840" y="1636560"/>
            <a:ext cx="8319960" cy="164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Exploiting the internal structure implies a huge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performance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boost, since the matrix is not created cell by cell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6" name="CustomShape 4"/>
          <p:cNvSpPr/>
          <p:nvPr/>
        </p:nvSpPr>
        <p:spPr>
          <a:xfrm>
            <a:off x="411840" y="4450320"/>
            <a:ext cx="8319960" cy="130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Bigger matrix can be handled and thus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precision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of the results increases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7" name="CustomShape 5"/>
          <p:cNvSpPr/>
          <p:nvPr/>
        </p:nvSpPr>
        <p:spPr>
          <a:xfrm>
            <a:off x="4389120" y="3468960"/>
            <a:ext cx="364680" cy="73044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164520"/>
            <a:ext cx="8226360" cy="63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6553080" y="63565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10</a:t>
            </a:r>
            <a:endParaRPr/>
          </a:p>
        </p:txBody>
      </p:sp>
      <p:pic>
        <p:nvPicPr>
          <p:cNvPr id="1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2080" y="1047960"/>
            <a:ext cx="7422120" cy="559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75160" y="3151800"/>
            <a:ext cx="7391520" cy="71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400">
                <a:solidFill>
                  <a:srgbClr val="3465a4"/>
                </a:solidFill>
                <a:latin typeface="Arial"/>
              </a:rPr>
              <a:t>Thank you for your attention!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64520"/>
            <a:ext cx="8226360" cy="63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Why C++?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457200" y="1312200"/>
            <a:ext cx="8226360" cy="452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We decided to use C++11 for two main reasons: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It offers a good tradeoff between performance and abstraction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Eigen, that is a versatile, reliable and fast library for linear algebra. It is available only for this language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164520"/>
            <a:ext cx="8226360" cy="63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structure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6553080" y="63565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960" y="1958040"/>
            <a:ext cx="8991360" cy="337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64520"/>
            <a:ext cx="8226360" cy="63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744200"/>
            <a:ext cx="8226360" cy="452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Resource Reservation scheduling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The tool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Transition matrix creation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6553080" y="63565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164520"/>
            <a:ext cx="8226360" cy="63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6553080" y="63565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2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5760" y="2338560"/>
            <a:ext cx="1861920" cy="255744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640080" y="5455440"/>
            <a:ext cx="3654720" cy="44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Safety-critical systems</a:t>
            </a:r>
            <a:endParaRPr/>
          </a:p>
        </p:txBody>
      </p:sp>
      <p:pic>
        <p:nvPicPr>
          <p:cNvPr id="10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283120"/>
            <a:ext cx="3780720" cy="12772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599280"/>
            <a:ext cx="1788840" cy="173448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5056560" y="5444280"/>
            <a:ext cx="3862800" cy="44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Media streaming services</a:t>
            </a:r>
            <a:endParaRPr/>
          </a:p>
        </p:txBody>
      </p:sp>
      <p:sp>
        <p:nvSpPr>
          <p:cNvPr id="104" name="CustomShape 5"/>
          <p:cNvSpPr/>
          <p:nvPr/>
        </p:nvSpPr>
        <p:spPr>
          <a:xfrm>
            <a:off x="1264680" y="1338480"/>
            <a:ext cx="6612840" cy="62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Hard vs. soft real-time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" y="2712240"/>
            <a:ext cx="2191680" cy="173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164520"/>
            <a:ext cx="8226360" cy="63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Task model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6553080" y="63565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6</a:t>
            </a:r>
            <a:endParaRPr/>
          </a:p>
        </p:txBody>
      </p:sp>
      <p:pic>
        <p:nvPicPr>
          <p:cNvPr id="10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0720" y="1712160"/>
            <a:ext cx="5001840" cy="1644840"/>
          </a:xfrm>
          <a:prstGeom prst="rect">
            <a:avLst/>
          </a:prstGeom>
          <a:ln>
            <a:noFill/>
          </a:ln>
        </p:spPr>
      </p:pic>
      <p:sp>
        <p:nvSpPr>
          <p:cNvPr id="109" name="Line 3"/>
          <p:cNvSpPr/>
          <p:nvPr/>
        </p:nvSpPr>
        <p:spPr>
          <a:xfrm flipV="1">
            <a:off x="1974960" y="3194640"/>
            <a:ext cx="438480" cy="21888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  <p:sp>
        <p:nvSpPr>
          <p:cNvPr id="110" name="CustomShape 4"/>
          <p:cNvSpPr/>
          <p:nvPr/>
        </p:nvSpPr>
        <p:spPr>
          <a:xfrm>
            <a:off x="1047600" y="3163320"/>
            <a:ext cx="926280" cy="60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1" name="Line 5"/>
          <p:cNvSpPr/>
          <p:nvPr/>
        </p:nvSpPr>
        <p:spPr>
          <a:xfrm flipV="1">
            <a:off x="5394960" y="3358080"/>
            <a:ext cx="0" cy="42120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  <p:sp>
        <p:nvSpPr>
          <p:cNvPr id="112" name="Line 6"/>
          <p:cNvSpPr/>
          <p:nvPr/>
        </p:nvSpPr>
        <p:spPr>
          <a:xfrm flipH="1" flipV="1">
            <a:off x="6458760" y="3180960"/>
            <a:ext cx="526680" cy="17712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  <p:sp>
        <p:nvSpPr>
          <p:cNvPr id="113" name="Line 7"/>
          <p:cNvSpPr/>
          <p:nvPr/>
        </p:nvSpPr>
        <p:spPr>
          <a:xfrm flipV="1">
            <a:off x="4297680" y="2518560"/>
            <a:ext cx="0" cy="707760"/>
          </a:xfrm>
          <a:prstGeom prst="line">
            <a:avLst/>
          </a:prstGeom>
          <a:ln cap="rnd">
            <a:solidFill>
              <a:srgbClr val="000000"/>
            </a:solidFill>
            <a:custDash>
              <a:ds d="35000" sp="1225000000"/>
              <a:ds d="35000" sp="1225000000"/>
            </a:custDash>
            <a:tailEnd len="med" type="triangle" w="med"/>
          </a:ln>
        </p:spPr>
      </p:sp>
      <p:sp>
        <p:nvSpPr>
          <p:cNvPr id="114" name="CustomShape 8"/>
          <p:cNvSpPr/>
          <p:nvPr/>
        </p:nvSpPr>
        <p:spPr>
          <a:xfrm>
            <a:off x="3567600" y="3235680"/>
            <a:ext cx="1421640" cy="60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computation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5" name="CustomShape 9"/>
          <p:cNvSpPr/>
          <p:nvPr/>
        </p:nvSpPr>
        <p:spPr>
          <a:xfrm>
            <a:off x="4899600" y="3775680"/>
            <a:ext cx="1014840" cy="60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finishing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6" name="CustomShape 10"/>
          <p:cNvSpPr/>
          <p:nvPr/>
        </p:nvSpPr>
        <p:spPr>
          <a:xfrm>
            <a:off x="1047600" y="3163680"/>
            <a:ext cx="926280" cy="60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7" name="CustomShape 11"/>
          <p:cNvSpPr/>
          <p:nvPr/>
        </p:nvSpPr>
        <p:spPr>
          <a:xfrm>
            <a:off x="6985440" y="3108960"/>
            <a:ext cx="1039320" cy="60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relative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deadline</a:t>
            </a:r>
            <a:endParaRPr/>
          </a:p>
        </p:txBody>
      </p:sp>
      <p:sp>
        <p:nvSpPr>
          <p:cNvPr id="118" name="CustomShape 12"/>
          <p:cNvSpPr/>
          <p:nvPr/>
        </p:nvSpPr>
        <p:spPr>
          <a:xfrm>
            <a:off x="548640" y="5180760"/>
            <a:ext cx="8045640" cy="62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Probabilistic vs. deterministic deadline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164520"/>
            <a:ext cx="8226360" cy="63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3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6553080" y="63565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7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320760" y="1616400"/>
            <a:ext cx="8501400" cy="210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This protocol assigns to each task a reservation (Q, T), where: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 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budget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 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reservation period</a:t>
            </a:r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316080" y="4439880"/>
            <a:ext cx="8501400" cy="158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A task can execute for Q time in every interval of length T (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temporal isolation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23" name="CustomShape 5"/>
          <p:cNvSpPr/>
          <p:nvPr/>
        </p:nvSpPr>
        <p:spPr>
          <a:xfrm>
            <a:off x="4389120" y="3765600"/>
            <a:ext cx="365760" cy="64008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64520"/>
            <a:ext cx="8226360" cy="63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RR as Markov chain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6553080" y="63565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8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366120" y="1384560"/>
            <a:ext cx="8409600" cy="117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The transition matrix P for a resource reservation task:</a:t>
            </a:r>
            <a:endParaRPr/>
          </a:p>
        </p:txBody>
      </p:sp>
      <p:pic>
        <p:nvPicPr>
          <p:cNvPr id="1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55640" y="2621880"/>
            <a:ext cx="4030200" cy="239400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3255840" y="2712960"/>
            <a:ext cx="1003320" cy="74844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</p:sp>
      <p:sp>
        <p:nvSpPr>
          <p:cNvPr id="129" name="CustomShape 5"/>
          <p:cNvSpPr/>
          <p:nvPr/>
        </p:nvSpPr>
        <p:spPr>
          <a:xfrm>
            <a:off x="690120" y="5195880"/>
            <a:ext cx="3380400" cy="65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Inner block structure </a:t>
            </a:r>
            <a:endParaRPr/>
          </a:p>
        </p:txBody>
      </p:sp>
      <p:sp>
        <p:nvSpPr>
          <p:cNvPr id="130" name="CustomShape 6"/>
          <p:cNvSpPr/>
          <p:nvPr/>
        </p:nvSpPr>
        <p:spPr>
          <a:xfrm>
            <a:off x="4812840" y="5195160"/>
            <a:ext cx="3964680" cy="65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Quasi-Birth-Death process</a:t>
            </a:r>
            <a:endParaRPr/>
          </a:p>
        </p:txBody>
      </p:sp>
      <p:sp>
        <p:nvSpPr>
          <p:cNvPr id="131" name="Line 7"/>
          <p:cNvSpPr/>
          <p:nvPr/>
        </p:nvSpPr>
        <p:spPr>
          <a:xfrm>
            <a:off x="4261320" y="3463560"/>
            <a:ext cx="310680" cy="266040"/>
          </a:xfrm>
          <a:prstGeom prst="line">
            <a:avLst/>
          </a:prstGeom>
          <a:ln w="1908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32" name="CustomShape 8"/>
          <p:cNvSpPr/>
          <p:nvPr/>
        </p:nvSpPr>
        <p:spPr>
          <a:xfrm>
            <a:off x="3945600" y="5580720"/>
            <a:ext cx="639000" cy="36468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64520"/>
            <a:ext cx="8226360" cy="63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6553080" y="63565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3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457560" y="1737360"/>
            <a:ext cx="8501400" cy="456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Modular structure: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XML 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Distributions handler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descriptor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solver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QoS evaluation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64520"/>
            <a:ext cx="8226360" cy="63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6553080" y="63565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4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457560" y="1420560"/>
            <a:ext cx="8226360" cy="245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PROSIT solves two problems: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Synthesis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finds the best scheduling parameters given a QoS value as input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Analysis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finds QoS value given the scheduling parameters as input</a:t>
            </a:r>
            <a:endParaRPr/>
          </a:p>
        </p:txBody>
      </p:sp>
      <p:pic>
        <p:nvPicPr>
          <p:cNvPr id="1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3600" y="4144320"/>
            <a:ext cx="4993920" cy="184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164520"/>
            <a:ext cx="8226360" cy="63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6553080" y="63565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5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421560" y="1384560"/>
            <a:ext cx="8265240" cy="492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The steps to obtain the probability value associated with the deadline are: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pre_process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creates the transition matrix for the QBDP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compute_pi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computes probability from the transition matrix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post_process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checks whether the algorithm's output is reasonable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fill_in_probability_map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stores the results in a map, using the deadline as key value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