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png" ContentType="image/png"/>
  <Override PartName="/ppt/media/image20.png" ContentType="image/png"/>
  <Override PartName="/ppt/media/image19.png" ContentType="image/png"/>
  <Override PartName="/ppt/media/image15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22.png" ContentType="image/png"/>
  <Override PartName="/ppt/media/image8.jpeg" ContentType="image/jpeg"/>
  <Override PartName="/ppt/media/image9.gif" ContentType="image/gif"/>
  <Override PartName="/ppt/media/image10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jpeg" ContentType="image/jpeg"/>
  <Override PartName="/ppt/media/image6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CE73FC8-0128-4B74-BB23-6C10F2FFCF9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920" cy="45975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4024440" y="9725040"/>
            <a:ext cx="3069000" cy="5036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521FFE04-0231-4434-8F6C-FF72AA5886E7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1640" cy="45982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4024440" y="9725040"/>
            <a:ext cx="3069720" cy="5043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A4A3172B-BCDD-4C2F-A8B1-F5DBA525FD95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1640" cy="45982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4024440" y="9725040"/>
            <a:ext cx="3069720" cy="5043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FE8A5BE0-F977-49CE-AAE9-2131A4476DA7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1640" cy="45982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4024440" y="9725040"/>
            <a:ext cx="3069720" cy="5043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FA847BE1-CF38-4C2F-98E0-FB2D7CAF49AC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1640" cy="45982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4024440" y="9725040"/>
            <a:ext cx="3069720" cy="5043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9A66D177-DAED-4563-8B06-B4BECFC871C0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1640" cy="45982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4024440" y="9725040"/>
            <a:ext cx="3069720" cy="5043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6FCFE88E-90A7-44F6-88F0-8C7C3BEC54F0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1640" cy="45982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4024440" y="9725040"/>
            <a:ext cx="3069720" cy="5043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FBBAD349-45A0-43C9-A77E-1DB1DB78FFE9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1640" cy="45982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4024440" y="9725040"/>
            <a:ext cx="3069720" cy="5043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B448A20E-F478-41D4-AC19-177FA6DBCDBF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1640" cy="45982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4024440" y="9725040"/>
            <a:ext cx="3069720" cy="5043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171EC181-B5EB-48EA-A410-8A0822EEC1BA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1640" cy="45982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4024440" y="9725040"/>
            <a:ext cx="3069720" cy="5043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A11236F3-D1C8-4420-AC0A-348AB279D2A7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1640" cy="45982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4024440" y="9725040"/>
            <a:ext cx="3069720" cy="5043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783701DA-8EAF-4462-93E9-BD2A4557A976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1640" cy="45982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4024440" y="9725040"/>
            <a:ext cx="3069720" cy="5043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E662080C-6052-4735-B7C3-C3F98F936EAA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1640" cy="45982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4024440" y="9725040"/>
            <a:ext cx="3069720" cy="5043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A53C579B-AF88-4DDC-A306-C32AE4843E7E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932760"/>
            <a:ext cx="9137880" cy="10908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7707960" y="6564960"/>
            <a:ext cx="908280" cy="908280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7240" cy="1381320"/>
          </a:xfrm>
          <a:prstGeom prst="rect">
            <a:avLst/>
          </a:prstGeom>
          <a:ln w="9360">
            <a:solidFill>
              <a:srgbClr val="0070c0"/>
            </a:solidFill>
            <a:miter/>
          </a:ln>
        </p:spPr>
      </p:pic>
      <p:pic>
        <p:nvPicPr>
          <p:cNvPr id="3" name="Picture 7" descr=""/>
          <p:cNvPicPr/>
          <p:nvPr/>
        </p:nvPicPr>
        <p:blipFill>
          <a:blip r:embed="rId3"/>
          <a:srcRect l="0" t="0" r="49890" b="45053"/>
          <a:stretch>
            <a:fillRect/>
          </a:stretch>
        </p:blipFill>
        <p:spPr>
          <a:xfrm>
            <a:off x="6619320" y="1393560"/>
            <a:ext cx="2516400" cy="95400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4"/>
          <a:srcRect l="0" t="0" r="2194" b="13205"/>
          <a:stretch>
            <a:fillRect/>
          </a:stretch>
        </p:blipFill>
        <p:spPr>
          <a:xfrm>
            <a:off x="0" y="1393560"/>
            <a:ext cx="3394440" cy="87732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932760"/>
            <a:ext cx="9138600" cy="10980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7707960" y="6564960"/>
            <a:ext cx="909000" cy="9090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gif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" y="2305440"/>
            <a:ext cx="9137880" cy="173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4f81bd"/>
                </a:solidFill>
                <a:latin typeface="Calibri"/>
              </a:rPr>
              <a:t>PROSIT: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4f81bd"/>
                </a:solidFill>
                <a:latin typeface="Calibri"/>
              </a:rPr>
              <a:t>A tool for optimal design of soft real-time systems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189440" y="4264560"/>
            <a:ext cx="6760440" cy="54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Bachelor Degree in Computer Science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10207080" y="2718720"/>
            <a:ext cx="178560" cy="4554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CustomShape 4"/>
          <p:cNvSpPr/>
          <p:nvPr/>
        </p:nvSpPr>
        <p:spPr>
          <a:xfrm>
            <a:off x="1931040" y="5852160"/>
            <a:ext cx="5212080" cy="44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Supervisor:  Prof. Luigi Palopoli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1330920" y="2082960"/>
            <a:ext cx="908280" cy="90828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CustomShape 6"/>
          <p:cNvSpPr/>
          <p:nvPr/>
        </p:nvSpPr>
        <p:spPr>
          <a:xfrm>
            <a:off x="1931040" y="5486400"/>
            <a:ext cx="5212080" cy="44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Student:      Gianluca Bortoli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6035040" y="1828800"/>
            <a:ext cx="2920680" cy="100044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8"/>
          <p:cNvSpPr/>
          <p:nvPr/>
        </p:nvSpPr>
        <p:spPr>
          <a:xfrm>
            <a:off x="6309360" y="2194560"/>
            <a:ext cx="1457640" cy="36036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CustomShape 9"/>
          <p:cNvSpPr/>
          <p:nvPr/>
        </p:nvSpPr>
        <p:spPr>
          <a:xfrm>
            <a:off x="1371600" y="3657600"/>
            <a:ext cx="2920680" cy="109188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CustomShape 10"/>
          <p:cNvSpPr/>
          <p:nvPr/>
        </p:nvSpPr>
        <p:spPr>
          <a:xfrm>
            <a:off x="6547680" y="1463040"/>
            <a:ext cx="2554920" cy="90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4" name="CustomShape 11"/>
          <p:cNvSpPr/>
          <p:nvPr/>
        </p:nvSpPr>
        <p:spPr>
          <a:xfrm>
            <a:off x="3358440" y="4705200"/>
            <a:ext cx="2422080" cy="43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300">
                <a:latin typeface="Calibri"/>
              </a:rPr>
              <a:t>13 July 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164520"/>
            <a:ext cx="8224200" cy="63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6553080" y="6356520"/>
            <a:ext cx="212832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9</a:t>
            </a:r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421560" y="1384560"/>
            <a:ext cx="8263080" cy="62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Processing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6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19760" y="2216880"/>
            <a:ext cx="4704480" cy="389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164520"/>
            <a:ext cx="8224200" cy="63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pre_process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6553080" y="6356520"/>
            <a:ext cx="212832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10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1188720" y="1418040"/>
            <a:ext cx="6766560" cy="457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Optimisation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Huge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performance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boost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Bigger matrix handling without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precision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loss</a:t>
            </a:r>
            <a:endParaRPr/>
          </a:p>
          <a:p>
            <a:pPr algn="ctr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164520"/>
            <a:ext cx="8224200" cy="63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Performance comparison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6553080" y="6356520"/>
            <a:ext cx="212832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11</a:t>
            </a:r>
            <a:endParaRPr/>
          </a:p>
        </p:txBody>
      </p:sp>
      <p:pic>
        <p:nvPicPr>
          <p:cNvPr id="17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2080" y="1047960"/>
            <a:ext cx="7419960" cy="559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75160" y="3151800"/>
            <a:ext cx="7389360" cy="71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4400">
                <a:solidFill>
                  <a:srgbClr val="3465a4"/>
                </a:solidFill>
                <a:latin typeface="Arial"/>
              </a:rPr>
              <a:t>Thank you for your attention!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164520"/>
            <a:ext cx="8224200" cy="63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Why C++?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594360" y="1873440"/>
            <a:ext cx="7954560" cy="100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Tradeoff performance / abstraction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Eigen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164520"/>
            <a:ext cx="8224200" cy="63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Transition matrix structure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6553080" y="6356520"/>
            <a:ext cx="212832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id="17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960" y="1958040"/>
            <a:ext cx="8989200" cy="337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164520"/>
            <a:ext cx="8224200" cy="63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Outline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57200" y="1744200"/>
            <a:ext cx="8224200" cy="452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Introduction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Resource Reservation scheduling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PROSIT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Transition matrix creation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Performance comparison</a:t>
            </a: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6553080" y="6356520"/>
            <a:ext cx="212832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164520"/>
            <a:ext cx="8224200" cy="63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6553080" y="6356520"/>
            <a:ext cx="212832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2</a:t>
            </a:r>
            <a:endParaRPr/>
          </a:p>
        </p:txBody>
      </p:sp>
      <p:pic>
        <p:nvPicPr>
          <p:cNvPr id="10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15760" y="2698560"/>
            <a:ext cx="1859760" cy="255528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640080" y="5815440"/>
            <a:ext cx="3652560" cy="44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Safety-critical systems</a:t>
            </a:r>
            <a:endParaRPr/>
          </a:p>
        </p:txBody>
      </p:sp>
      <p:pic>
        <p:nvPicPr>
          <p:cNvPr id="10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643120"/>
            <a:ext cx="3778560" cy="127512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3959280"/>
            <a:ext cx="1786680" cy="1732320"/>
          </a:xfrm>
          <a:prstGeom prst="rect">
            <a:avLst/>
          </a:prstGeom>
          <a:ln>
            <a:noFill/>
          </a:ln>
        </p:spPr>
      </p:pic>
      <p:sp>
        <p:nvSpPr>
          <p:cNvPr id="104" name="CustomShape 4"/>
          <p:cNvSpPr/>
          <p:nvPr/>
        </p:nvSpPr>
        <p:spPr>
          <a:xfrm>
            <a:off x="5056560" y="5804280"/>
            <a:ext cx="3860640" cy="44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Media streaming services</a:t>
            </a:r>
            <a:endParaRPr/>
          </a:p>
        </p:txBody>
      </p:sp>
      <p:sp>
        <p:nvSpPr>
          <p:cNvPr id="105" name="CustomShape 5"/>
          <p:cNvSpPr/>
          <p:nvPr/>
        </p:nvSpPr>
        <p:spPr>
          <a:xfrm>
            <a:off x="274320" y="1230480"/>
            <a:ext cx="8686080" cy="103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Hard vs. soft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real-time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65760" y="3072240"/>
            <a:ext cx="2189520" cy="173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164520"/>
            <a:ext cx="8224200" cy="63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Task model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6553080" y="6356520"/>
            <a:ext cx="212832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3</a:t>
            </a:r>
            <a:endParaRPr/>
          </a:p>
        </p:txBody>
      </p:sp>
      <p:pic>
        <p:nvPicPr>
          <p:cNvPr id="1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0720" y="1712160"/>
            <a:ext cx="4999680" cy="1642680"/>
          </a:xfrm>
          <a:prstGeom prst="rect">
            <a:avLst/>
          </a:prstGeom>
          <a:ln>
            <a:noFill/>
          </a:ln>
        </p:spPr>
      </p:pic>
      <p:sp>
        <p:nvSpPr>
          <p:cNvPr id="110" name="Line 3"/>
          <p:cNvSpPr/>
          <p:nvPr/>
        </p:nvSpPr>
        <p:spPr>
          <a:xfrm flipV="1">
            <a:off x="1974960" y="3194640"/>
            <a:ext cx="438480" cy="218880"/>
          </a:xfrm>
          <a:prstGeom prst="line">
            <a:avLst/>
          </a:prstGeom>
          <a:ln cap="rnd">
            <a:solidFill>
              <a:srgbClr val="000000"/>
            </a:solidFill>
            <a:custDash>
              <a:ds d="1225000000" sp="1225000000"/>
            </a:custDash>
            <a:tailEnd len="med" type="triangle" w="med"/>
          </a:ln>
        </p:spPr>
      </p:sp>
      <p:sp>
        <p:nvSpPr>
          <p:cNvPr id="111" name="CustomShape 4"/>
          <p:cNvSpPr/>
          <p:nvPr/>
        </p:nvSpPr>
        <p:spPr>
          <a:xfrm>
            <a:off x="1047600" y="3163320"/>
            <a:ext cx="962280" cy="67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2" name="Line 5"/>
          <p:cNvSpPr/>
          <p:nvPr/>
        </p:nvSpPr>
        <p:spPr>
          <a:xfrm flipV="1">
            <a:off x="5394960" y="3358080"/>
            <a:ext cx="0" cy="421200"/>
          </a:xfrm>
          <a:prstGeom prst="line">
            <a:avLst/>
          </a:prstGeom>
          <a:ln cap="rnd">
            <a:solidFill>
              <a:srgbClr val="000000"/>
            </a:solidFill>
            <a:custDash>
              <a:ds d="1225000000" sp="1225000000"/>
            </a:custDash>
            <a:tailEnd len="med" type="triangle" w="med"/>
          </a:ln>
        </p:spPr>
      </p:sp>
      <p:sp>
        <p:nvSpPr>
          <p:cNvPr id="113" name="Line 6"/>
          <p:cNvSpPr/>
          <p:nvPr/>
        </p:nvSpPr>
        <p:spPr>
          <a:xfrm flipH="1" flipV="1">
            <a:off x="6458760" y="3180960"/>
            <a:ext cx="526680" cy="177120"/>
          </a:xfrm>
          <a:prstGeom prst="line">
            <a:avLst/>
          </a:prstGeom>
          <a:ln cap="rnd">
            <a:solidFill>
              <a:srgbClr val="000000"/>
            </a:solidFill>
            <a:custDash>
              <a:ds d="1225000000" sp="1225000000"/>
            </a:custDash>
            <a:tailEnd len="med" type="triangle" w="med"/>
          </a:ln>
        </p:spPr>
      </p:sp>
      <p:sp>
        <p:nvSpPr>
          <p:cNvPr id="114" name="CustomShape 7"/>
          <p:cNvSpPr/>
          <p:nvPr/>
        </p:nvSpPr>
        <p:spPr>
          <a:xfrm>
            <a:off x="3567600" y="3235680"/>
            <a:ext cx="1459800" cy="60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computation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5" name="CustomShape 8"/>
          <p:cNvSpPr/>
          <p:nvPr/>
        </p:nvSpPr>
        <p:spPr>
          <a:xfrm>
            <a:off x="4899600" y="3775680"/>
            <a:ext cx="1042200" cy="6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finishing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6" name="CustomShape 9"/>
          <p:cNvSpPr/>
          <p:nvPr/>
        </p:nvSpPr>
        <p:spPr>
          <a:xfrm>
            <a:off x="1047600" y="3163680"/>
            <a:ext cx="962280" cy="67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7" name="CustomShape 10"/>
          <p:cNvSpPr/>
          <p:nvPr/>
        </p:nvSpPr>
        <p:spPr>
          <a:xfrm>
            <a:off x="6985440" y="3108960"/>
            <a:ext cx="115092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relative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deadline</a:t>
            </a:r>
            <a:endParaRPr/>
          </a:p>
        </p:txBody>
      </p:sp>
      <p:sp>
        <p:nvSpPr>
          <p:cNvPr id="118" name="CustomShape 11"/>
          <p:cNvSpPr/>
          <p:nvPr/>
        </p:nvSpPr>
        <p:spPr>
          <a:xfrm>
            <a:off x="777240" y="5180760"/>
            <a:ext cx="7587720" cy="62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Probabilistic vs. deterministic deadline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9" name="Line 12"/>
          <p:cNvSpPr/>
          <p:nvPr/>
        </p:nvSpPr>
        <p:spPr>
          <a:xfrm flipV="1">
            <a:off x="4294800" y="2543760"/>
            <a:ext cx="0" cy="748080"/>
          </a:xfrm>
          <a:prstGeom prst="line">
            <a:avLst/>
          </a:prstGeom>
          <a:ln cap="rnd">
            <a:solidFill>
              <a:srgbClr val="000000"/>
            </a:solidFill>
            <a:custDash>
              <a:ds d="1225000000" sp="1225000000"/>
            </a:custDash>
            <a:tailEnd len="med" type="triangle" w="med"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164520"/>
            <a:ext cx="8224200" cy="63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800">
                <a:solidFill>
                  <a:srgbClr val="4f81bd"/>
                </a:solidFill>
                <a:latin typeface="Calibri"/>
              </a:rPr>
              <a:t>Resource Reservation scheduling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6553080" y="6356520"/>
            <a:ext cx="212832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4</a:t>
            </a: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1349280" y="1832400"/>
            <a:ext cx="6445080" cy="350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Model definition: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where: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budget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reservation period</a:t>
            </a:r>
            <a:endParaRPr/>
          </a:p>
        </p:txBody>
      </p:sp>
      <p:sp>
        <p:nvSpPr>
          <p:cNvPr id="123" name="CustomShape 4"/>
          <p:cNvSpPr/>
          <p:nvPr/>
        </p:nvSpPr>
        <p:spPr>
          <a:xfrm>
            <a:off x="316080" y="4439880"/>
            <a:ext cx="8499240" cy="1586160"/>
          </a:xfrm>
          <a:prstGeom prst="rect">
            <a:avLst/>
          </a:prstGeom>
          <a:noFill/>
          <a:ln>
            <a:noFill/>
          </a:ln>
        </p:spPr>
      </p:sp>
      <p:pic>
        <p:nvPicPr>
          <p:cNvPr id="12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2520" y="2735280"/>
            <a:ext cx="3378600" cy="83052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81920" y="4354200"/>
            <a:ext cx="567720" cy="49176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81920" y="4826880"/>
            <a:ext cx="548280" cy="50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164520"/>
            <a:ext cx="8224200" cy="63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800">
                <a:solidFill>
                  <a:srgbClr val="4f81bd"/>
                </a:solidFill>
                <a:latin typeface="Calibri"/>
              </a:rPr>
              <a:t>Resource Reservation scheduling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6553080" y="6356520"/>
            <a:ext cx="212832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5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1349280" y="1472400"/>
            <a:ext cx="6445080" cy="63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Bandwidth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0" name="CustomShape 4"/>
          <p:cNvSpPr/>
          <p:nvPr/>
        </p:nvSpPr>
        <p:spPr>
          <a:xfrm>
            <a:off x="316080" y="4439880"/>
            <a:ext cx="8499240" cy="158616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CustomShape 5"/>
          <p:cNvSpPr/>
          <p:nvPr/>
        </p:nvSpPr>
        <p:spPr>
          <a:xfrm>
            <a:off x="2606400" y="3868560"/>
            <a:ext cx="3931200" cy="56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Temporal isolation</a:t>
            </a:r>
            <a:endParaRPr/>
          </a:p>
        </p:txBody>
      </p:sp>
      <p:pic>
        <p:nvPicPr>
          <p:cNvPr id="13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71680" y="4424040"/>
            <a:ext cx="6200640" cy="149472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99560" y="2061360"/>
            <a:ext cx="2144880" cy="109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164520"/>
            <a:ext cx="8224200" cy="63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RR as Markov chain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6553080" y="6356520"/>
            <a:ext cx="212832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6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320400" y="1384560"/>
            <a:ext cx="8501760" cy="117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Resource Reservation's transition matrix</a:t>
            </a:r>
            <a:endParaRPr/>
          </a:p>
        </p:txBody>
      </p:sp>
      <p:sp>
        <p:nvSpPr>
          <p:cNvPr id="137" name="CustomShape 4"/>
          <p:cNvSpPr/>
          <p:nvPr/>
        </p:nvSpPr>
        <p:spPr>
          <a:xfrm>
            <a:off x="690120" y="5051880"/>
            <a:ext cx="3378240" cy="65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Inner block structure </a:t>
            </a:r>
            <a:endParaRPr/>
          </a:p>
        </p:txBody>
      </p:sp>
      <p:sp>
        <p:nvSpPr>
          <p:cNvPr id="138" name="CustomShape 5"/>
          <p:cNvSpPr/>
          <p:nvPr/>
        </p:nvSpPr>
        <p:spPr>
          <a:xfrm>
            <a:off x="4812840" y="5051160"/>
            <a:ext cx="3962520" cy="65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Quasi-Birth-Death process</a:t>
            </a:r>
            <a:endParaRPr/>
          </a:p>
        </p:txBody>
      </p:sp>
      <p:pic>
        <p:nvPicPr>
          <p:cNvPr id="1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4560" y="2103120"/>
            <a:ext cx="4574520" cy="2850840"/>
          </a:xfrm>
          <a:prstGeom prst="rect">
            <a:avLst/>
          </a:prstGeom>
          <a:ln>
            <a:noFill/>
          </a:ln>
        </p:spPr>
      </p:pic>
      <p:sp>
        <p:nvSpPr>
          <p:cNvPr id="140" name="Line 6"/>
          <p:cNvSpPr/>
          <p:nvPr/>
        </p:nvSpPr>
        <p:spPr>
          <a:xfrm>
            <a:off x="4206240" y="2191680"/>
            <a:ext cx="0" cy="100872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1" name="Line 7"/>
          <p:cNvSpPr/>
          <p:nvPr/>
        </p:nvSpPr>
        <p:spPr>
          <a:xfrm flipV="1">
            <a:off x="3095280" y="3197520"/>
            <a:ext cx="1110960" cy="28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2" name="Line 8"/>
          <p:cNvSpPr/>
          <p:nvPr/>
        </p:nvSpPr>
        <p:spPr>
          <a:xfrm>
            <a:off x="3092400" y="2740320"/>
            <a:ext cx="2880" cy="4600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3" name="Line 9"/>
          <p:cNvSpPr/>
          <p:nvPr/>
        </p:nvSpPr>
        <p:spPr>
          <a:xfrm>
            <a:off x="3092400" y="2740320"/>
            <a:ext cx="656640" cy="28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4" name="Line 10"/>
          <p:cNvSpPr/>
          <p:nvPr/>
        </p:nvSpPr>
        <p:spPr>
          <a:xfrm>
            <a:off x="3732480" y="2191680"/>
            <a:ext cx="0" cy="54864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5" name="Line 11"/>
          <p:cNvSpPr/>
          <p:nvPr/>
        </p:nvSpPr>
        <p:spPr>
          <a:xfrm>
            <a:off x="3732480" y="2205360"/>
            <a:ext cx="47376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6" name="Line 12"/>
          <p:cNvSpPr/>
          <p:nvPr/>
        </p:nvSpPr>
        <p:spPr>
          <a:xfrm>
            <a:off x="5486400" y="3291840"/>
            <a:ext cx="0" cy="100584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7" name="Line 13"/>
          <p:cNvSpPr/>
          <p:nvPr/>
        </p:nvSpPr>
        <p:spPr>
          <a:xfrm flipV="1">
            <a:off x="4375440" y="4297680"/>
            <a:ext cx="1110960" cy="28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8" name="Line 14"/>
          <p:cNvSpPr/>
          <p:nvPr/>
        </p:nvSpPr>
        <p:spPr>
          <a:xfrm>
            <a:off x="4372560" y="3840480"/>
            <a:ext cx="2880" cy="4600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9" name="Line 15"/>
          <p:cNvSpPr/>
          <p:nvPr/>
        </p:nvSpPr>
        <p:spPr>
          <a:xfrm>
            <a:off x="4372560" y="3840480"/>
            <a:ext cx="64008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50" name="Line 16"/>
          <p:cNvSpPr/>
          <p:nvPr/>
        </p:nvSpPr>
        <p:spPr>
          <a:xfrm>
            <a:off x="5012640" y="3291840"/>
            <a:ext cx="0" cy="54864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51" name="Line 17"/>
          <p:cNvSpPr/>
          <p:nvPr/>
        </p:nvSpPr>
        <p:spPr>
          <a:xfrm>
            <a:off x="5012640" y="3305520"/>
            <a:ext cx="47376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52" name="Line 18"/>
          <p:cNvSpPr/>
          <p:nvPr/>
        </p:nvSpPr>
        <p:spPr>
          <a:xfrm>
            <a:off x="3953160" y="3201480"/>
            <a:ext cx="550800" cy="455040"/>
          </a:xfrm>
          <a:prstGeom prst="line">
            <a:avLst/>
          </a:prstGeom>
          <a:ln w="2916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53" name="Line 19"/>
          <p:cNvSpPr/>
          <p:nvPr/>
        </p:nvSpPr>
        <p:spPr>
          <a:xfrm>
            <a:off x="4206240" y="2906280"/>
            <a:ext cx="550800" cy="455040"/>
          </a:xfrm>
          <a:prstGeom prst="line">
            <a:avLst/>
          </a:prstGeom>
          <a:ln w="2916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54" name="Line 20"/>
          <p:cNvSpPr/>
          <p:nvPr/>
        </p:nvSpPr>
        <p:spPr>
          <a:xfrm>
            <a:off x="3915360" y="5669280"/>
            <a:ext cx="731520" cy="0"/>
          </a:xfrm>
          <a:prstGeom prst="line">
            <a:avLst/>
          </a:prstGeom>
          <a:ln w="57240">
            <a:solidFill>
              <a:srgbClr val="3465a4"/>
            </a:solidFill>
            <a:round/>
            <a:tailEnd len="med" type="triangle" w="med"/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164520"/>
            <a:ext cx="8224200" cy="63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6553080" y="6356520"/>
            <a:ext cx="212832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7</a:t>
            </a:r>
            <a:endParaRPr/>
          </a:p>
        </p:txBody>
      </p:sp>
      <p:sp>
        <p:nvSpPr>
          <p:cNvPr id="157" name="CustomShape 3"/>
          <p:cNvSpPr/>
          <p:nvPr/>
        </p:nvSpPr>
        <p:spPr>
          <a:xfrm>
            <a:off x="1189080" y="1449360"/>
            <a:ext cx="6765480" cy="456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Modules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XML parser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Probability distribution handler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descriptor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Probability solver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QoS evaluation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164520"/>
            <a:ext cx="8224200" cy="63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6553080" y="6356520"/>
            <a:ext cx="212832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8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640080" y="1420560"/>
            <a:ext cx="7863120" cy="245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Challenges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Synthesis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(QoS)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→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Scheduling parameters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Analysis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(Scheduling parameters) 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→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 QoS</a:t>
            </a:r>
            <a:endParaRPr/>
          </a:p>
        </p:txBody>
      </p:sp>
      <p:pic>
        <p:nvPicPr>
          <p:cNvPr id="1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51200" y="3568320"/>
            <a:ext cx="5240880" cy="219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