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8.jpeg" ContentType="image/jpeg"/>
  <Override PartName="/ppt/media/image10.jpeg" ContentType="image/jpeg"/>
  <Override PartName="/ppt/media/image9.gif" ContentType="image/gif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FB1A4D0-0007-498F-BB98-F477913D2F9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640" cy="45982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024440" y="9725040"/>
            <a:ext cx="3069720" cy="5043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4B605604-E6CE-42E9-848D-0D8DFF18BBA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633F788-F18D-451A-95FE-339D537C256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D4D237F-3876-4664-9730-2774622A01B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74AF95F-A8D9-4917-8E37-16A181E5EC6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DE85C24-5CF5-43A2-BEA7-CDBAB4F1E6B3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2FBFB496-2961-4AFB-BABD-774152339FB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70337A6F-F226-4BF8-A160-14645EC47528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FBD9452-8EB8-4B48-B4BE-C080733D21C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CE048F95-8211-4686-BF73-2F9B28E436D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19C2955-E10F-4404-B53A-62B3FED1E6E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C5638B7E-54EC-4BF2-BC17-8B0D1AF3146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16ADA55-100C-40EB-BC95-AB984538610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360" cy="45990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024440" y="9725040"/>
            <a:ext cx="3070440" cy="505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8AA4146-7BF9-42C3-ABAC-2FBC5E3BB18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8600" cy="10980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9000" cy="90900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7960" cy="138204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898" b="45076"/>
          <a:stretch>
            <a:fillRect/>
          </a:stretch>
        </p:blipFill>
        <p:spPr>
          <a:xfrm>
            <a:off x="6619320" y="1393560"/>
            <a:ext cx="2517120" cy="95472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218" b="13294"/>
          <a:stretch>
            <a:fillRect/>
          </a:stretch>
        </p:blipFill>
        <p:spPr>
          <a:xfrm>
            <a:off x="0" y="1393560"/>
            <a:ext cx="3395160" cy="87804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39320" cy="11052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09720" cy="90972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05440"/>
            <a:ext cx="9138600" cy="17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264560"/>
            <a:ext cx="6761160" cy="54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79280" cy="45612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855800" y="5852160"/>
            <a:ext cx="6395400" cy="44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9000" cy="909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855800" y="5486400"/>
            <a:ext cx="6395400" cy="44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1400" cy="100116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8360" cy="36108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1400" cy="10926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5640" cy="90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4" name="CustomShape 11"/>
          <p:cNvSpPr/>
          <p:nvPr/>
        </p:nvSpPr>
        <p:spPr>
          <a:xfrm>
            <a:off x="3360600" y="4705200"/>
            <a:ext cx="2422800" cy="43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300">
                <a:latin typeface="Calibri"/>
              </a:rPr>
              <a:t>A.Y. 2014/2015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421560" y="1384560"/>
            <a:ext cx="8263800" cy="492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Processing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pre_process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creates the transition matrix for the QBDP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Calibri"/>
              </a:rPr>
              <a:t>compute_pi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computes probability from the transition matrix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post_process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checks if the algorithm's output is reasonable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Calibri"/>
              </a:rPr>
              <a:t>fill_in_probability_map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stores the results in a map, using the deadline as key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pre_process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1943280" y="1852560"/>
            <a:ext cx="5257440" cy="28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Optimisation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handling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without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loss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11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20680" cy="559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75160" y="3151800"/>
            <a:ext cx="7390080" cy="71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594360" y="1873440"/>
            <a:ext cx="795528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Tradeoff performance /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89920" cy="337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744200"/>
            <a:ext cx="8224920" cy="452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698560"/>
            <a:ext cx="1860480" cy="255600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640080" y="5815440"/>
            <a:ext cx="3653280" cy="44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643120"/>
            <a:ext cx="3779280" cy="12758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959280"/>
            <a:ext cx="1787400" cy="173304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5056560" y="5804280"/>
            <a:ext cx="3861360" cy="44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274320" y="1230480"/>
            <a:ext cx="8686800" cy="103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  vs   soft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3072240"/>
            <a:ext cx="2190240" cy="17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5000400" cy="1643400"/>
          </a:xfrm>
          <a:prstGeom prst="rect">
            <a:avLst/>
          </a:prstGeom>
          <a:ln>
            <a:noFill/>
          </a:ln>
        </p:spPr>
      </p:pic>
      <p:sp>
        <p:nvSpPr>
          <p:cNvPr id="110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  <a:tailEnd len="med" type="triangle" w="med"/>
          </a:ln>
        </p:spPr>
      </p:sp>
      <p:sp>
        <p:nvSpPr>
          <p:cNvPr id="111" name="CustomShape 4"/>
          <p:cNvSpPr/>
          <p:nvPr/>
        </p:nvSpPr>
        <p:spPr>
          <a:xfrm>
            <a:off x="1047600" y="3163320"/>
            <a:ext cx="963000" cy="67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2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  <a:tailEnd len="med" type="triangle" w="med"/>
          </a:ln>
        </p:spPr>
      </p:sp>
      <p:sp>
        <p:nvSpPr>
          <p:cNvPr id="113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 cap="rnd">
            <a:solidFill>
              <a:srgbClr val="000000"/>
            </a:solidFill>
            <a:custDash>
              <a:ds d="-74672960000" sp="-74672960000"/>
            </a:custDash>
            <a:tailEnd len="med" type="triangle" w="med"/>
          </a:ln>
        </p:spPr>
      </p:sp>
      <p:sp>
        <p:nvSpPr>
          <p:cNvPr id="114" name="Line 7"/>
          <p:cNvSpPr/>
          <p:nvPr/>
        </p:nvSpPr>
        <p:spPr>
          <a:xfrm flipV="1">
            <a:off x="4297680" y="2518560"/>
            <a:ext cx="0" cy="707760"/>
          </a:xfrm>
          <a:prstGeom prst="line">
            <a:avLst/>
          </a:prstGeom>
          <a:ln cap="rnd">
            <a:solidFill>
              <a:srgbClr val="000000"/>
            </a:solidFill>
            <a:custDash>
              <a:ds d="1225000000" sp="1225000000"/>
              <a:ds d="1225000000" sp="1225000000"/>
            </a:custDash>
            <a:tailEnd len="med" type="triangle" w="med"/>
          </a:ln>
        </p:spPr>
      </p:sp>
      <p:sp>
        <p:nvSpPr>
          <p:cNvPr id="115" name="CustomShape 8"/>
          <p:cNvSpPr/>
          <p:nvPr/>
        </p:nvSpPr>
        <p:spPr>
          <a:xfrm>
            <a:off x="3567600" y="3235680"/>
            <a:ext cx="1460520" cy="60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6" name="CustomShape 9"/>
          <p:cNvSpPr/>
          <p:nvPr/>
        </p:nvSpPr>
        <p:spPr>
          <a:xfrm>
            <a:off x="4899600" y="3775680"/>
            <a:ext cx="1042920" cy="61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7" name="CustomShape 10"/>
          <p:cNvSpPr/>
          <p:nvPr/>
        </p:nvSpPr>
        <p:spPr>
          <a:xfrm>
            <a:off x="1047600" y="3163680"/>
            <a:ext cx="963000" cy="67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8" name="CustomShape 11"/>
          <p:cNvSpPr/>
          <p:nvPr/>
        </p:nvSpPr>
        <p:spPr>
          <a:xfrm>
            <a:off x="6985440" y="3108960"/>
            <a:ext cx="11516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9" name="CustomShape 12"/>
          <p:cNvSpPr/>
          <p:nvPr/>
        </p:nvSpPr>
        <p:spPr>
          <a:xfrm>
            <a:off x="777240" y="5180760"/>
            <a:ext cx="7588440" cy="62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3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349280" y="1832400"/>
            <a:ext cx="6445800" cy="350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 definition: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:= (Q, T)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316080" y="4439880"/>
            <a:ext cx="8499960" cy="1586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3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349280" y="1472400"/>
            <a:ext cx="644580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:= (Q, T)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316080" y="4439880"/>
            <a:ext cx="8499960" cy="158688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TextShape 5"/>
          <p:cNvSpPr txBox="1"/>
          <p:nvPr/>
        </p:nvSpPr>
        <p:spPr>
          <a:xfrm>
            <a:off x="2574720" y="2954160"/>
            <a:ext cx="3994560" cy="564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200">
                <a:solidFill>
                  <a:srgbClr val="3465a4"/>
                </a:solidFill>
                <a:latin typeface="Calibri"/>
              </a:rPr>
              <a:t>Bandwidth = Q / T</a:t>
            </a:r>
            <a:endParaRPr/>
          </a:p>
        </p:txBody>
      </p:sp>
      <p:sp>
        <p:nvSpPr>
          <p:cNvPr id="129" name="TextShape 6"/>
          <p:cNvSpPr txBox="1"/>
          <p:nvPr/>
        </p:nvSpPr>
        <p:spPr>
          <a:xfrm>
            <a:off x="2606040" y="4480560"/>
            <a:ext cx="3931920" cy="5644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3200">
                <a:solidFill>
                  <a:srgbClr val="ff6600"/>
                </a:solidFill>
                <a:latin typeface="Calibri"/>
              </a:rPr>
              <a:t>Temporal isolation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20400" y="1384560"/>
            <a:ext cx="8502480" cy="11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Reservation's transition matrix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2333880"/>
            <a:ext cx="4028760" cy="239256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3255840" y="2424960"/>
            <a:ext cx="1001880" cy="747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</p:sp>
      <p:sp>
        <p:nvSpPr>
          <p:cNvPr id="135" name="CustomShape 5"/>
          <p:cNvSpPr/>
          <p:nvPr/>
        </p:nvSpPr>
        <p:spPr>
          <a:xfrm>
            <a:off x="690120" y="5051880"/>
            <a:ext cx="3378960" cy="65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6" name="CustomShape 6"/>
          <p:cNvSpPr/>
          <p:nvPr/>
        </p:nvSpPr>
        <p:spPr>
          <a:xfrm>
            <a:off x="4812840" y="5051160"/>
            <a:ext cx="3963240" cy="65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sp>
        <p:nvSpPr>
          <p:cNvPr id="137" name="Line 7"/>
          <p:cNvSpPr/>
          <p:nvPr/>
        </p:nvSpPr>
        <p:spPr>
          <a:xfrm>
            <a:off x="4261320" y="3175560"/>
            <a:ext cx="310680" cy="266040"/>
          </a:xfrm>
          <a:prstGeom prst="line">
            <a:avLst/>
          </a:prstGeom>
          <a:ln w="1908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8" name="CustomShape 8"/>
          <p:cNvSpPr/>
          <p:nvPr/>
        </p:nvSpPr>
        <p:spPr>
          <a:xfrm>
            <a:off x="3945600" y="5436720"/>
            <a:ext cx="637560" cy="36324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1189080" y="1557360"/>
            <a:ext cx="6766200" cy="456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distribution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64520"/>
            <a:ext cx="822492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640080" y="1420560"/>
            <a:ext cx="7863840" cy="24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Challenges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QoS)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→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Scheduling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(Scheduling parameters)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→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 QoS</a:t>
            </a:r>
            <a:endParaRPr/>
          </a:p>
        </p:txBody>
      </p:sp>
      <p:pic>
        <p:nvPicPr>
          <p:cNvPr id="1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0" y="3568320"/>
            <a:ext cx="5241600" cy="219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