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png" ContentType="image/png"/>
  <Override PartName="/ppt/media/image20.png" ContentType="image/png"/>
  <Override PartName="/ppt/media/image19.png" ContentType="image/png"/>
  <Override PartName="/ppt/media/image15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22.png" ContentType="image/png"/>
  <Override PartName="/ppt/media/image8.jpeg" ContentType="image/jpeg"/>
  <Override PartName="/ppt/media/image9.gif" ContentType="image/gif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jpeg" ContentType="image/jpeg"/>
  <Override PartName="/ppt/media/image6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2222F6F-F23F-48EC-9690-70A5491D15A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200" cy="459684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024440" y="9725040"/>
            <a:ext cx="3068280" cy="50292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8E61B601-5A1E-4BD4-B6AE-06299C6421F4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C7B00C16-3B3B-4C8F-B061-5EE182004B0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9E821149-54C0-4B6B-A6D7-8371988D6039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6F51B08-645C-49D3-B63D-B92426755B6D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BE1DF631-DFFB-4024-BF15-F433271668F2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A52A8191-6545-4484-AEDA-A0BE979629A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597241F-0499-4014-BD56-8BC76A31D328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65944C21-F277-4AE5-8F3C-A5E0A8BECD27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E89647DE-F979-463A-8EE1-42190CE0D9B4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29A4BEB-6B90-417A-B113-C38BA17D01E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33A66086-C543-454D-955E-AD61814AD060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0920" cy="4597560"/>
          </a:xfrm>
          <a:prstGeom prst="rect">
            <a:avLst/>
          </a:prstGeom>
        </p:spPr>
        <p:txBody>
          <a:bodyPr lIns="95040" rIns="95040" tIns="47520" bIns="47520"/>
          <a:p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024440" y="9725040"/>
            <a:ext cx="3069000" cy="503640"/>
          </a:xfrm>
          <a:prstGeom prst="rect">
            <a:avLst/>
          </a:prstGeom>
          <a:noFill/>
          <a:ln>
            <a:noFill/>
          </a:ln>
        </p:spPr>
        <p:txBody>
          <a:bodyPr lIns="95040" rIns="95040" tIns="47520" bIns="47520" anchor="b"/>
          <a:p>
            <a:pPr>
              <a:lnSpc>
                <a:spcPct val="100000"/>
              </a:lnSpc>
            </a:pPr>
            <a:fld id="{4E6279D6-0C0A-4507-86C9-3D1DDE1F897A}" type="slidenum">
              <a:rPr lang="en-US" sz="1200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932760"/>
            <a:ext cx="9137160" cy="10836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7707960" y="6564960"/>
            <a:ext cx="907560" cy="907560"/>
          </a:xfrm>
          <a:prstGeom prst="rect">
            <a:avLst/>
          </a:prstGeom>
          <a:noFill/>
          <a:ln>
            <a:noFill/>
          </a:ln>
        </p:spPr>
      </p:sp>
      <p:pic>
        <p:nvPicPr>
          <p:cNvPr id="2" name="Picture 1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6520" cy="1380600"/>
          </a:xfrm>
          <a:prstGeom prst="rect">
            <a:avLst/>
          </a:prstGeom>
          <a:ln w="9360">
            <a:solidFill>
              <a:srgbClr val="0070c0"/>
            </a:solidFill>
            <a:miter/>
          </a:ln>
        </p:spPr>
      </p:pic>
      <p:pic>
        <p:nvPicPr>
          <p:cNvPr id="3" name="Picture 7" descr=""/>
          <p:cNvPicPr/>
          <p:nvPr/>
        </p:nvPicPr>
        <p:blipFill>
          <a:blip r:embed="rId3"/>
          <a:srcRect l="0" t="0" r="49882" b="45030"/>
          <a:stretch>
            <a:fillRect/>
          </a:stretch>
        </p:blipFill>
        <p:spPr>
          <a:xfrm>
            <a:off x="6619320" y="1393560"/>
            <a:ext cx="2515680" cy="95328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4"/>
          <a:srcRect l="0" t="0" r="2170" b="13115"/>
          <a:stretch>
            <a:fillRect/>
          </a:stretch>
        </p:blipFill>
        <p:spPr>
          <a:xfrm>
            <a:off x="0" y="1393560"/>
            <a:ext cx="3393720" cy="8766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932760"/>
            <a:ext cx="9137880" cy="109080"/>
          </a:xfrm>
          <a:prstGeom prst="rect">
            <a:avLst/>
          </a:prstGeom>
          <a:solidFill>
            <a:srgbClr val="1f497d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7707960" y="6564960"/>
            <a:ext cx="908280" cy="90828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gif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" y="2305440"/>
            <a:ext cx="9137160" cy="1734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f81bd"/>
                </a:solidFill>
                <a:latin typeface="Calibri"/>
              </a:rPr>
              <a:t>PROSIT: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4f81bd"/>
                </a:solidFill>
                <a:latin typeface="Calibri"/>
              </a:rPr>
              <a:t>A tool for optimal design of soft real-time systems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189440" y="4264560"/>
            <a:ext cx="6759720" cy="54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solidFill>
                  <a:srgbClr val="000000"/>
                </a:solidFill>
                <a:latin typeface="Calibri"/>
              </a:rPr>
              <a:t>Bachelor Degree in Computer Science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10207080" y="2718720"/>
            <a:ext cx="177840" cy="45468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CustomShape 4"/>
          <p:cNvSpPr/>
          <p:nvPr/>
        </p:nvSpPr>
        <p:spPr>
          <a:xfrm>
            <a:off x="1931040" y="5852160"/>
            <a:ext cx="5211360" cy="4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Supervisor:  Prof. Luigi Palopoli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1330920" y="2082960"/>
            <a:ext cx="907560" cy="90756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CustomShape 6"/>
          <p:cNvSpPr/>
          <p:nvPr/>
        </p:nvSpPr>
        <p:spPr>
          <a:xfrm>
            <a:off x="1931040" y="5486400"/>
            <a:ext cx="5211360" cy="43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Student:      Gianluca Bortoli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6035040" y="1828800"/>
            <a:ext cx="2919960" cy="9997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CustomShape 8"/>
          <p:cNvSpPr/>
          <p:nvPr/>
        </p:nvSpPr>
        <p:spPr>
          <a:xfrm>
            <a:off x="6309360" y="2194560"/>
            <a:ext cx="1456920" cy="35964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CustomShape 9"/>
          <p:cNvSpPr/>
          <p:nvPr/>
        </p:nvSpPr>
        <p:spPr>
          <a:xfrm>
            <a:off x="1371600" y="3657600"/>
            <a:ext cx="2919960" cy="109116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CustomShape 10"/>
          <p:cNvSpPr/>
          <p:nvPr/>
        </p:nvSpPr>
        <p:spPr>
          <a:xfrm>
            <a:off x="6547680" y="1463040"/>
            <a:ext cx="2554200" cy="90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4" name="CustomShape 11"/>
          <p:cNvSpPr/>
          <p:nvPr/>
        </p:nvSpPr>
        <p:spPr>
          <a:xfrm>
            <a:off x="3358440" y="4705200"/>
            <a:ext cx="242136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300">
                <a:latin typeface="Calibri"/>
              </a:rPr>
              <a:t>13 July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pre_process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9</a:t>
            </a: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1188720" y="1418040"/>
            <a:ext cx="6765840" cy="457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Optimisation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Huge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performance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boost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Bigger matrix handling without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precision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loss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Performance comparison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10</a:t>
            </a:r>
            <a:endParaRPr/>
          </a:p>
        </p:txBody>
      </p:sp>
      <p:pic>
        <p:nvPicPr>
          <p:cNvPr id="1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2080" y="1047960"/>
            <a:ext cx="7419240" cy="55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75160" y="3151800"/>
            <a:ext cx="7388640" cy="71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4400">
                <a:solidFill>
                  <a:srgbClr val="3465a4"/>
                </a:solidFill>
                <a:latin typeface="Arial"/>
              </a:rPr>
              <a:t>Thank you for your attention!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Transition matrix structure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pic>
        <p:nvPicPr>
          <p:cNvPr id="1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960" y="1958040"/>
            <a:ext cx="8988480" cy="337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Why C++?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94360" y="1873440"/>
            <a:ext cx="7953840" cy="100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Tradeoff performance / abstraction</a:t>
            </a:r>
            <a:endParaRPr/>
          </a:p>
          <a:p>
            <a:pPr algn="just"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Eigen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Introduction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1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15760" y="2698560"/>
            <a:ext cx="1859040" cy="255456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640080" y="5815440"/>
            <a:ext cx="3651840" cy="44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Safety-critical systems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643120"/>
            <a:ext cx="3777840" cy="127440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959280"/>
            <a:ext cx="1785960" cy="173160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5056560" y="5804280"/>
            <a:ext cx="3859920" cy="44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2500">
                <a:solidFill>
                  <a:srgbClr val="3465a4"/>
                </a:solidFill>
                <a:latin typeface="Arial"/>
              </a:rPr>
              <a:t>Media streaming services</a:t>
            </a:r>
            <a:endParaRPr/>
          </a:p>
        </p:txBody>
      </p:sp>
      <p:sp>
        <p:nvSpPr>
          <p:cNvPr id="102" name="CustomShape 5"/>
          <p:cNvSpPr/>
          <p:nvPr/>
        </p:nvSpPr>
        <p:spPr>
          <a:xfrm>
            <a:off x="274320" y="1230480"/>
            <a:ext cx="8685360" cy="103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Hard vs. soft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real-time systems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" y="3072240"/>
            <a:ext cx="2188800" cy="173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Task model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2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70720" y="1712160"/>
            <a:ext cx="4998960" cy="1641960"/>
          </a:xfrm>
          <a:prstGeom prst="rect">
            <a:avLst/>
          </a:prstGeom>
          <a:ln>
            <a:noFill/>
          </a:ln>
        </p:spPr>
      </p:pic>
      <p:sp>
        <p:nvSpPr>
          <p:cNvPr id="107" name="Line 3"/>
          <p:cNvSpPr/>
          <p:nvPr/>
        </p:nvSpPr>
        <p:spPr>
          <a:xfrm flipV="1">
            <a:off x="1974960" y="3194640"/>
            <a:ext cx="438480" cy="21888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108" name="CustomShape 4"/>
          <p:cNvSpPr/>
          <p:nvPr/>
        </p:nvSpPr>
        <p:spPr>
          <a:xfrm>
            <a:off x="1047600" y="3163320"/>
            <a:ext cx="961560" cy="67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09" name="Line 5"/>
          <p:cNvSpPr/>
          <p:nvPr/>
        </p:nvSpPr>
        <p:spPr>
          <a:xfrm flipV="1">
            <a:off x="5394960" y="3358080"/>
            <a:ext cx="0" cy="42120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110" name="Line 6"/>
          <p:cNvSpPr/>
          <p:nvPr/>
        </p:nvSpPr>
        <p:spPr>
          <a:xfrm flipH="1" flipV="1">
            <a:off x="6458760" y="3180960"/>
            <a:ext cx="526680" cy="17712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  <p:sp>
        <p:nvSpPr>
          <p:cNvPr id="111" name="CustomShape 7"/>
          <p:cNvSpPr/>
          <p:nvPr/>
        </p:nvSpPr>
        <p:spPr>
          <a:xfrm>
            <a:off x="3567600" y="3235680"/>
            <a:ext cx="14590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computation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2" name="CustomShape 8"/>
          <p:cNvSpPr/>
          <p:nvPr/>
        </p:nvSpPr>
        <p:spPr>
          <a:xfrm>
            <a:off x="4899600" y="3775680"/>
            <a:ext cx="1041480" cy="61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finishing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3" name="CustomShape 9"/>
          <p:cNvSpPr/>
          <p:nvPr/>
        </p:nvSpPr>
        <p:spPr>
          <a:xfrm>
            <a:off x="1047600" y="3163680"/>
            <a:ext cx="961560" cy="67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release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time</a:t>
            </a:r>
            <a:endParaRPr/>
          </a:p>
        </p:txBody>
      </p:sp>
      <p:sp>
        <p:nvSpPr>
          <p:cNvPr id="114" name="CustomShape 10"/>
          <p:cNvSpPr/>
          <p:nvPr/>
        </p:nvSpPr>
        <p:spPr>
          <a:xfrm>
            <a:off x="6985440" y="3108960"/>
            <a:ext cx="1150200" cy="6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solidFill>
                  <a:srgbClr val="3465a4"/>
                </a:solidFill>
                <a:latin typeface="Arial"/>
              </a:rPr>
              <a:t>relative</a:t>
            </a:r>
            <a:endParaRPr/>
          </a:p>
          <a:p>
            <a:r>
              <a:rPr lang="en-US">
                <a:solidFill>
                  <a:srgbClr val="3465a4"/>
                </a:solidFill>
                <a:latin typeface="Arial"/>
              </a:rPr>
              <a:t>deadline</a:t>
            </a:r>
            <a:endParaRPr/>
          </a:p>
        </p:txBody>
      </p:sp>
      <p:sp>
        <p:nvSpPr>
          <p:cNvPr id="115" name="CustomShape 11"/>
          <p:cNvSpPr/>
          <p:nvPr/>
        </p:nvSpPr>
        <p:spPr>
          <a:xfrm>
            <a:off x="777240" y="5180760"/>
            <a:ext cx="7587000" cy="62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Probabilistic vs. deterministic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Line 12"/>
          <p:cNvSpPr/>
          <p:nvPr/>
        </p:nvSpPr>
        <p:spPr>
          <a:xfrm flipV="1">
            <a:off x="4294800" y="2543760"/>
            <a:ext cx="0" cy="748080"/>
          </a:xfrm>
          <a:prstGeom prst="line">
            <a:avLst/>
          </a:prstGeom>
          <a:ln cap="rnd">
            <a:solidFill>
              <a:srgbClr val="000000"/>
            </a:solidFill>
            <a:custDash>
              <a:ds d="6895000000" sp="6895000000"/>
            </a:custDash>
            <a:tailEnd len="med" type="triangle" w="med"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3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1349280" y="1832400"/>
            <a:ext cx="6444360" cy="350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Model definition: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where: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budget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    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is the </a:t>
            </a:r>
            <a:r>
              <a:rPr lang="en-US" sz="3200">
                <a:solidFill>
                  <a:srgbClr val="ff6600"/>
                </a:solidFill>
                <a:latin typeface="Calibri"/>
              </a:rPr>
              <a:t>reservation period</a:t>
            </a:r>
            <a:endParaRPr/>
          </a:p>
        </p:txBody>
      </p:sp>
      <p:sp>
        <p:nvSpPr>
          <p:cNvPr id="120" name="CustomShape 4"/>
          <p:cNvSpPr/>
          <p:nvPr/>
        </p:nvSpPr>
        <p:spPr>
          <a:xfrm>
            <a:off x="316080" y="4439880"/>
            <a:ext cx="8498520" cy="1585440"/>
          </a:xfrm>
          <a:prstGeom prst="rect">
            <a:avLst/>
          </a:prstGeom>
          <a:noFill/>
          <a:ln>
            <a:noFill/>
          </a:ln>
        </p:spPr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2520" y="2735280"/>
            <a:ext cx="3377880" cy="8298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81920" y="4354200"/>
            <a:ext cx="567000" cy="49104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81920" y="4826880"/>
            <a:ext cx="547560" cy="50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4f81bd"/>
                </a:solidFill>
                <a:latin typeface="Calibri"/>
              </a:rPr>
              <a:t>Resource Reservation scheduling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4</a:t>
            </a:r>
            <a:endParaRPr/>
          </a:p>
        </p:txBody>
      </p:sp>
      <p:sp>
        <p:nvSpPr>
          <p:cNvPr id="126" name="CustomShape 3"/>
          <p:cNvSpPr/>
          <p:nvPr/>
        </p:nvSpPr>
        <p:spPr>
          <a:xfrm>
            <a:off x="1349280" y="1472400"/>
            <a:ext cx="6444360" cy="63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Bandwidth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4"/>
          <p:cNvSpPr/>
          <p:nvPr/>
        </p:nvSpPr>
        <p:spPr>
          <a:xfrm>
            <a:off x="316080" y="4439880"/>
            <a:ext cx="8498520" cy="158544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CustomShape 5"/>
          <p:cNvSpPr/>
          <p:nvPr/>
        </p:nvSpPr>
        <p:spPr>
          <a:xfrm>
            <a:off x="2606400" y="3868560"/>
            <a:ext cx="3930480" cy="56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Temporal isolation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71680" y="4424040"/>
            <a:ext cx="6199920" cy="14940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99560" y="2061360"/>
            <a:ext cx="2144160" cy="109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RR as Markov chain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5</a:t>
            </a:r>
            <a:endParaRPr/>
          </a:p>
        </p:txBody>
      </p:sp>
      <p:sp>
        <p:nvSpPr>
          <p:cNvPr id="133" name="CustomShape 3"/>
          <p:cNvSpPr/>
          <p:nvPr/>
        </p:nvSpPr>
        <p:spPr>
          <a:xfrm>
            <a:off x="320400" y="1384560"/>
            <a:ext cx="8501040" cy="117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Resource Reservation's transition matrix</a:t>
            </a:r>
            <a:endParaRPr/>
          </a:p>
        </p:txBody>
      </p:sp>
      <p:sp>
        <p:nvSpPr>
          <p:cNvPr id="134" name="CustomShape 4"/>
          <p:cNvSpPr/>
          <p:nvPr/>
        </p:nvSpPr>
        <p:spPr>
          <a:xfrm>
            <a:off x="690120" y="5051880"/>
            <a:ext cx="3377520" cy="65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Inner block structure </a:t>
            </a:r>
            <a:endParaRPr/>
          </a:p>
        </p:txBody>
      </p:sp>
      <p:sp>
        <p:nvSpPr>
          <p:cNvPr id="135" name="CustomShape 5"/>
          <p:cNvSpPr/>
          <p:nvPr/>
        </p:nvSpPr>
        <p:spPr>
          <a:xfrm>
            <a:off x="4812840" y="5051160"/>
            <a:ext cx="3961800" cy="65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Quasi-Birth-Death process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4560" y="2103120"/>
            <a:ext cx="4573800" cy="2850120"/>
          </a:xfrm>
          <a:prstGeom prst="rect">
            <a:avLst/>
          </a:prstGeom>
          <a:ln>
            <a:noFill/>
          </a:ln>
        </p:spPr>
      </p:pic>
      <p:sp>
        <p:nvSpPr>
          <p:cNvPr id="137" name="Line 6"/>
          <p:cNvSpPr/>
          <p:nvPr/>
        </p:nvSpPr>
        <p:spPr>
          <a:xfrm>
            <a:off x="4206240" y="2191680"/>
            <a:ext cx="0" cy="100872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38" name="Line 7"/>
          <p:cNvSpPr/>
          <p:nvPr/>
        </p:nvSpPr>
        <p:spPr>
          <a:xfrm flipV="1">
            <a:off x="3095280" y="319752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39" name="Line 8"/>
          <p:cNvSpPr/>
          <p:nvPr/>
        </p:nvSpPr>
        <p:spPr>
          <a:xfrm>
            <a:off x="3092400" y="274032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0" name="Line 9"/>
          <p:cNvSpPr/>
          <p:nvPr/>
        </p:nvSpPr>
        <p:spPr>
          <a:xfrm>
            <a:off x="3092400" y="2740320"/>
            <a:ext cx="65664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1" name="Line 10"/>
          <p:cNvSpPr/>
          <p:nvPr/>
        </p:nvSpPr>
        <p:spPr>
          <a:xfrm>
            <a:off x="3732480" y="219168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2" name="Line 11"/>
          <p:cNvSpPr/>
          <p:nvPr/>
        </p:nvSpPr>
        <p:spPr>
          <a:xfrm>
            <a:off x="3732480" y="220536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3" name="Line 12"/>
          <p:cNvSpPr/>
          <p:nvPr/>
        </p:nvSpPr>
        <p:spPr>
          <a:xfrm>
            <a:off x="5486400" y="3291840"/>
            <a:ext cx="0" cy="10058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4" name="Line 13"/>
          <p:cNvSpPr/>
          <p:nvPr/>
        </p:nvSpPr>
        <p:spPr>
          <a:xfrm flipV="1">
            <a:off x="4375440" y="4297680"/>
            <a:ext cx="1110960" cy="28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5" name="Line 14"/>
          <p:cNvSpPr/>
          <p:nvPr/>
        </p:nvSpPr>
        <p:spPr>
          <a:xfrm>
            <a:off x="4372560" y="3840480"/>
            <a:ext cx="2880" cy="46008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6" name="Line 15"/>
          <p:cNvSpPr/>
          <p:nvPr/>
        </p:nvSpPr>
        <p:spPr>
          <a:xfrm>
            <a:off x="4372560" y="3840480"/>
            <a:ext cx="64008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7" name="Line 16"/>
          <p:cNvSpPr/>
          <p:nvPr/>
        </p:nvSpPr>
        <p:spPr>
          <a:xfrm>
            <a:off x="5012640" y="3291840"/>
            <a:ext cx="0" cy="54864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8" name="Line 17"/>
          <p:cNvSpPr/>
          <p:nvPr/>
        </p:nvSpPr>
        <p:spPr>
          <a:xfrm>
            <a:off x="5012640" y="3305520"/>
            <a:ext cx="473760" cy="0"/>
          </a:xfrm>
          <a:prstGeom prst="line">
            <a:avLst/>
          </a:prstGeom>
          <a:ln w="29160">
            <a:solidFill>
              <a:srgbClr val="ff3333"/>
            </a:solidFill>
            <a:round/>
          </a:ln>
        </p:spPr>
      </p:sp>
      <p:sp>
        <p:nvSpPr>
          <p:cNvPr id="149" name="Line 18"/>
          <p:cNvSpPr/>
          <p:nvPr/>
        </p:nvSpPr>
        <p:spPr>
          <a:xfrm>
            <a:off x="3953160" y="32014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0" name="Line 19"/>
          <p:cNvSpPr/>
          <p:nvPr/>
        </p:nvSpPr>
        <p:spPr>
          <a:xfrm>
            <a:off x="4206240" y="2906280"/>
            <a:ext cx="550800" cy="455040"/>
          </a:xfrm>
          <a:prstGeom prst="line">
            <a:avLst/>
          </a:prstGeom>
          <a:ln w="29160">
            <a:solidFill>
              <a:srgbClr val="ff3333"/>
            </a:solidFill>
            <a:round/>
            <a:tailEnd len="med" type="triangle" w="med"/>
          </a:ln>
        </p:spPr>
      </p:sp>
      <p:sp>
        <p:nvSpPr>
          <p:cNvPr id="151" name="Line 20"/>
          <p:cNvSpPr/>
          <p:nvPr/>
        </p:nvSpPr>
        <p:spPr>
          <a:xfrm>
            <a:off x="3915360" y="5669280"/>
            <a:ext cx="731520" cy="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6</a:t>
            </a: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1189080" y="1449360"/>
            <a:ext cx="6764760" cy="456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Modules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XML parser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distribution handler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Task descriptor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Probability solver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3465a4"/>
                </a:solidFill>
                <a:latin typeface="Calibri"/>
              </a:rPr>
              <a:t>QoS evaluation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7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640080" y="1420560"/>
            <a:ext cx="7862400" cy="245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Challenges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Synthesis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(QoS)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 →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Scheduling parameters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ff6600"/>
                </a:solidFill>
                <a:latin typeface="Calibri"/>
              </a:rPr>
              <a:t>Analysis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: 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(Scheduling parameters) </a:t>
            </a:r>
            <a:r>
              <a:rPr lang="en-US" sz="3200">
                <a:solidFill>
                  <a:srgbClr val="3465a4"/>
                </a:solidFill>
                <a:latin typeface="Calibri"/>
              </a:rPr>
              <a:t>→</a:t>
            </a:r>
            <a:r>
              <a:rPr lang="en-US" sz="2500">
                <a:solidFill>
                  <a:srgbClr val="3465a4"/>
                </a:solidFill>
                <a:latin typeface="Calibri"/>
              </a:rPr>
              <a:t> QoS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51200" y="3568320"/>
            <a:ext cx="5240160" cy="219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57200" y="164520"/>
            <a:ext cx="822348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4f81bd"/>
                </a:solidFill>
                <a:latin typeface="Calibri"/>
              </a:rPr>
              <a:t>PROSIT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404040"/>
                </a:solidFill>
                <a:latin typeface="Arial"/>
                <a:ea typeface="ＭＳ Ｐゴシック"/>
              </a:rPr>
              <a:t>8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421560" y="1384560"/>
            <a:ext cx="8262360" cy="62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3465a4"/>
                </a:solidFill>
                <a:latin typeface="Calibri"/>
              </a:rPr>
              <a:t>Processing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9760" y="2216880"/>
            <a:ext cx="4703760" cy="389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