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5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5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1.jpeg" ContentType="image/jpeg"/>
  <Override PartName="/ppt/media/image22.png" ContentType="image/png"/>
  <Override PartName="/ppt/media/image8.jpeg" ContentType="image/jpeg"/>
  <Override PartName="/ppt/media/image9.gif" ContentType="image/gif"/>
  <Override PartName="/ppt/media/image10.jpeg" ContentType="image/jpe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jpeg" ContentType="image/jpeg"/>
  <Override PartName="/ppt/media/image2.jpeg" ContentType="image/jpeg"/>
  <Override PartName="/ppt/media/image6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0FECBB5-B85C-4B6E-95F9-75CA27B6887E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199480" cy="459612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4024440" y="9725040"/>
            <a:ext cx="3067560" cy="50220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EF32FE9A-C49B-49A4-A496-4ADDD183E687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200" cy="45968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4024440" y="9725040"/>
            <a:ext cx="3068280" cy="5029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88FD2D59-9C74-4801-B2D3-525E140E3DA1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200" cy="45968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4024440" y="9725040"/>
            <a:ext cx="3068280" cy="5029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1F50D430-F9C3-4700-B6E5-CE09834373DE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200" cy="45968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4024440" y="9725040"/>
            <a:ext cx="3068280" cy="5029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C8643B5C-A79E-416C-9018-3831BDAE135C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200" cy="45968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4024440" y="9725040"/>
            <a:ext cx="3068280" cy="5029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98FBF07A-5A7A-47BE-A2C8-DFCBEC7A1B72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200" cy="45968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4024440" y="9725040"/>
            <a:ext cx="3068280" cy="5029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1BB57629-3335-41B9-8EF2-8C7517040399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200" cy="45968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4024440" y="9725040"/>
            <a:ext cx="3068280" cy="5029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C9853F35-5A5D-463C-BF67-EBF647CDDC76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200" cy="45968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4024440" y="9725040"/>
            <a:ext cx="3068280" cy="5029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A2971B4B-06C0-422E-9F6F-4128AF6D7395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200" cy="45968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4024440" y="9725040"/>
            <a:ext cx="3068280" cy="5029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E5ED4478-052D-4BE5-B25F-ECBFB00ABF6F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200" cy="45968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4024440" y="9725040"/>
            <a:ext cx="3068280" cy="5029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E004026D-EC74-4941-A64F-1CCEEA5AD439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200" cy="45968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4024440" y="9725040"/>
            <a:ext cx="3068280" cy="5029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32C3DD67-5D32-4897-9F25-1A04F03CEE4C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200" cy="45968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4024440" y="9725040"/>
            <a:ext cx="3068280" cy="5029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0522CCA6-2BAC-4255-9E58-46E1687205B4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200" cy="45968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4024440" y="9725040"/>
            <a:ext cx="3068280" cy="5029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3C7FA75B-58A1-43AC-BD11-AB771A945311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932760"/>
            <a:ext cx="9136440" cy="107640"/>
          </a:xfrm>
          <a:prstGeom prst="rect">
            <a:avLst/>
          </a:prstGeom>
          <a:solidFill>
            <a:srgbClr val="1f497d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7707960" y="6564960"/>
            <a:ext cx="906840" cy="906840"/>
          </a:xfrm>
          <a:prstGeom prst="rect">
            <a:avLst/>
          </a:prstGeom>
          <a:noFill/>
          <a:ln>
            <a:noFill/>
          </a:ln>
        </p:spPr>
      </p:sp>
      <p:pic>
        <p:nvPicPr>
          <p:cNvPr id="2" name="Picture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5800" cy="1379880"/>
          </a:xfrm>
          <a:prstGeom prst="rect">
            <a:avLst/>
          </a:prstGeom>
          <a:ln w="9360">
            <a:solidFill>
              <a:srgbClr val="0070c0"/>
            </a:solidFill>
            <a:miter/>
          </a:ln>
        </p:spPr>
      </p:pic>
      <p:pic>
        <p:nvPicPr>
          <p:cNvPr id="3" name="Picture 7" descr=""/>
          <p:cNvPicPr/>
          <p:nvPr/>
        </p:nvPicPr>
        <p:blipFill>
          <a:blip r:embed="rId3"/>
          <a:srcRect l="0" t="0" r="49874" b="45008"/>
          <a:stretch>
            <a:fillRect/>
          </a:stretch>
        </p:blipFill>
        <p:spPr>
          <a:xfrm>
            <a:off x="6619320" y="1393560"/>
            <a:ext cx="2514960" cy="95256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pic>
        <p:nvPicPr>
          <p:cNvPr id="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4640" y="1391760"/>
            <a:ext cx="4070160" cy="10771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932760"/>
            <a:ext cx="9137160" cy="108360"/>
          </a:xfrm>
          <a:prstGeom prst="rect">
            <a:avLst/>
          </a:prstGeom>
          <a:solidFill>
            <a:srgbClr val="1f497d"/>
          </a:solidFill>
          <a:ln w="9360">
            <a:noFill/>
          </a:ln>
        </p:spPr>
      </p:sp>
      <p:sp>
        <p:nvSpPr>
          <p:cNvPr id="42" name="CustomShape 2"/>
          <p:cNvSpPr/>
          <p:nvPr/>
        </p:nvSpPr>
        <p:spPr>
          <a:xfrm>
            <a:off x="7707960" y="6564960"/>
            <a:ext cx="907560" cy="90756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gif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" y="2305440"/>
            <a:ext cx="9136440" cy="173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4f81bd"/>
                </a:solidFill>
                <a:latin typeface="Calibri"/>
              </a:rPr>
              <a:t>PROSIT: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4f81bd"/>
                </a:solidFill>
                <a:latin typeface="Calibri"/>
              </a:rPr>
              <a:t>A tool for optimal design of soft real-time systems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189440" y="4264560"/>
            <a:ext cx="6759000" cy="54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Calibri"/>
              </a:rPr>
              <a:t>Bachelor Degree in Computer Science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10207080" y="2718720"/>
            <a:ext cx="177120" cy="45396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CustomShape 4"/>
          <p:cNvSpPr/>
          <p:nvPr/>
        </p:nvSpPr>
        <p:spPr>
          <a:xfrm>
            <a:off x="1931040" y="5852160"/>
            <a:ext cx="5210640" cy="43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Supervisor:  Prof. Luigi Palopoli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1330920" y="2082960"/>
            <a:ext cx="906840" cy="90684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CustomShape 6"/>
          <p:cNvSpPr/>
          <p:nvPr/>
        </p:nvSpPr>
        <p:spPr>
          <a:xfrm>
            <a:off x="1931040" y="5486400"/>
            <a:ext cx="5210640" cy="43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Student:      Gianluca Bortoli</a:t>
            </a:r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6035040" y="1828800"/>
            <a:ext cx="2919240" cy="9990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CustomShape 8"/>
          <p:cNvSpPr/>
          <p:nvPr/>
        </p:nvSpPr>
        <p:spPr>
          <a:xfrm>
            <a:off x="6309360" y="2194560"/>
            <a:ext cx="1456200" cy="35892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CustomShape 9"/>
          <p:cNvSpPr/>
          <p:nvPr/>
        </p:nvSpPr>
        <p:spPr>
          <a:xfrm>
            <a:off x="1371600" y="3657600"/>
            <a:ext cx="2919240" cy="109044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CustomShape 10"/>
          <p:cNvSpPr/>
          <p:nvPr/>
        </p:nvSpPr>
        <p:spPr>
          <a:xfrm>
            <a:off x="6547680" y="1463040"/>
            <a:ext cx="2553480" cy="9075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4" name="CustomShape 11"/>
          <p:cNvSpPr/>
          <p:nvPr/>
        </p:nvSpPr>
        <p:spPr>
          <a:xfrm>
            <a:off x="3358440" y="4705200"/>
            <a:ext cx="2420640" cy="43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300">
                <a:latin typeface="Calibri"/>
              </a:rPr>
              <a:t>13 July 2015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164520"/>
            <a:ext cx="8222760" cy="63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pre_process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6553080" y="6356520"/>
            <a:ext cx="2126880" cy="35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9</a:t>
            </a:r>
            <a:endParaRPr/>
          </a:p>
        </p:txBody>
      </p:sp>
      <p:sp>
        <p:nvSpPr>
          <p:cNvPr id="173" name="CustomShape 3"/>
          <p:cNvSpPr/>
          <p:nvPr/>
        </p:nvSpPr>
        <p:spPr>
          <a:xfrm>
            <a:off x="1188720" y="1418040"/>
            <a:ext cx="6765120" cy="457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Optimisation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Huge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performance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boost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Bigger matrix handling without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precision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loss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164520"/>
            <a:ext cx="8222760" cy="63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Performance comparison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6553080" y="6356520"/>
            <a:ext cx="2126880" cy="35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10</a:t>
            </a:r>
            <a:endParaRPr/>
          </a:p>
        </p:txBody>
      </p:sp>
      <p:pic>
        <p:nvPicPr>
          <p:cNvPr id="17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92080" y="1047960"/>
            <a:ext cx="7418520" cy="558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75160" y="3151800"/>
            <a:ext cx="7387920" cy="71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4400">
                <a:solidFill>
                  <a:srgbClr val="3465a4"/>
                </a:solidFill>
                <a:latin typeface="Arial"/>
              </a:rPr>
              <a:t>Thank you for your attention!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164520"/>
            <a:ext cx="8222760" cy="63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Transition matrix structure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6553080" y="6356520"/>
            <a:ext cx="2126880" cy="35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pic>
        <p:nvPicPr>
          <p:cNvPr id="18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960" y="1958040"/>
            <a:ext cx="8987760" cy="337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57200" y="164520"/>
            <a:ext cx="8222760" cy="63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Why C++?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594360" y="1873440"/>
            <a:ext cx="7953120" cy="100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Tradeoff performance / abstraction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Eigen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164520"/>
            <a:ext cx="8222760" cy="63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Example</a:t>
            </a:r>
            <a:endParaRPr/>
          </a:p>
        </p:txBody>
      </p:sp>
      <p:pic>
        <p:nvPicPr>
          <p:cNvPr id="18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6040" y="1132200"/>
            <a:ext cx="4413600" cy="3677760"/>
          </a:xfrm>
          <a:prstGeom prst="rect">
            <a:avLst/>
          </a:prstGeom>
          <a:ln>
            <a:noFill/>
          </a:ln>
        </p:spPr>
      </p:pic>
      <p:sp>
        <p:nvSpPr>
          <p:cNvPr id="185" name="Line 2"/>
          <p:cNvSpPr/>
          <p:nvPr/>
        </p:nvSpPr>
        <p:spPr>
          <a:xfrm>
            <a:off x="2934720" y="3057120"/>
            <a:ext cx="1158480" cy="988560"/>
          </a:xfrm>
          <a:prstGeom prst="line">
            <a:avLst/>
          </a:prstGeom>
          <a:ln w="57240">
            <a:solidFill>
              <a:srgbClr val="3465a4"/>
            </a:solidFill>
            <a:round/>
            <a:tailEnd len="med" type="triangle" w="med"/>
          </a:ln>
        </p:spPr>
      </p:sp>
      <p:sp>
        <p:nvSpPr>
          <p:cNvPr id="186" name="CustomShape 3"/>
          <p:cNvSpPr/>
          <p:nvPr/>
        </p:nvSpPr>
        <p:spPr>
          <a:xfrm>
            <a:off x="3420000" y="3108960"/>
            <a:ext cx="2285640" cy="30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500">
                <a:solidFill>
                  <a:srgbClr val="3465a4"/>
                </a:solidFill>
                <a:latin typeface="Arial"/>
              </a:rPr>
              <a:t>Computation</a:t>
            </a:r>
            <a:endParaRPr/>
          </a:p>
        </p:txBody>
      </p:sp>
      <p:pic>
        <p:nvPicPr>
          <p:cNvPr id="1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0" y="4261680"/>
            <a:ext cx="6346440" cy="235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164520"/>
            <a:ext cx="8222760" cy="63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6553080" y="6356520"/>
            <a:ext cx="2126880" cy="35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</a:t>
            </a:r>
            <a:endParaRPr/>
          </a:p>
        </p:txBody>
      </p:sp>
      <p:pic>
        <p:nvPicPr>
          <p:cNvPr id="9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15760" y="2698560"/>
            <a:ext cx="1858320" cy="2553840"/>
          </a:xfrm>
          <a:prstGeom prst="rect">
            <a:avLst/>
          </a:prstGeom>
          <a:ln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640080" y="5815440"/>
            <a:ext cx="3651120" cy="44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500">
                <a:solidFill>
                  <a:srgbClr val="3465a4"/>
                </a:solidFill>
                <a:latin typeface="Arial"/>
              </a:rPr>
              <a:t>Safety-critical systems</a:t>
            </a:r>
            <a:endParaRPr/>
          </a:p>
        </p:txBody>
      </p:sp>
      <p:pic>
        <p:nvPicPr>
          <p:cNvPr id="9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2643120"/>
            <a:ext cx="3777120" cy="127368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126480" y="3959280"/>
            <a:ext cx="1785240" cy="1730880"/>
          </a:xfrm>
          <a:prstGeom prst="rect">
            <a:avLst/>
          </a:prstGeom>
          <a:ln>
            <a:noFill/>
          </a:ln>
        </p:spPr>
      </p:pic>
      <p:sp>
        <p:nvSpPr>
          <p:cNvPr id="101" name="CustomShape 4"/>
          <p:cNvSpPr/>
          <p:nvPr/>
        </p:nvSpPr>
        <p:spPr>
          <a:xfrm>
            <a:off x="5056560" y="5804280"/>
            <a:ext cx="3859200" cy="44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500">
                <a:solidFill>
                  <a:srgbClr val="3465a4"/>
                </a:solidFill>
                <a:latin typeface="Arial"/>
              </a:rPr>
              <a:t>Media streaming services</a:t>
            </a:r>
            <a:endParaRPr/>
          </a:p>
        </p:txBody>
      </p:sp>
      <p:sp>
        <p:nvSpPr>
          <p:cNvPr id="102" name="CustomShape 5"/>
          <p:cNvSpPr/>
          <p:nvPr/>
        </p:nvSpPr>
        <p:spPr>
          <a:xfrm>
            <a:off x="274320" y="1230480"/>
            <a:ext cx="8684640" cy="103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Hard vs. soft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real-time systems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3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65760" y="3072240"/>
            <a:ext cx="2188080" cy="173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164520"/>
            <a:ext cx="8222760" cy="63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Task model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6553080" y="6356520"/>
            <a:ext cx="2126880" cy="35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2</a:t>
            </a:r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1839600" y="3775320"/>
            <a:ext cx="960840" cy="67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release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07" name="Line 4"/>
          <p:cNvSpPr/>
          <p:nvPr/>
        </p:nvSpPr>
        <p:spPr>
          <a:xfrm flipV="1">
            <a:off x="2651760" y="4024800"/>
            <a:ext cx="512640" cy="126000"/>
          </a:xfrm>
          <a:prstGeom prst="line">
            <a:avLst/>
          </a:prstGeom>
          <a:ln>
            <a:solidFill>
              <a:srgbClr val="000000"/>
            </a:solidFill>
            <a:custDash>
              <a:ds d="197000" sp="197000"/>
            </a:custDash>
            <a:tailEnd len="med" type="triangle" w="med"/>
          </a:ln>
        </p:spPr>
      </p:sp>
      <p:sp>
        <p:nvSpPr>
          <p:cNvPr id="108" name="CustomShape 5"/>
          <p:cNvSpPr/>
          <p:nvPr/>
        </p:nvSpPr>
        <p:spPr>
          <a:xfrm>
            <a:off x="3243600" y="4351680"/>
            <a:ext cx="1458360" cy="6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computation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09" name="CustomShape 6"/>
          <p:cNvSpPr/>
          <p:nvPr/>
        </p:nvSpPr>
        <p:spPr>
          <a:xfrm>
            <a:off x="4719600" y="2371680"/>
            <a:ext cx="1040760" cy="61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finishing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0" name="CustomShape 7"/>
          <p:cNvSpPr/>
          <p:nvPr/>
        </p:nvSpPr>
        <p:spPr>
          <a:xfrm>
            <a:off x="1839600" y="3775680"/>
            <a:ext cx="960840" cy="67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release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1" name="CustomShape 8"/>
          <p:cNvSpPr/>
          <p:nvPr/>
        </p:nvSpPr>
        <p:spPr>
          <a:xfrm>
            <a:off x="5077440" y="3684960"/>
            <a:ext cx="1149480" cy="63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relative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deadline</a:t>
            </a:r>
            <a:endParaRPr/>
          </a:p>
        </p:txBody>
      </p:sp>
      <p:sp>
        <p:nvSpPr>
          <p:cNvPr id="112" name="CustomShape 9"/>
          <p:cNvSpPr/>
          <p:nvPr/>
        </p:nvSpPr>
        <p:spPr>
          <a:xfrm>
            <a:off x="777240" y="5252760"/>
            <a:ext cx="7586280" cy="62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Probabilistic vs. deterministic deadline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0320" y="1321920"/>
            <a:ext cx="8343000" cy="2925720"/>
          </a:xfrm>
          <a:prstGeom prst="rect">
            <a:avLst/>
          </a:prstGeom>
          <a:ln>
            <a:noFill/>
          </a:ln>
        </p:spPr>
      </p:pic>
      <p:sp>
        <p:nvSpPr>
          <p:cNvPr id="114" name="Line 10"/>
          <p:cNvSpPr/>
          <p:nvPr/>
        </p:nvSpPr>
        <p:spPr>
          <a:xfrm flipV="1">
            <a:off x="3922200" y="3474720"/>
            <a:ext cx="0" cy="950400"/>
          </a:xfrm>
          <a:prstGeom prst="line">
            <a:avLst/>
          </a:prstGeom>
          <a:ln>
            <a:solidFill>
              <a:srgbClr val="000000"/>
            </a:solidFill>
            <a:custDash>
              <a:ds d="197000" sp="197000"/>
            </a:custDash>
            <a:tailEnd len="med" type="triangle" w="med"/>
          </a:ln>
        </p:spPr>
      </p:sp>
      <p:sp>
        <p:nvSpPr>
          <p:cNvPr id="115" name="Line 11"/>
          <p:cNvSpPr/>
          <p:nvPr/>
        </p:nvSpPr>
        <p:spPr>
          <a:xfrm flipH="1">
            <a:off x="4480560" y="2687760"/>
            <a:ext cx="274320" cy="274320"/>
          </a:xfrm>
          <a:prstGeom prst="line">
            <a:avLst/>
          </a:prstGeom>
          <a:ln>
            <a:solidFill>
              <a:srgbClr val="000000"/>
            </a:solidFill>
            <a:custDash>
              <a:ds d="197000" sp="197000"/>
            </a:custDash>
            <a:tailEnd len="med" type="triangle" w="med"/>
          </a:ln>
        </p:spPr>
      </p:sp>
      <p:sp>
        <p:nvSpPr>
          <p:cNvPr id="116" name="Line 12"/>
          <p:cNvSpPr/>
          <p:nvPr/>
        </p:nvSpPr>
        <p:spPr>
          <a:xfrm flipH="1">
            <a:off x="4663440" y="3967920"/>
            <a:ext cx="457200" cy="0"/>
          </a:xfrm>
          <a:prstGeom prst="line">
            <a:avLst/>
          </a:prstGeom>
          <a:ln>
            <a:solidFill>
              <a:srgbClr val="000000"/>
            </a:solidFill>
            <a:custDash>
              <a:ds d="197000" sp="197000"/>
            </a:custDash>
            <a:tailEnd len="med" type="triangle" w="med"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164520"/>
            <a:ext cx="8222760" cy="63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800">
                <a:solidFill>
                  <a:srgbClr val="4f81bd"/>
                </a:solidFill>
                <a:latin typeface="Calibri"/>
              </a:rPr>
              <a:t>Resource Reservation scheduling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6553080" y="6356520"/>
            <a:ext cx="2126880" cy="35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3</a:t>
            </a: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1349280" y="1832400"/>
            <a:ext cx="6443640" cy="350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Model definition: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where: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     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is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budget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     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is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reservation period</a:t>
            </a:r>
            <a:endParaRPr/>
          </a:p>
        </p:txBody>
      </p:sp>
      <p:sp>
        <p:nvSpPr>
          <p:cNvPr id="120" name="CustomShape 4"/>
          <p:cNvSpPr/>
          <p:nvPr/>
        </p:nvSpPr>
        <p:spPr>
          <a:xfrm>
            <a:off x="316080" y="4439880"/>
            <a:ext cx="8497800" cy="1584720"/>
          </a:xfrm>
          <a:prstGeom prst="rect">
            <a:avLst/>
          </a:prstGeom>
          <a:noFill/>
          <a:ln>
            <a:noFill/>
          </a:ln>
        </p:spPr>
      </p:sp>
      <p:pic>
        <p:nvPicPr>
          <p:cNvPr id="12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2520" y="2735280"/>
            <a:ext cx="3377160" cy="82908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81920" y="4354200"/>
            <a:ext cx="566280" cy="49032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81920" y="4826880"/>
            <a:ext cx="546840" cy="50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164520"/>
            <a:ext cx="8222760" cy="63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800">
                <a:solidFill>
                  <a:srgbClr val="4f81bd"/>
                </a:solidFill>
                <a:latin typeface="Calibri"/>
              </a:rPr>
              <a:t>Resource Reservation scheduling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6553080" y="6356520"/>
            <a:ext cx="2126880" cy="35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4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1349280" y="1184400"/>
            <a:ext cx="6443640" cy="6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Bandwidth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316080" y="4439880"/>
            <a:ext cx="8497800" cy="158472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CustomShape 5"/>
          <p:cNvSpPr/>
          <p:nvPr/>
        </p:nvSpPr>
        <p:spPr>
          <a:xfrm>
            <a:off x="2607120" y="2572560"/>
            <a:ext cx="3929760" cy="56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Temporal isolation</a:t>
            </a:r>
            <a:endParaRPr/>
          </a:p>
        </p:txBody>
      </p:sp>
      <p:pic>
        <p:nvPicPr>
          <p:cNvPr id="12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16000" y="3120480"/>
            <a:ext cx="5111640" cy="11962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70200" y="1684800"/>
            <a:ext cx="1803600" cy="970920"/>
          </a:xfrm>
          <a:prstGeom prst="rect">
            <a:avLst/>
          </a:prstGeom>
          <a:ln>
            <a:noFill/>
          </a:ln>
        </p:spPr>
      </p:pic>
      <p:sp>
        <p:nvSpPr>
          <p:cNvPr id="131" name="CustomShape 6"/>
          <p:cNvSpPr/>
          <p:nvPr/>
        </p:nvSpPr>
        <p:spPr>
          <a:xfrm>
            <a:off x="1352160" y="4406760"/>
            <a:ext cx="6443640" cy="6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2" name="Line 7"/>
          <p:cNvSpPr/>
          <p:nvPr/>
        </p:nvSpPr>
        <p:spPr>
          <a:xfrm>
            <a:off x="4590720" y="4223520"/>
            <a:ext cx="0" cy="731520"/>
          </a:xfrm>
          <a:prstGeom prst="line">
            <a:avLst/>
          </a:prstGeom>
          <a:ln w="57240">
            <a:solidFill>
              <a:srgbClr val="3465a4"/>
            </a:solidFill>
            <a:round/>
            <a:tailEnd len="med" type="triangle" w="med"/>
          </a:ln>
        </p:spPr>
      </p:sp>
      <p:pic>
        <p:nvPicPr>
          <p:cNvPr id="133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54480" y="5578560"/>
            <a:ext cx="6039000" cy="730440"/>
          </a:xfrm>
          <a:prstGeom prst="rect">
            <a:avLst/>
          </a:prstGeom>
          <a:ln>
            <a:noFill/>
          </a:ln>
        </p:spPr>
      </p:pic>
      <p:sp>
        <p:nvSpPr>
          <p:cNvPr id="134" name="CustomShape 8"/>
          <p:cNvSpPr/>
          <p:nvPr/>
        </p:nvSpPr>
        <p:spPr>
          <a:xfrm>
            <a:off x="1352160" y="4982760"/>
            <a:ext cx="6443640" cy="6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Model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164520"/>
            <a:ext cx="8222760" cy="63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RR as Markov chain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6553080" y="6356520"/>
            <a:ext cx="2126880" cy="35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5</a:t>
            </a:r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320400" y="1384560"/>
            <a:ext cx="8500320" cy="116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Resource Reservation's transition matrix</a:t>
            </a:r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690120" y="5123880"/>
            <a:ext cx="3376800" cy="65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Inner block structure </a:t>
            </a:r>
            <a:endParaRPr/>
          </a:p>
        </p:txBody>
      </p:sp>
      <p:sp>
        <p:nvSpPr>
          <p:cNvPr id="139" name="CustomShape 5"/>
          <p:cNvSpPr/>
          <p:nvPr/>
        </p:nvSpPr>
        <p:spPr>
          <a:xfrm>
            <a:off x="4812840" y="5123160"/>
            <a:ext cx="3961080" cy="65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Quasi-Birth-Death process</a:t>
            </a:r>
            <a:endParaRPr/>
          </a:p>
        </p:txBody>
      </p:sp>
      <p:pic>
        <p:nvPicPr>
          <p:cNvPr id="1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4560" y="2139120"/>
            <a:ext cx="4573080" cy="2849400"/>
          </a:xfrm>
          <a:prstGeom prst="rect">
            <a:avLst/>
          </a:prstGeom>
          <a:ln>
            <a:noFill/>
          </a:ln>
        </p:spPr>
      </p:pic>
      <p:sp>
        <p:nvSpPr>
          <p:cNvPr id="141" name="Line 6"/>
          <p:cNvSpPr/>
          <p:nvPr/>
        </p:nvSpPr>
        <p:spPr>
          <a:xfrm>
            <a:off x="4206240" y="2227680"/>
            <a:ext cx="0" cy="100872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2" name="Line 7"/>
          <p:cNvSpPr/>
          <p:nvPr/>
        </p:nvSpPr>
        <p:spPr>
          <a:xfrm flipV="1">
            <a:off x="3095280" y="3233520"/>
            <a:ext cx="1110960" cy="28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3" name="Line 8"/>
          <p:cNvSpPr/>
          <p:nvPr/>
        </p:nvSpPr>
        <p:spPr>
          <a:xfrm>
            <a:off x="3092400" y="2776320"/>
            <a:ext cx="2880" cy="4600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4" name="Line 9"/>
          <p:cNvSpPr/>
          <p:nvPr/>
        </p:nvSpPr>
        <p:spPr>
          <a:xfrm>
            <a:off x="3092400" y="2776320"/>
            <a:ext cx="656640" cy="28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5" name="Line 10"/>
          <p:cNvSpPr/>
          <p:nvPr/>
        </p:nvSpPr>
        <p:spPr>
          <a:xfrm>
            <a:off x="3732480" y="2227680"/>
            <a:ext cx="0" cy="54864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6" name="Line 11"/>
          <p:cNvSpPr/>
          <p:nvPr/>
        </p:nvSpPr>
        <p:spPr>
          <a:xfrm>
            <a:off x="3732480" y="2241360"/>
            <a:ext cx="47376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7" name="Line 12"/>
          <p:cNvSpPr/>
          <p:nvPr/>
        </p:nvSpPr>
        <p:spPr>
          <a:xfrm>
            <a:off x="5486400" y="3327840"/>
            <a:ext cx="0" cy="100584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8" name="Line 13"/>
          <p:cNvSpPr/>
          <p:nvPr/>
        </p:nvSpPr>
        <p:spPr>
          <a:xfrm flipV="1">
            <a:off x="4375440" y="4333680"/>
            <a:ext cx="1110960" cy="28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9" name="Line 14"/>
          <p:cNvSpPr/>
          <p:nvPr/>
        </p:nvSpPr>
        <p:spPr>
          <a:xfrm>
            <a:off x="4372560" y="3876480"/>
            <a:ext cx="2880" cy="4600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50" name="Line 15"/>
          <p:cNvSpPr/>
          <p:nvPr/>
        </p:nvSpPr>
        <p:spPr>
          <a:xfrm>
            <a:off x="4372560" y="3876480"/>
            <a:ext cx="64008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51" name="Line 16"/>
          <p:cNvSpPr/>
          <p:nvPr/>
        </p:nvSpPr>
        <p:spPr>
          <a:xfrm>
            <a:off x="5012640" y="3327840"/>
            <a:ext cx="0" cy="54864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52" name="Line 17"/>
          <p:cNvSpPr/>
          <p:nvPr/>
        </p:nvSpPr>
        <p:spPr>
          <a:xfrm>
            <a:off x="5012640" y="3341520"/>
            <a:ext cx="47376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53" name="Line 18"/>
          <p:cNvSpPr/>
          <p:nvPr/>
        </p:nvSpPr>
        <p:spPr>
          <a:xfrm>
            <a:off x="3953160" y="3237480"/>
            <a:ext cx="550800" cy="455040"/>
          </a:xfrm>
          <a:prstGeom prst="line">
            <a:avLst/>
          </a:prstGeom>
          <a:ln w="2916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54" name="Line 19"/>
          <p:cNvSpPr/>
          <p:nvPr/>
        </p:nvSpPr>
        <p:spPr>
          <a:xfrm>
            <a:off x="4206240" y="2942280"/>
            <a:ext cx="550800" cy="455040"/>
          </a:xfrm>
          <a:prstGeom prst="line">
            <a:avLst/>
          </a:prstGeom>
          <a:ln w="2916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55" name="Line 20"/>
          <p:cNvSpPr/>
          <p:nvPr/>
        </p:nvSpPr>
        <p:spPr>
          <a:xfrm>
            <a:off x="3915360" y="5741280"/>
            <a:ext cx="731520" cy="0"/>
          </a:xfrm>
          <a:prstGeom prst="line">
            <a:avLst/>
          </a:prstGeom>
          <a:ln w="57240">
            <a:solidFill>
              <a:srgbClr val="3465a4"/>
            </a:solidFill>
            <a:round/>
            <a:tailEnd len="med" type="triangle" w="med"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164520"/>
            <a:ext cx="8222760" cy="63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PROSIT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6553080" y="6356520"/>
            <a:ext cx="2126880" cy="35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6</a:t>
            </a:r>
            <a:endParaRPr/>
          </a:p>
        </p:txBody>
      </p:sp>
      <p:sp>
        <p:nvSpPr>
          <p:cNvPr id="158" name="CustomShape 3"/>
          <p:cNvSpPr/>
          <p:nvPr/>
        </p:nvSpPr>
        <p:spPr>
          <a:xfrm>
            <a:off x="640080" y="1420560"/>
            <a:ext cx="7861680" cy="245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Challenges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Synthesis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(QoS)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→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Scheduling parameters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Analysis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(Scheduling parameters) 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→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 QoS</a:t>
            </a:r>
            <a:endParaRPr/>
          </a:p>
        </p:txBody>
      </p:sp>
      <p:pic>
        <p:nvPicPr>
          <p:cNvPr id="15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51200" y="3568320"/>
            <a:ext cx="5239440" cy="219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64520"/>
            <a:ext cx="8222760" cy="63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PROSIT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6553080" y="6356520"/>
            <a:ext cx="2126880" cy="35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7</a:t>
            </a:r>
            <a:endParaRPr/>
          </a:p>
        </p:txBody>
      </p:sp>
      <p:sp>
        <p:nvSpPr>
          <p:cNvPr id="162" name="CustomShape 3"/>
          <p:cNvSpPr/>
          <p:nvPr/>
        </p:nvSpPr>
        <p:spPr>
          <a:xfrm>
            <a:off x="1189080" y="1449360"/>
            <a:ext cx="6764040" cy="456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Modules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XML parser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Probability distribution handler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Task descriptor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Probability solver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QoS evaluation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164520"/>
            <a:ext cx="8222760" cy="63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PROSIT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6553080" y="6356520"/>
            <a:ext cx="2126880" cy="35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8</a:t>
            </a:r>
            <a:endParaRPr/>
          </a:p>
        </p:txBody>
      </p:sp>
      <p:sp>
        <p:nvSpPr>
          <p:cNvPr id="165" name="CustomShape 3"/>
          <p:cNvSpPr/>
          <p:nvPr/>
        </p:nvSpPr>
        <p:spPr>
          <a:xfrm>
            <a:off x="441000" y="1384560"/>
            <a:ext cx="826164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Processing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6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15760" y="2144880"/>
            <a:ext cx="4703040" cy="3891240"/>
          </a:xfrm>
          <a:prstGeom prst="rect">
            <a:avLst/>
          </a:prstGeom>
          <a:ln>
            <a:noFill/>
          </a:ln>
        </p:spPr>
      </p:pic>
      <p:sp>
        <p:nvSpPr>
          <p:cNvPr id="167" name="CustomShape 4"/>
          <p:cNvSpPr/>
          <p:nvPr/>
        </p:nvSpPr>
        <p:spPr>
          <a:xfrm>
            <a:off x="936720" y="3826800"/>
            <a:ext cx="1541160" cy="30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500">
                <a:solidFill>
                  <a:srgbClr val="3465a4"/>
                </a:solidFill>
                <a:latin typeface="Arial"/>
              </a:rPr>
              <a:t>Matrix creation</a:t>
            </a:r>
            <a:endParaRPr/>
          </a:p>
        </p:txBody>
      </p:sp>
      <p:sp>
        <p:nvSpPr>
          <p:cNvPr id="168" name="CustomShape 5"/>
          <p:cNvSpPr/>
          <p:nvPr/>
        </p:nvSpPr>
        <p:spPr>
          <a:xfrm>
            <a:off x="202320" y="4993200"/>
            <a:ext cx="2377080" cy="120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500">
                <a:solidFill>
                  <a:srgbClr val="3465a4"/>
                </a:solidFill>
                <a:latin typeface="Arial"/>
              </a:rPr>
              <a:t>Solution algorithms:</a:t>
            </a:r>
            <a:endParaRPr/>
          </a:p>
          <a:p>
            <a:r>
              <a:rPr b="1" lang="en-US" sz="1500">
                <a:solidFill>
                  <a:srgbClr val="3465a4"/>
                </a:solidFill>
                <a:latin typeface="Arial"/>
              </a:rPr>
              <a:t>* Cyclic reduction</a:t>
            </a:r>
            <a:endParaRPr/>
          </a:p>
          <a:p>
            <a:r>
              <a:rPr b="1" lang="en-US" sz="1500">
                <a:solidFill>
                  <a:srgbClr val="3465a4"/>
                </a:solidFill>
                <a:latin typeface="Arial"/>
              </a:rPr>
              <a:t>* Logarithmic reduction</a:t>
            </a:r>
            <a:endParaRPr/>
          </a:p>
          <a:p>
            <a:r>
              <a:rPr b="1" lang="en-US" sz="1500">
                <a:solidFill>
                  <a:srgbClr val="3465a4"/>
                </a:solidFill>
                <a:latin typeface="Arial"/>
              </a:rPr>
              <a:t>* Companion</a:t>
            </a:r>
            <a:endParaRPr/>
          </a:p>
          <a:p>
            <a:r>
              <a:rPr b="1" lang="en-US" sz="1500">
                <a:solidFill>
                  <a:srgbClr val="3465a4"/>
                </a:solidFill>
                <a:latin typeface="Arial"/>
              </a:rPr>
              <a:t>* Analytical</a:t>
            </a:r>
            <a:endParaRPr/>
          </a:p>
        </p:txBody>
      </p:sp>
      <p:sp>
        <p:nvSpPr>
          <p:cNvPr id="169" name="CustomShape 6"/>
          <p:cNvSpPr/>
          <p:nvPr/>
        </p:nvSpPr>
        <p:spPr>
          <a:xfrm>
            <a:off x="7354080" y="3804480"/>
            <a:ext cx="1434600" cy="30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500">
                <a:solidFill>
                  <a:srgbClr val="3465a4"/>
                </a:solidFill>
                <a:latin typeface="Arial"/>
              </a:rPr>
              <a:t>Check results</a:t>
            </a:r>
            <a:endParaRPr/>
          </a:p>
        </p:txBody>
      </p:sp>
      <p:sp>
        <p:nvSpPr>
          <p:cNvPr id="170" name="CustomShape 7"/>
          <p:cNvSpPr/>
          <p:nvPr/>
        </p:nvSpPr>
        <p:spPr>
          <a:xfrm>
            <a:off x="7370640" y="5400720"/>
            <a:ext cx="1349280" cy="30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500">
                <a:solidFill>
                  <a:srgbClr val="3465a4"/>
                </a:solidFill>
                <a:latin typeface="Arial"/>
              </a:rPr>
              <a:t>Store results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