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5.png" ContentType="image/png"/>
  <Override PartName="/ppt/media/image10.gif" ContentType="image/gif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456169-D006-4A13-9C27-D4E1B0FEC82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2FFD8CA-16BA-422E-94A0-481C36058C0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B0A1BCF-5FB8-4DF0-86F1-650936E6DFC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3476D06-D8CA-4844-875A-0239C102356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15AF0BC-1734-41E8-B6B3-8DD0381459F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E2FCB13-3491-49DA-9F61-8102F4236D8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4919E17-FEA1-4382-BFD1-6CE18A0BD60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6577803-653A-4A8E-BA77-1C68BB8C10D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C9A5461-F91E-4801-B29E-5A38855499C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18C61A5-E744-4D83-BAC1-40167177C82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3E35AD6-3953-4CA1-8489-4452F8F8A0A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80F3CE6-7420-4847-A236-207788EE56D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41120" cy="1123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1520" cy="91152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0480" cy="138456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26" b="45157"/>
          <a:stretch>
            <a:fillRect/>
          </a:stretch>
        </p:blipFill>
        <p:spPr>
          <a:xfrm>
            <a:off x="6619320" y="1393560"/>
            <a:ext cx="2519640" cy="9572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304" b="13607"/>
          <a:stretch>
            <a:fillRect/>
          </a:stretch>
        </p:blipFill>
        <p:spPr>
          <a:xfrm>
            <a:off x="0" y="1393560"/>
            <a:ext cx="3397680" cy="8805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1840" cy="1130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2240" cy="91224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gif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41120" cy="173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3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1800" cy="4586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792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1520" cy="91152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792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3920" cy="10036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608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3920" cy="10951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8160" cy="91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11480" y="1636560"/>
            <a:ext cx="8321040" cy="16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implies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1480" y="4450320"/>
            <a:ext cx="8321040" cy="20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more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for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4389120" y="3468960"/>
            <a:ext cx="365760" cy="7315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83960"/>
            <a:ext cx="7423200" cy="559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75160" y="3151800"/>
            <a:ext cx="739260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Generic transition matrix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600" y="1958040"/>
            <a:ext cx="8992440" cy="33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568240"/>
            <a:ext cx="2192760" cy="17355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5760" y="2194560"/>
            <a:ext cx="1863000" cy="25585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311440"/>
            <a:ext cx="365580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20640" y="2139120"/>
            <a:ext cx="3781800" cy="12783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26480" y="3455280"/>
            <a:ext cx="1789920" cy="173556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300280"/>
            <a:ext cx="386388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1264680" y="1230480"/>
            <a:ext cx="661392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457560" y="1737360"/>
            <a:ext cx="8502480" cy="457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 (Eigen)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457560" y="1384560"/>
            <a:ext cx="8227440" cy="245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solves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QoS value from the scheduling parameters given as input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216320"/>
            <a:ext cx="4995000" cy="185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57560" y="1384560"/>
            <a:ext cx="8502480" cy="49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Steps to obtain probability value: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pre_process()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compute_pi()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post_process()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the algorithm's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fill_in_probability_map()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results in a map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640160"/>
            <a:ext cx="5002920" cy="1645920"/>
          </a:xfrm>
          <a:prstGeom prst="rect">
            <a:avLst/>
          </a:prstGeom>
          <a:ln>
            <a:noFill/>
          </a:ln>
        </p:spPr>
      </p:pic>
      <p:sp>
        <p:nvSpPr>
          <p:cNvPr id="119" name="Line 3"/>
          <p:cNvSpPr/>
          <p:nvPr/>
        </p:nvSpPr>
        <p:spPr>
          <a:xfrm flipV="1">
            <a:off x="1974960" y="3122640"/>
            <a:ext cx="438480" cy="21888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  <a:tailEnd len="med" type="triangle" w="med"/>
          </a:ln>
        </p:spPr>
      </p:sp>
      <p:sp>
        <p:nvSpPr>
          <p:cNvPr id="120" name="TextShape 4"/>
          <p:cNvSpPr txBox="1"/>
          <p:nvPr/>
        </p:nvSpPr>
        <p:spPr>
          <a:xfrm>
            <a:off x="1047600" y="3091320"/>
            <a:ext cx="9273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r>
              <a:rPr lang="en-US">
                <a:solidFill>
                  <a:srgbClr val="3465a4"/>
                </a:solidFill>
                <a:latin typeface="Arial"/>
              </a:rPr>
              <a:t>
</a:t>
            </a:r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1" name="Line 5"/>
          <p:cNvSpPr/>
          <p:nvPr/>
        </p:nvSpPr>
        <p:spPr>
          <a:xfrm flipV="1">
            <a:off x="5394960" y="3286080"/>
            <a:ext cx="0" cy="4212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  <a:tailEnd len="med" type="triangle" w="med"/>
          </a:ln>
        </p:spPr>
      </p:sp>
      <p:sp>
        <p:nvSpPr>
          <p:cNvPr id="122" name="Line 6"/>
          <p:cNvSpPr/>
          <p:nvPr/>
        </p:nvSpPr>
        <p:spPr>
          <a:xfrm flipH="1" flipV="1">
            <a:off x="6458760" y="3108960"/>
            <a:ext cx="526680" cy="17712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  <a:tailEnd len="med" type="triangle" w="med"/>
          </a:ln>
        </p:spPr>
      </p:sp>
      <p:sp>
        <p:nvSpPr>
          <p:cNvPr id="123" name="Line 7"/>
          <p:cNvSpPr/>
          <p:nvPr/>
        </p:nvSpPr>
        <p:spPr>
          <a:xfrm flipV="1">
            <a:off x="4297680" y="2446560"/>
            <a:ext cx="0" cy="7077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  <a:tailEnd len="med" type="triangle" w="med"/>
          </a:ln>
        </p:spPr>
      </p:sp>
      <p:sp>
        <p:nvSpPr>
          <p:cNvPr id="124" name="TextShape 8"/>
          <p:cNvSpPr txBox="1"/>
          <p:nvPr/>
        </p:nvSpPr>
        <p:spPr>
          <a:xfrm>
            <a:off x="3567600" y="3163680"/>
            <a:ext cx="14227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r>
              <a:rPr lang="en-US">
                <a:solidFill>
                  <a:srgbClr val="3465a4"/>
                </a:solidFill>
                <a:latin typeface="Arial"/>
              </a:rPr>
              <a:t>
</a:t>
            </a:r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5" name="TextShape 9"/>
          <p:cNvSpPr txBox="1"/>
          <p:nvPr/>
        </p:nvSpPr>
        <p:spPr>
          <a:xfrm>
            <a:off x="4899600" y="3703680"/>
            <a:ext cx="10159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r>
              <a:rPr lang="en-US">
                <a:solidFill>
                  <a:srgbClr val="3465a4"/>
                </a:solidFill>
                <a:latin typeface="Arial"/>
              </a:rPr>
              <a:t>
</a:t>
            </a:r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6" name="TextShape 10"/>
          <p:cNvSpPr txBox="1"/>
          <p:nvPr/>
        </p:nvSpPr>
        <p:spPr>
          <a:xfrm>
            <a:off x="1047600" y="3091680"/>
            <a:ext cx="9273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r>
              <a:rPr lang="en-US">
                <a:solidFill>
                  <a:srgbClr val="3465a4"/>
                </a:solidFill>
                <a:latin typeface="Arial"/>
              </a:rPr>
              <a:t>
</a:t>
            </a:r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7" name="TextShape 11"/>
          <p:cNvSpPr txBox="1"/>
          <p:nvPr/>
        </p:nvSpPr>
        <p:spPr>
          <a:xfrm>
            <a:off x="6985440" y="3036960"/>
            <a:ext cx="10404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r>
              <a:rPr lang="en-US">
                <a:solidFill>
                  <a:srgbClr val="3465a4"/>
                </a:solidFill>
                <a:latin typeface="Arial"/>
              </a:rPr>
              <a:t>
</a:t>
            </a:r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28" name="CustomShape 12"/>
          <p:cNvSpPr/>
          <p:nvPr/>
        </p:nvSpPr>
        <p:spPr>
          <a:xfrm>
            <a:off x="548640" y="5108760"/>
            <a:ext cx="804672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9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320760" y="1544400"/>
            <a:ext cx="8502480" cy="211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316080" y="4151880"/>
            <a:ext cx="8502480" cy="15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3465a4"/>
                </a:solidFill>
                <a:latin typeface="Calibri"/>
              </a:rPr>
              <a:t>A certain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4520"/>
            <a:ext cx="822744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66120" y="1384560"/>
            <a:ext cx="8410680" cy="11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task: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549880"/>
            <a:ext cx="4031280" cy="23950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3255840" y="2640960"/>
            <a:ext cx="1004400" cy="74952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38" name="CustomShape 5"/>
          <p:cNvSpPr/>
          <p:nvPr/>
        </p:nvSpPr>
        <p:spPr>
          <a:xfrm>
            <a:off x="690120" y="5195880"/>
            <a:ext cx="3381480" cy="6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4812840" y="5195160"/>
            <a:ext cx="3811320" cy="6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40" name="Line 7"/>
          <p:cNvSpPr/>
          <p:nvPr/>
        </p:nvSpPr>
        <p:spPr>
          <a:xfrm>
            <a:off x="4261320" y="3391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1" name="CustomShape 8"/>
          <p:cNvSpPr/>
          <p:nvPr/>
        </p:nvSpPr>
        <p:spPr>
          <a:xfrm>
            <a:off x="3945600" y="5580720"/>
            <a:ext cx="640080" cy="3657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