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9.png" ContentType="image/png"/>
  <Override PartName="/ppt/media/image15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22.png" ContentType="image/png"/>
  <Override PartName="/ppt/media/image8.jpeg" ContentType="image/jpeg"/>
  <Override PartName="/ppt/media/image9.gif" ContentType="image/gif"/>
  <Override PartName="/ppt/media/image10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jpeg" ContentType="image/jpeg"/>
  <Override PartName="/ppt/media/image6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E9EE159-9223-4C51-BDEE-2504709B80D0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1280" cy="45979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4024440" y="9725040"/>
            <a:ext cx="3069360" cy="5040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0ECF7194-0DEE-4E44-A95D-2690C456179A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000" cy="45986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4024440" y="9725040"/>
            <a:ext cx="3070080" cy="5047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AB12BDEC-3F30-46BD-AC98-5D37E2429309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000" cy="45986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4024440" y="9725040"/>
            <a:ext cx="3070080" cy="5047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01179D78-1EC6-4D19-B7BF-5D9A95B66B91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000" cy="45986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4024440" y="9725040"/>
            <a:ext cx="3070080" cy="5047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618B93BA-9565-4FD4-A1D2-D66EAFAB3505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000" cy="45986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4024440" y="9725040"/>
            <a:ext cx="3070080" cy="5047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CA706F9F-D78F-46D3-BCC9-DB237CC5E9EF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000" cy="45986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4024440" y="9725040"/>
            <a:ext cx="3070080" cy="5047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012BD613-51CD-44F9-B53A-8ACC1C91540E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000" cy="45986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4024440" y="9725040"/>
            <a:ext cx="3070080" cy="5047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54E2180C-6F72-4EED-824C-2F7AA6C962A1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000" cy="45986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4024440" y="9725040"/>
            <a:ext cx="3070080" cy="5047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A831BAE3-37D8-45C4-8A84-4F6CEDD13A89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000" cy="45986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4024440" y="9725040"/>
            <a:ext cx="3070080" cy="5047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A6B80E3E-533E-413A-92DA-2B214725FA4A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000" cy="45986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024440" y="9725040"/>
            <a:ext cx="3070080" cy="5047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7C9E73B3-59A7-4B1D-8164-3C12FD7A277B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000" cy="45986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4024440" y="9725040"/>
            <a:ext cx="3070080" cy="5047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FB84E98C-B9DE-4D08-89A1-92AC7E071E12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000" cy="45986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4024440" y="9725040"/>
            <a:ext cx="3070080" cy="5047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3A3EB71F-6A6A-4181-810A-DB35D62A441D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000" cy="45986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4024440" y="9725040"/>
            <a:ext cx="3070080" cy="5047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27746743-1F9B-4CAC-A529-4A6B6DAC297B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32760"/>
            <a:ext cx="9138240" cy="10944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7707960" y="6564960"/>
            <a:ext cx="908640" cy="908640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7600" cy="1381680"/>
          </a:xfrm>
          <a:prstGeom prst="rect">
            <a:avLst/>
          </a:prstGeom>
          <a:ln w="9360">
            <a:solidFill>
              <a:srgbClr val="0070c0"/>
            </a:solidFill>
            <a:miter/>
          </a:ln>
        </p:spPr>
      </p:pic>
      <p:pic>
        <p:nvPicPr>
          <p:cNvPr id="3" name="Picture 7" descr=""/>
          <p:cNvPicPr/>
          <p:nvPr/>
        </p:nvPicPr>
        <p:blipFill>
          <a:blip r:embed="rId3"/>
          <a:srcRect l="0" t="0" r="49894" b="45065"/>
          <a:stretch>
            <a:fillRect/>
          </a:stretch>
        </p:blipFill>
        <p:spPr>
          <a:xfrm>
            <a:off x="6619320" y="1393560"/>
            <a:ext cx="2516760" cy="95436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4"/>
          <a:srcRect l="0" t="0" r="2206" b="13249"/>
          <a:stretch>
            <a:fillRect/>
          </a:stretch>
        </p:blipFill>
        <p:spPr>
          <a:xfrm>
            <a:off x="0" y="1393560"/>
            <a:ext cx="3394800" cy="87768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932760"/>
            <a:ext cx="9138960" cy="11016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7707960" y="6564960"/>
            <a:ext cx="909360" cy="90936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gif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" y="2305440"/>
            <a:ext cx="9138240" cy="173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4f81bd"/>
                </a:solidFill>
                <a:latin typeface="Calibri"/>
              </a:rPr>
              <a:t>PROSIT: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4f81bd"/>
                </a:solidFill>
                <a:latin typeface="Calibri"/>
              </a:rPr>
              <a:t>A tool for optimal design of soft real-time systems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189440" y="4264560"/>
            <a:ext cx="6760800" cy="54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Bachelor Degree in Computer Science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10207080" y="2718720"/>
            <a:ext cx="178920" cy="45576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CustomShape 4"/>
          <p:cNvSpPr/>
          <p:nvPr/>
        </p:nvSpPr>
        <p:spPr>
          <a:xfrm>
            <a:off x="1855800" y="5852160"/>
            <a:ext cx="6395040" cy="44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Supervisor:  Prof. Luigi Palopoli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1330920" y="2082960"/>
            <a:ext cx="908640" cy="90864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CustomShape 6"/>
          <p:cNvSpPr/>
          <p:nvPr/>
        </p:nvSpPr>
        <p:spPr>
          <a:xfrm>
            <a:off x="1855800" y="5486400"/>
            <a:ext cx="6395040" cy="44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Student:      Gianluca Bortoli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6035040" y="1828800"/>
            <a:ext cx="2921040" cy="10008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8"/>
          <p:cNvSpPr/>
          <p:nvPr/>
        </p:nvSpPr>
        <p:spPr>
          <a:xfrm>
            <a:off x="6309360" y="2194560"/>
            <a:ext cx="1458000" cy="36072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CustomShape 9"/>
          <p:cNvSpPr/>
          <p:nvPr/>
        </p:nvSpPr>
        <p:spPr>
          <a:xfrm>
            <a:off x="1371600" y="3657600"/>
            <a:ext cx="2921040" cy="109224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CustomShape 10"/>
          <p:cNvSpPr/>
          <p:nvPr/>
        </p:nvSpPr>
        <p:spPr>
          <a:xfrm>
            <a:off x="6547680" y="1463040"/>
            <a:ext cx="2555280" cy="909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4" name="CustomShape 11"/>
          <p:cNvSpPr/>
          <p:nvPr/>
        </p:nvSpPr>
        <p:spPr>
          <a:xfrm>
            <a:off x="3360600" y="4705200"/>
            <a:ext cx="2422440" cy="43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300">
                <a:latin typeface="Calibri"/>
              </a:rPr>
              <a:t>A.Y. 2014/2015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164520"/>
            <a:ext cx="8224560" cy="63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6553080" y="6356520"/>
            <a:ext cx="212868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9</a:t>
            </a: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421560" y="1384560"/>
            <a:ext cx="8263440" cy="62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Processing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19760" y="2216880"/>
            <a:ext cx="4704840" cy="389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164520"/>
            <a:ext cx="8224560" cy="63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pre_process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6553080" y="6356520"/>
            <a:ext cx="212868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10</a:t>
            </a:r>
            <a:endParaRPr/>
          </a:p>
        </p:txBody>
      </p:sp>
      <p:sp>
        <p:nvSpPr>
          <p:cNvPr id="167" name="CustomShape 3"/>
          <p:cNvSpPr/>
          <p:nvPr/>
        </p:nvSpPr>
        <p:spPr>
          <a:xfrm>
            <a:off x="1943280" y="1420560"/>
            <a:ext cx="5257080" cy="284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Optimisation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Huge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performance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boost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Bigger matrix handling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without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precision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loss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164520"/>
            <a:ext cx="8224560" cy="63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6553080" y="6356520"/>
            <a:ext cx="212868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11</a:t>
            </a:r>
            <a:endParaRPr/>
          </a:p>
        </p:txBody>
      </p:sp>
      <p:pic>
        <p:nvPicPr>
          <p:cNvPr id="1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2080" y="1047960"/>
            <a:ext cx="7420320" cy="559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75160" y="3151800"/>
            <a:ext cx="7389720" cy="71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400">
                <a:solidFill>
                  <a:srgbClr val="3465a4"/>
                </a:solidFill>
                <a:latin typeface="Arial"/>
              </a:rPr>
              <a:t>Thank you for your attention!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164520"/>
            <a:ext cx="8224560" cy="63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Why C++?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594360" y="1873440"/>
            <a:ext cx="7954920" cy="100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Tradeoff performance / abstraction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Eigen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164520"/>
            <a:ext cx="8224560" cy="63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Transition matrix structure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6553080" y="6356520"/>
            <a:ext cx="212868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1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960" y="1958040"/>
            <a:ext cx="8989560" cy="337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164520"/>
            <a:ext cx="8224560" cy="63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Outline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7200" y="1744200"/>
            <a:ext cx="8224560" cy="452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Resource Reservation scheduling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PROSIT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Transition matrix creation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6553080" y="6356520"/>
            <a:ext cx="212868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164520"/>
            <a:ext cx="8224560" cy="63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6553080" y="6356520"/>
            <a:ext cx="212868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2</a:t>
            </a: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15760" y="2698560"/>
            <a:ext cx="1860120" cy="255564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640080" y="5815440"/>
            <a:ext cx="3652920" cy="44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Safety-critical systems</a:t>
            </a:r>
            <a:endParaRPr/>
          </a:p>
        </p:txBody>
      </p:sp>
      <p:pic>
        <p:nvPicPr>
          <p:cNvPr id="10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643120"/>
            <a:ext cx="3778920" cy="127548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3959280"/>
            <a:ext cx="1787040" cy="1732680"/>
          </a:xfrm>
          <a:prstGeom prst="rect">
            <a:avLst/>
          </a:prstGeom>
          <a:ln>
            <a:noFill/>
          </a:ln>
        </p:spPr>
      </p:pic>
      <p:sp>
        <p:nvSpPr>
          <p:cNvPr id="104" name="CustomShape 4"/>
          <p:cNvSpPr/>
          <p:nvPr/>
        </p:nvSpPr>
        <p:spPr>
          <a:xfrm>
            <a:off x="5056560" y="5804280"/>
            <a:ext cx="3861000" cy="44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Media streaming services</a:t>
            </a:r>
            <a:endParaRPr/>
          </a:p>
        </p:txBody>
      </p:sp>
      <p:sp>
        <p:nvSpPr>
          <p:cNvPr id="105" name="CustomShape 5"/>
          <p:cNvSpPr/>
          <p:nvPr/>
        </p:nvSpPr>
        <p:spPr>
          <a:xfrm>
            <a:off x="274320" y="1230480"/>
            <a:ext cx="8686440" cy="103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Hard vs. soft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real-time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65760" y="3072240"/>
            <a:ext cx="2189880" cy="173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164520"/>
            <a:ext cx="8224560" cy="63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Task model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6553080" y="6356520"/>
            <a:ext cx="212868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3</a:t>
            </a:r>
            <a:endParaRPr/>
          </a:p>
        </p:txBody>
      </p:sp>
      <p:pic>
        <p:nvPicPr>
          <p:cNvPr id="1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0720" y="1712160"/>
            <a:ext cx="5000040" cy="1643040"/>
          </a:xfrm>
          <a:prstGeom prst="rect">
            <a:avLst/>
          </a:prstGeom>
          <a:ln>
            <a:noFill/>
          </a:ln>
        </p:spPr>
      </p:pic>
      <p:sp>
        <p:nvSpPr>
          <p:cNvPr id="110" name="Line 3"/>
          <p:cNvSpPr/>
          <p:nvPr/>
        </p:nvSpPr>
        <p:spPr>
          <a:xfrm flipV="1">
            <a:off x="1974960" y="3194640"/>
            <a:ext cx="438480" cy="218880"/>
          </a:xfrm>
          <a:prstGeom prst="line">
            <a:avLst/>
          </a:prstGeom>
          <a:ln cap="rnd">
            <a:solidFill>
              <a:srgbClr val="000000"/>
            </a:solidFill>
            <a:custDash>
              <a:ds d="35000" sp="35000"/>
            </a:custDash>
            <a:tailEnd len="med" type="triangle" w="med"/>
          </a:ln>
        </p:spPr>
      </p:sp>
      <p:sp>
        <p:nvSpPr>
          <p:cNvPr id="111" name="CustomShape 4"/>
          <p:cNvSpPr/>
          <p:nvPr/>
        </p:nvSpPr>
        <p:spPr>
          <a:xfrm>
            <a:off x="1047600" y="3163320"/>
            <a:ext cx="962640" cy="67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2" name="Line 5"/>
          <p:cNvSpPr/>
          <p:nvPr/>
        </p:nvSpPr>
        <p:spPr>
          <a:xfrm flipV="1">
            <a:off x="5394960" y="3358080"/>
            <a:ext cx="0" cy="421200"/>
          </a:xfrm>
          <a:prstGeom prst="line">
            <a:avLst/>
          </a:prstGeom>
          <a:ln cap="rnd">
            <a:solidFill>
              <a:srgbClr val="000000"/>
            </a:solidFill>
            <a:custDash>
              <a:ds d="35000" sp="35000"/>
            </a:custDash>
            <a:tailEnd len="med" type="triangle" w="med"/>
          </a:ln>
        </p:spPr>
      </p:sp>
      <p:sp>
        <p:nvSpPr>
          <p:cNvPr id="113" name="Line 6"/>
          <p:cNvSpPr/>
          <p:nvPr/>
        </p:nvSpPr>
        <p:spPr>
          <a:xfrm flipH="1" flipV="1">
            <a:off x="6458760" y="3180960"/>
            <a:ext cx="526680" cy="177120"/>
          </a:xfrm>
          <a:prstGeom prst="line">
            <a:avLst/>
          </a:prstGeom>
          <a:ln cap="rnd">
            <a:solidFill>
              <a:srgbClr val="000000"/>
            </a:solidFill>
            <a:custDash>
              <a:ds d="35000" sp="35000"/>
            </a:custDash>
            <a:tailEnd len="med" type="triangle" w="med"/>
          </a:ln>
        </p:spPr>
      </p:sp>
      <p:sp>
        <p:nvSpPr>
          <p:cNvPr id="114" name="Line 7"/>
          <p:cNvSpPr/>
          <p:nvPr/>
        </p:nvSpPr>
        <p:spPr>
          <a:xfrm flipV="1">
            <a:off x="4297680" y="2518560"/>
            <a:ext cx="0" cy="707760"/>
          </a:xfrm>
          <a:prstGeom prst="line">
            <a:avLst/>
          </a:prstGeom>
          <a:ln cap="rnd">
            <a:solidFill>
              <a:srgbClr val="000000"/>
            </a:solidFill>
            <a:custDash>
              <a:ds d="2072810688000" sp="35000"/>
              <a:ds d="2072810688000" sp="35000"/>
            </a:custDash>
            <a:tailEnd len="med" type="triangle" w="med"/>
          </a:ln>
        </p:spPr>
      </p:sp>
      <p:sp>
        <p:nvSpPr>
          <p:cNvPr id="115" name="CustomShape 8"/>
          <p:cNvSpPr/>
          <p:nvPr/>
        </p:nvSpPr>
        <p:spPr>
          <a:xfrm>
            <a:off x="3567600" y="3235680"/>
            <a:ext cx="1460160" cy="60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computation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6" name="CustomShape 9"/>
          <p:cNvSpPr/>
          <p:nvPr/>
        </p:nvSpPr>
        <p:spPr>
          <a:xfrm>
            <a:off x="4899600" y="3775680"/>
            <a:ext cx="1042560" cy="6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finishing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7" name="CustomShape 10"/>
          <p:cNvSpPr/>
          <p:nvPr/>
        </p:nvSpPr>
        <p:spPr>
          <a:xfrm>
            <a:off x="1047600" y="3163680"/>
            <a:ext cx="962640" cy="67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8" name="CustomShape 11"/>
          <p:cNvSpPr/>
          <p:nvPr/>
        </p:nvSpPr>
        <p:spPr>
          <a:xfrm>
            <a:off x="6985440" y="3108960"/>
            <a:ext cx="1151280" cy="63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relative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deadline</a:t>
            </a:r>
            <a:endParaRPr/>
          </a:p>
        </p:txBody>
      </p:sp>
      <p:sp>
        <p:nvSpPr>
          <p:cNvPr id="119" name="CustomShape 12"/>
          <p:cNvSpPr/>
          <p:nvPr/>
        </p:nvSpPr>
        <p:spPr>
          <a:xfrm>
            <a:off x="777240" y="5180760"/>
            <a:ext cx="7588080" cy="62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Probabilistic vs. deterministic deadline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64520"/>
            <a:ext cx="8224560" cy="63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0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6553080" y="6356520"/>
            <a:ext cx="212868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4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1349280" y="1832400"/>
            <a:ext cx="6445440" cy="350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Model definition: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where: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budget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reservation period</a:t>
            </a:r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316080" y="4439880"/>
            <a:ext cx="8499600" cy="1586520"/>
          </a:xfrm>
          <a:prstGeom prst="rect">
            <a:avLst/>
          </a:prstGeom>
          <a:noFill/>
          <a:ln>
            <a:noFill/>
          </a:ln>
        </p:spPr>
      </p:sp>
      <p:pic>
        <p:nvPicPr>
          <p:cNvPr id="12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2520" y="2735280"/>
            <a:ext cx="3378960" cy="83088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81920" y="4354200"/>
            <a:ext cx="568080" cy="49212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81920" y="4826880"/>
            <a:ext cx="548640" cy="50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164520"/>
            <a:ext cx="8224560" cy="63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0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6553080" y="6356520"/>
            <a:ext cx="212868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5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1349280" y="1472400"/>
            <a:ext cx="6445440" cy="63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Bandwidth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0" name="CustomShape 4"/>
          <p:cNvSpPr/>
          <p:nvPr/>
        </p:nvSpPr>
        <p:spPr>
          <a:xfrm>
            <a:off x="316080" y="4439880"/>
            <a:ext cx="8499600" cy="158652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CustomShape 5"/>
          <p:cNvSpPr/>
          <p:nvPr/>
        </p:nvSpPr>
        <p:spPr>
          <a:xfrm>
            <a:off x="2606400" y="3868560"/>
            <a:ext cx="3931560" cy="56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6600"/>
                </a:solidFill>
                <a:latin typeface="Calibri"/>
              </a:rPr>
              <a:t>Temporal isolation</a:t>
            </a:r>
            <a:endParaRPr/>
          </a:p>
        </p:txBody>
      </p:sp>
      <p:pic>
        <p:nvPicPr>
          <p:cNvPr id="13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1680" y="4388040"/>
            <a:ext cx="6201000" cy="149508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99560" y="1953360"/>
            <a:ext cx="2145240" cy="110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164520"/>
            <a:ext cx="8224560" cy="63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RR as Markov chain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6553080" y="6356520"/>
            <a:ext cx="212868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6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320400" y="1384560"/>
            <a:ext cx="8502120" cy="117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Resource Reservation's transition matrix</a:t>
            </a:r>
            <a:endParaRPr/>
          </a:p>
        </p:txBody>
      </p:sp>
      <p:sp>
        <p:nvSpPr>
          <p:cNvPr id="137" name="CustomShape 4"/>
          <p:cNvSpPr/>
          <p:nvPr/>
        </p:nvSpPr>
        <p:spPr>
          <a:xfrm>
            <a:off x="690120" y="5051880"/>
            <a:ext cx="3378600" cy="65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Inner block structure </a:t>
            </a:r>
            <a:endParaRPr/>
          </a:p>
        </p:txBody>
      </p:sp>
      <p:sp>
        <p:nvSpPr>
          <p:cNvPr id="138" name="CustomShape 5"/>
          <p:cNvSpPr/>
          <p:nvPr/>
        </p:nvSpPr>
        <p:spPr>
          <a:xfrm>
            <a:off x="4812840" y="5051160"/>
            <a:ext cx="3962880" cy="65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Quasi-Birth-Death process</a:t>
            </a:r>
            <a:endParaRPr/>
          </a:p>
        </p:txBody>
      </p:sp>
      <p:sp>
        <p:nvSpPr>
          <p:cNvPr id="139" name="CustomShape 6"/>
          <p:cNvSpPr/>
          <p:nvPr/>
        </p:nvSpPr>
        <p:spPr>
          <a:xfrm>
            <a:off x="3945600" y="5436720"/>
            <a:ext cx="637200" cy="36288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pic>
        <p:nvPicPr>
          <p:cNvPr id="1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4560" y="2103120"/>
            <a:ext cx="4574880" cy="2851200"/>
          </a:xfrm>
          <a:prstGeom prst="rect">
            <a:avLst/>
          </a:prstGeom>
          <a:ln>
            <a:noFill/>
          </a:ln>
        </p:spPr>
      </p:pic>
      <p:sp>
        <p:nvSpPr>
          <p:cNvPr id="141" name="Line 7"/>
          <p:cNvSpPr/>
          <p:nvPr/>
        </p:nvSpPr>
        <p:spPr>
          <a:xfrm>
            <a:off x="4206240" y="2191680"/>
            <a:ext cx="0" cy="10058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2" name="Line 8"/>
          <p:cNvSpPr/>
          <p:nvPr/>
        </p:nvSpPr>
        <p:spPr>
          <a:xfrm flipV="1">
            <a:off x="3095280" y="3197520"/>
            <a:ext cx="1110960" cy="28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3" name="Line 9"/>
          <p:cNvSpPr/>
          <p:nvPr/>
        </p:nvSpPr>
        <p:spPr>
          <a:xfrm>
            <a:off x="3092400" y="2740320"/>
            <a:ext cx="2880" cy="4600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4" name="Line 10"/>
          <p:cNvSpPr/>
          <p:nvPr/>
        </p:nvSpPr>
        <p:spPr>
          <a:xfrm>
            <a:off x="3092400" y="2740320"/>
            <a:ext cx="64008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5" name="Line 11"/>
          <p:cNvSpPr/>
          <p:nvPr/>
        </p:nvSpPr>
        <p:spPr>
          <a:xfrm>
            <a:off x="3732480" y="2191680"/>
            <a:ext cx="0" cy="5486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6" name="Line 12"/>
          <p:cNvSpPr/>
          <p:nvPr/>
        </p:nvSpPr>
        <p:spPr>
          <a:xfrm>
            <a:off x="3732480" y="2205360"/>
            <a:ext cx="47376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7" name="Line 13"/>
          <p:cNvSpPr/>
          <p:nvPr/>
        </p:nvSpPr>
        <p:spPr>
          <a:xfrm>
            <a:off x="5486400" y="3291840"/>
            <a:ext cx="0" cy="10058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8" name="Line 14"/>
          <p:cNvSpPr/>
          <p:nvPr/>
        </p:nvSpPr>
        <p:spPr>
          <a:xfrm flipV="1">
            <a:off x="4375440" y="4297680"/>
            <a:ext cx="1110960" cy="28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9" name="Line 15"/>
          <p:cNvSpPr/>
          <p:nvPr/>
        </p:nvSpPr>
        <p:spPr>
          <a:xfrm>
            <a:off x="4372560" y="3840480"/>
            <a:ext cx="2880" cy="4600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0" name="Line 16"/>
          <p:cNvSpPr/>
          <p:nvPr/>
        </p:nvSpPr>
        <p:spPr>
          <a:xfrm>
            <a:off x="4372560" y="3840480"/>
            <a:ext cx="64008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1" name="Line 17"/>
          <p:cNvSpPr/>
          <p:nvPr/>
        </p:nvSpPr>
        <p:spPr>
          <a:xfrm>
            <a:off x="5012640" y="3291840"/>
            <a:ext cx="0" cy="5486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2" name="Line 18"/>
          <p:cNvSpPr/>
          <p:nvPr/>
        </p:nvSpPr>
        <p:spPr>
          <a:xfrm>
            <a:off x="5012640" y="3305520"/>
            <a:ext cx="47376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3" name="Line 19"/>
          <p:cNvSpPr/>
          <p:nvPr/>
        </p:nvSpPr>
        <p:spPr>
          <a:xfrm>
            <a:off x="4206240" y="3200400"/>
            <a:ext cx="548640" cy="457200"/>
          </a:xfrm>
          <a:prstGeom prst="line">
            <a:avLst/>
          </a:prstGeom>
          <a:ln w="29160">
            <a:solidFill>
              <a:srgbClr val="ff3333"/>
            </a:solidFill>
            <a:round/>
            <a:tailEnd len="med" type="triangle" w="med"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164520"/>
            <a:ext cx="8224560" cy="63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6553080" y="6356520"/>
            <a:ext cx="212868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7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1189080" y="1449360"/>
            <a:ext cx="6765840" cy="456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Modules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XML parser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distribution handler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descriptor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solver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QoS evaluation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164520"/>
            <a:ext cx="8224560" cy="63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6553080" y="6356520"/>
            <a:ext cx="212868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8</a:t>
            </a: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640080" y="1420560"/>
            <a:ext cx="7863480" cy="24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Challenges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Synthesis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(QoS)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→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Scheduling parameters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Analysis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(Scheduling parameters)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→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 QoS</a:t>
            </a:r>
            <a:endParaRPr/>
          </a:p>
        </p:txBody>
      </p:sp>
      <p:pic>
        <p:nvPicPr>
          <p:cNvPr id="16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51200" y="3568320"/>
            <a:ext cx="5241240" cy="219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