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D7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D533-668F-4ACE-BA3C-737E2059C93F}" type="datetimeFigureOut">
              <a:rPr lang="it-IT" smtClean="0"/>
              <a:t>24/04/2020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C412-43F0-4E41-B47B-4B2973C84C2D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46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D533-668F-4ACE-BA3C-737E2059C93F}" type="datetimeFigureOut">
              <a:rPr lang="it-IT" smtClean="0"/>
              <a:t>24/04/2020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C412-43F0-4E41-B47B-4B2973C84C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28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D533-668F-4ACE-BA3C-737E2059C93F}" type="datetimeFigureOut">
              <a:rPr lang="it-IT" smtClean="0"/>
              <a:t>24/04/2020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C412-43F0-4E41-B47B-4B2973C84C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071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D533-668F-4ACE-BA3C-737E2059C93F}" type="datetimeFigureOut">
              <a:rPr lang="it-IT" smtClean="0"/>
              <a:t>24/04/2020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C412-43F0-4E41-B47B-4B2973C84C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5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D533-668F-4ACE-BA3C-737E2059C93F}" type="datetimeFigureOut">
              <a:rPr lang="it-IT" smtClean="0"/>
              <a:t>24/04/2020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C412-43F0-4E41-B47B-4B2973C84C2D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43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D533-668F-4ACE-BA3C-737E2059C93F}" type="datetimeFigureOut">
              <a:rPr lang="it-IT" smtClean="0"/>
              <a:t>24/04/2020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C412-43F0-4E41-B47B-4B2973C84C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986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D533-668F-4ACE-BA3C-737E2059C93F}" type="datetimeFigureOut">
              <a:rPr lang="it-IT" smtClean="0"/>
              <a:t>24/04/2020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C412-43F0-4E41-B47B-4B2973C84C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939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D533-668F-4ACE-BA3C-737E2059C93F}" type="datetimeFigureOut">
              <a:rPr lang="it-IT" smtClean="0"/>
              <a:t>24/04/2020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C412-43F0-4E41-B47B-4B2973C84C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19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D533-668F-4ACE-BA3C-737E2059C93F}" type="datetimeFigureOut">
              <a:rPr lang="it-IT" smtClean="0"/>
              <a:t>24/04/2020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C412-43F0-4E41-B47B-4B2973C84C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03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946D533-668F-4ACE-BA3C-737E2059C93F}" type="datetimeFigureOut">
              <a:rPr lang="it-IT" smtClean="0"/>
              <a:t>24/04/2020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44C412-43F0-4E41-B47B-4B2973C84C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938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D533-668F-4ACE-BA3C-737E2059C93F}" type="datetimeFigureOut">
              <a:rPr lang="it-IT" smtClean="0"/>
              <a:t>24/04/2020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C412-43F0-4E41-B47B-4B2973C84C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293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46D533-668F-4ACE-BA3C-737E2059C93F}" type="datetimeFigureOut">
              <a:rPr lang="it-IT" smtClean="0"/>
              <a:t>24/04/2020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44C412-43F0-4E41-B47B-4B2973C84C2D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01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4AC9C9-7746-4290-9382-4B12494295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Pattern </a:t>
            </a:r>
            <a:r>
              <a:rPr lang="it-IT" dirty="0" err="1"/>
              <a:t>Recognition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657F751-8BAF-45D2-9491-2FACAE5D4E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Feature </a:t>
            </a:r>
            <a:r>
              <a:rPr lang="it-IT" dirty="0" err="1"/>
              <a:t>selection</a:t>
            </a:r>
            <a:r>
              <a:rPr lang="it-IT" dirty="0"/>
              <a:t> and data </a:t>
            </a:r>
            <a:r>
              <a:rPr lang="it-IT" dirty="0" err="1"/>
              <a:t>analysis</a:t>
            </a:r>
            <a:r>
              <a:rPr lang="it-IT" dirty="0"/>
              <a:t> with </a:t>
            </a:r>
            <a:r>
              <a:rPr lang="it-IT" dirty="0" err="1"/>
              <a:t>different</a:t>
            </a:r>
            <a:r>
              <a:rPr lang="it-IT" dirty="0"/>
              <a:t> ML techniques</a:t>
            </a:r>
          </a:p>
        </p:txBody>
      </p:sp>
    </p:spTree>
    <p:extLst>
      <p:ext uri="{BB962C8B-B14F-4D97-AF65-F5344CB8AC3E}">
        <p14:creationId xmlns:p14="http://schemas.microsoft.com/office/powerpoint/2010/main" val="428809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12A724-4692-4A6A-9DA5-E9B762B5A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Wrangling</a:t>
            </a:r>
            <a:endParaRPr lang="it-IT" dirty="0"/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3765118-723D-459B-8FF3-1A18A7DDD248}"/>
              </a:ext>
            </a:extLst>
          </p:cNvPr>
          <p:cNvGrpSpPr/>
          <p:nvPr/>
        </p:nvGrpSpPr>
        <p:grpSpPr>
          <a:xfrm>
            <a:off x="477028" y="2392142"/>
            <a:ext cx="11237944" cy="2073716"/>
            <a:chOff x="477028" y="2729492"/>
            <a:chExt cx="11237944" cy="2073716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2DB8BF05-3E8D-4CF8-B6BA-6E27FAA8F3BE}"/>
                </a:ext>
              </a:extLst>
            </p:cNvPr>
            <p:cNvSpPr/>
            <p:nvPr/>
          </p:nvSpPr>
          <p:spPr>
            <a:xfrm>
              <a:off x="477028" y="2729492"/>
              <a:ext cx="3657600" cy="2073715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it-IT" dirty="0" err="1">
                  <a:solidFill>
                    <a:schemeClr val="tx1"/>
                  </a:solidFill>
                </a:rPr>
                <a:t>Radiomics</a:t>
              </a:r>
              <a:r>
                <a:rPr lang="it-IT" dirty="0">
                  <a:solidFill>
                    <a:schemeClr val="tx1"/>
                  </a:solidFill>
                </a:rPr>
                <a:t> Dataset: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it-IT" dirty="0">
                  <a:solidFill>
                    <a:schemeClr val="tx1"/>
                  </a:solidFill>
                </a:rPr>
                <a:t>114 </a:t>
              </a:r>
              <a:r>
                <a:rPr lang="it-IT" dirty="0" err="1">
                  <a:solidFill>
                    <a:schemeClr val="tx1"/>
                  </a:solidFill>
                </a:rPr>
                <a:t>patients</a:t>
              </a:r>
              <a:endParaRPr lang="it-IT" dirty="0">
                <a:solidFill>
                  <a:schemeClr val="tx1"/>
                </a:solidFill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it-IT" dirty="0">
                  <a:solidFill>
                    <a:schemeClr val="tx1"/>
                  </a:solidFill>
                </a:rPr>
                <a:t>114 features </a:t>
              </a:r>
              <a:r>
                <a:rPr lang="it-IT" dirty="0" err="1">
                  <a:solidFill>
                    <a:schemeClr val="tx1"/>
                  </a:solidFill>
                </a:rPr>
                <a:t>each</a:t>
              </a:r>
              <a:endParaRPr lang="it-IT" dirty="0">
                <a:solidFill>
                  <a:schemeClr val="tx1"/>
                </a:solidFill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it-IT" dirty="0">
                  <a:solidFill>
                    <a:schemeClr val="tx1"/>
                  </a:solidFill>
                </a:rPr>
                <a:t>More </a:t>
              </a:r>
              <a:r>
                <a:rPr lang="it-IT" dirty="0" err="1">
                  <a:solidFill>
                    <a:schemeClr val="tx1"/>
                  </a:solidFill>
                </a:rPr>
                <a:t>than</a:t>
              </a:r>
              <a:r>
                <a:rPr lang="it-IT" dirty="0">
                  <a:solidFill>
                    <a:schemeClr val="tx1"/>
                  </a:solidFill>
                </a:rPr>
                <a:t> one image per </a:t>
              </a:r>
              <a:r>
                <a:rPr lang="it-IT" dirty="0" err="1">
                  <a:solidFill>
                    <a:schemeClr val="tx1"/>
                  </a:solidFill>
                </a:rPr>
                <a:t>patient</a:t>
              </a:r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12" name="Freccia a destra 11">
              <a:extLst>
                <a:ext uri="{FF2B5EF4-FFF2-40B4-BE49-F238E27FC236}">
                  <a16:creationId xmlns:a16="http://schemas.microsoft.com/office/drawing/2014/main" id="{DE3F6486-D7E9-4154-BA29-EA30501C467E}"/>
                </a:ext>
              </a:extLst>
            </p:cNvPr>
            <p:cNvSpPr/>
            <p:nvPr/>
          </p:nvSpPr>
          <p:spPr>
            <a:xfrm>
              <a:off x="4416235" y="3666477"/>
              <a:ext cx="3420487" cy="2396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D1FFCE3B-5C7A-4685-9346-2B14933C5846}"/>
                </a:ext>
              </a:extLst>
            </p:cNvPr>
            <p:cNvSpPr/>
            <p:nvPr/>
          </p:nvSpPr>
          <p:spPr>
            <a:xfrm>
              <a:off x="8057374" y="2729492"/>
              <a:ext cx="3657598" cy="2073716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GB" dirty="0">
                  <a:solidFill>
                    <a:sysClr val="windowText" lastClr="000000"/>
                  </a:solidFill>
                </a:rPr>
                <a:t>Features and Labels arrays: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ysClr val="windowText" lastClr="000000"/>
                  </a:solidFill>
                </a:rPr>
                <a:t>Counting number of images per patient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ysClr val="windowText" lastClr="000000"/>
                  </a:solidFill>
                </a:rPr>
                <a:t>Division CT – PET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ysClr val="windowText" lastClr="000000"/>
                  </a:solidFill>
                </a:rPr>
                <a:t>"Recurrence" Labels (0 or 1)</a:t>
              </a: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EBEA9EE6-56E5-447D-84D0-7D30B38DFB28}"/>
                </a:ext>
              </a:extLst>
            </p:cNvPr>
            <p:cNvSpPr txBox="1"/>
            <p:nvPr/>
          </p:nvSpPr>
          <p:spPr>
            <a:xfrm>
              <a:off x="4355280" y="2844346"/>
              <a:ext cx="342048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500" dirty="0"/>
                <a:t>Removing "info" features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500" dirty="0"/>
                <a:t>Filling null values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500" dirty="0"/>
                <a:t>Dropping </a:t>
              </a:r>
              <a:r>
                <a:rPr lang="en-GB" sz="1500" dirty="0" err="1"/>
                <a:t>patiets</a:t>
              </a:r>
              <a:r>
                <a:rPr lang="en-GB" sz="1500" dirty="0"/>
                <a:t> with #features ≠ 114</a:t>
              </a:r>
            </a:p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0263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35C6A-31C3-4859-BD80-371F151B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 </a:t>
            </a:r>
            <a:r>
              <a:rPr lang="it-IT" dirty="0" err="1"/>
              <a:t>Selection</a:t>
            </a:r>
            <a:endParaRPr lang="en-GB" dirty="0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62A5190E-D68C-476C-A202-5F21E2FBA16B}"/>
              </a:ext>
            </a:extLst>
          </p:cNvPr>
          <p:cNvGrpSpPr/>
          <p:nvPr/>
        </p:nvGrpSpPr>
        <p:grpSpPr>
          <a:xfrm>
            <a:off x="963822" y="2309443"/>
            <a:ext cx="10364086" cy="3365195"/>
            <a:chOff x="1097280" y="2095130"/>
            <a:chExt cx="10364086" cy="3365195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CC46E7FB-F194-49AE-BF89-A43CEA63859B}"/>
                </a:ext>
              </a:extLst>
            </p:cNvPr>
            <p:cNvSpPr/>
            <p:nvPr/>
          </p:nvSpPr>
          <p:spPr>
            <a:xfrm>
              <a:off x="1322773" y="2095130"/>
              <a:ext cx="2512381" cy="807868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7E34CD01-49AA-4CB1-AF62-CFF07A0BFC26}"/>
                </a:ext>
              </a:extLst>
            </p:cNvPr>
            <p:cNvSpPr txBox="1"/>
            <p:nvPr/>
          </p:nvSpPr>
          <p:spPr>
            <a:xfrm>
              <a:off x="1528899" y="2299009"/>
              <a:ext cx="21001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000" dirty="0" err="1"/>
                <a:t>Correlation</a:t>
              </a:r>
              <a:r>
                <a:rPr lang="it-IT" sz="2000" dirty="0"/>
                <a:t> Matrix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F47C9622-A471-4237-86A7-A672158A88F6}"/>
                    </a:ext>
                  </a:extLst>
                </p:cNvPr>
                <p:cNvSpPr txBox="1"/>
                <p:nvPr/>
              </p:nvSpPr>
              <p:spPr>
                <a:xfrm>
                  <a:off x="1097280" y="3429000"/>
                  <a:ext cx="3314922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 algn="just">
                    <a:buFont typeface="Arial" panose="020B0604020202020204" pitchFamily="34" charset="0"/>
                    <a:buChar char="•"/>
                  </a:pPr>
                  <a:r>
                    <a:rPr lang="it-IT" dirty="0" err="1"/>
                    <a:t>Pearson's</a:t>
                  </a:r>
                  <a:r>
                    <a:rPr lang="it-IT" dirty="0"/>
                    <a:t> </a:t>
                  </a:r>
                  <a:r>
                    <a:rPr lang="it-IT" dirty="0" err="1"/>
                    <a:t>correlation</a:t>
                  </a:r>
                  <a:endParaRPr lang="it-IT" dirty="0"/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</a:pPr>
                  <a:r>
                    <a:rPr lang="it-IT" dirty="0"/>
                    <a:t>Custom </a:t>
                  </a:r>
                  <a:r>
                    <a:rPr lang="it-IT" dirty="0" err="1"/>
                    <a:t>correlation</a:t>
                  </a:r>
                  <a:r>
                    <a:rPr lang="it-IT" dirty="0"/>
                    <a:t> </a:t>
                  </a:r>
                  <a:r>
                    <a:rPr lang="it-IT" dirty="0" err="1"/>
                    <a:t>Threshold</a:t>
                  </a:r>
                  <a:endParaRPr lang="it-IT" dirty="0"/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</a:pPr>
                  <a:r>
                    <a:rPr lang="it-IT" dirty="0"/>
                    <a:t>Features </a:t>
                  </a:r>
                  <a:r>
                    <a:rPr lang="it-IT" dirty="0" err="1"/>
                    <a:t>reduced</a:t>
                  </a:r>
                  <a:r>
                    <a:rPr lang="it-IT" dirty="0"/>
                    <a:t> to </a:t>
                  </a:r>
                  <a14:m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a14:m>
                  <a:r>
                    <a:rPr lang="it-IT" dirty="0"/>
                    <a:t> </a:t>
                  </a:r>
                  <a:r>
                    <a:rPr lang="en-GB" dirty="0"/>
                    <a:t> 50 (default threshold)</a:t>
                  </a: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</a:pPr>
                  <a:r>
                    <a:rPr lang="en-GB" dirty="0"/>
                    <a:t>List of correlated features</a:t>
                  </a:r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F47C9622-A471-4237-86A7-A672158A88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80" y="3429000"/>
                  <a:ext cx="3314922" cy="1477328"/>
                </a:xfrm>
                <a:prstGeom prst="rect">
                  <a:avLst/>
                </a:prstGeom>
                <a:blipFill>
                  <a:blip r:embed="rId2"/>
                  <a:stretch>
                    <a:fillRect l="-1103" t="-2479" r="-1654" b="-578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ADF4E2E8-86AF-4F75-A6BC-D6C5FFBC4006}"/>
                </a:ext>
              </a:extLst>
            </p:cNvPr>
            <p:cNvSpPr/>
            <p:nvPr/>
          </p:nvSpPr>
          <p:spPr>
            <a:xfrm>
              <a:off x="5051393" y="2095130"/>
              <a:ext cx="2512381" cy="807868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9C68F2ED-1568-4ECB-A8D2-668D22861B3E}"/>
                </a:ext>
              </a:extLst>
            </p:cNvPr>
            <p:cNvSpPr txBox="1"/>
            <p:nvPr/>
          </p:nvSpPr>
          <p:spPr>
            <a:xfrm>
              <a:off x="5334399" y="2299009"/>
              <a:ext cx="19463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000" dirty="0"/>
                <a:t>Lasso </a:t>
              </a:r>
              <a:r>
                <a:rPr lang="it-IT" sz="2000" dirty="0" err="1"/>
                <a:t>Regression</a:t>
              </a:r>
              <a:endParaRPr lang="en-GB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99661E3B-C552-4D74-96C7-A4D6891A8E78}"/>
                    </a:ext>
                  </a:extLst>
                </p:cNvPr>
                <p:cNvSpPr txBox="1"/>
                <p:nvPr/>
              </p:nvSpPr>
              <p:spPr>
                <a:xfrm>
                  <a:off x="4829451" y="3429000"/>
                  <a:ext cx="331492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it-IT" dirty="0"/>
                    <a:t>Logistic </a:t>
                  </a:r>
                  <a:r>
                    <a:rPr lang="it-IT" dirty="0" err="1"/>
                    <a:t>regression</a:t>
                  </a:r>
                  <a:r>
                    <a:rPr lang="it-IT" dirty="0"/>
                    <a:t> with L1 penalty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it-IT" dirty="0" err="1"/>
                    <a:t>Not</a:t>
                  </a:r>
                  <a:r>
                    <a:rPr lang="it-IT" dirty="0"/>
                    <a:t> </a:t>
                  </a:r>
                  <a:r>
                    <a:rPr lang="it-IT" dirty="0" err="1"/>
                    <a:t>customizable</a:t>
                  </a:r>
                  <a:endParaRPr lang="it-IT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it-IT" dirty="0"/>
                    <a:t>Features </a:t>
                  </a:r>
                  <a:r>
                    <a:rPr lang="it-IT" dirty="0" err="1"/>
                    <a:t>reduced</a:t>
                  </a:r>
                  <a:r>
                    <a:rPr lang="it-IT" dirty="0"/>
                    <a:t> to </a:t>
                  </a:r>
                  <a14:m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it-IT" dirty="0"/>
                    <a:t>20 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99661E3B-C552-4D74-96C7-A4D6891A8E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9451" y="3429000"/>
                  <a:ext cx="3314921" cy="1200329"/>
                </a:xfrm>
                <a:prstGeom prst="rect">
                  <a:avLst/>
                </a:prstGeom>
                <a:blipFill>
                  <a:blip r:embed="rId3"/>
                  <a:stretch>
                    <a:fillRect l="-1103" t="-3046" b="-710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C5990ADD-27BF-41BA-AC89-38B6515C34D9}"/>
                </a:ext>
              </a:extLst>
            </p:cNvPr>
            <p:cNvSpPr/>
            <p:nvPr/>
          </p:nvSpPr>
          <p:spPr>
            <a:xfrm>
              <a:off x="8780013" y="2095130"/>
              <a:ext cx="2512381" cy="807868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0250A20A-903B-44EC-A923-F83E2DABFB6E}"/>
                </a:ext>
              </a:extLst>
            </p:cNvPr>
            <p:cNvSpPr txBox="1"/>
            <p:nvPr/>
          </p:nvSpPr>
          <p:spPr>
            <a:xfrm>
              <a:off x="9154487" y="2299009"/>
              <a:ext cx="17634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000" dirty="0"/>
                <a:t>Random </a:t>
              </a:r>
              <a:r>
                <a:rPr lang="it-IT" sz="2000" dirty="0" err="1"/>
                <a:t>Forest</a:t>
              </a:r>
              <a:endParaRPr lang="en-GB" sz="2000" dirty="0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D2CA6F39-C3ED-4ADE-BEA8-B16178A3138C}"/>
                </a:ext>
              </a:extLst>
            </p:cNvPr>
            <p:cNvSpPr txBox="1"/>
            <p:nvPr/>
          </p:nvSpPr>
          <p:spPr>
            <a:xfrm>
              <a:off x="8561622" y="3429000"/>
              <a:ext cx="289974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Relative feature </a:t>
              </a:r>
              <a:r>
                <a:rPr lang="it-IT" dirty="0" err="1"/>
                <a:t>importance</a:t>
              </a:r>
              <a:endParaRPr lang="it-IT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User </a:t>
              </a:r>
              <a:r>
                <a:rPr lang="it-IT" dirty="0" err="1"/>
                <a:t>chooses</a:t>
              </a:r>
              <a:r>
                <a:rPr lang="it-IT" dirty="0"/>
                <a:t> the </a:t>
              </a:r>
              <a:r>
                <a:rPr lang="it-IT" dirty="0" err="1"/>
                <a:t>number</a:t>
              </a:r>
              <a:r>
                <a:rPr lang="it-IT" dirty="0"/>
                <a:t> of features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Slightly customizable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Indexes of important features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309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5E59DD-7F3F-4199-8406-A3E71B94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</a:t>
            </a:r>
            <a:r>
              <a:rPr lang="it-IT" dirty="0" err="1"/>
              <a:t>Selection</a:t>
            </a:r>
            <a:endParaRPr lang="en-GB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D96AAEE-D4A3-4AC8-B110-85FEE15F7F03}"/>
              </a:ext>
            </a:extLst>
          </p:cNvPr>
          <p:cNvSpPr txBox="1"/>
          <p:nvPr/>
        </p:nvSpPr>
        <p:spPr>
          <a:xfrm>
            <a:off x="678846" y="3853766"/>
            <a:ext cx="10476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All</a:t>
            </a:r>
            <a:r>
              <a:rPr lang="it-IT" dirty="0"/>
              <a:t> the models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trained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70% of the data and </a:t>
            </a:r>
            <a:r>
              <a:rPr lang="it-IT" dirty="0" err="1"/>
              <a:t>tested</a:t>
            </a:r>
            <a:r>
              <a:rPr lang="it-IT" dirty="0"/>
              <a:t> on the </a:t>
            </a:r>
            <a:r>
              <a:rPr lang="it-IT" dirty="0" err="1"/>
              <a:t>remaining</a:t>
            </a:r>
            <a:r>
              <a:rPr lang="it-IT" dirty="0"/>
              <a:t> 30%.</a:t>
            </a:r>
          </a:p>
          <a:p>
            <a:r>
              <a:rPr lang="it-IT" dirty="0"/>
              <a:t>The </a:t>
            </a:r>
            <a:r>
              <a:rPr lang="it-IT" dirty="0" err="1"/>
              <a:t>metrics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for </a:t>
            </a:r>
            <a:r>
              <a:rPr lang="it-IT" dirty="0" err="1"/>
              <a:t>evaluation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i="1" dirty="0"/>
              <a:t>Precision </a:t>
            </a:r>
            <a:r>
              <a:rPr lang="it-IT" dirty="0"/>
              <a:t>and </a:t>
            </a:r>
            <a:r>
              <a:rPr lang="it-IT" i="1" dirty="0"/>
              <a:t>Recall</a:t>
            </a:r>
            <a:r>
              <a:rPr lang="it-IT" dirty="0"/>
              <a:t>.</a:t>
            </a:r>
          </a:p>
          <a:p>
            <a:r>
              <a:rPr lang="it-IT" dirty="0"/>
              <a:t>Random </a:t>
            </a:r>
            <a:r>
              <a:rPr lang="it-IT" dirty="0" err="1"/>
              <a:t>Forest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the best </a:t>
            </a:r>
            <a:r>
              <a:rPr lang="it-IT" dirty="0" err="1"/>
              <a:t>values</a:t>
            </a:r>
            <a:r>
              <a:rPr lang="it-IT" dirty="0"/>
              <a:t>, with Precision and Recall up to </a:t>
            </a:r>
            <a:r>
              <a:rPr lang="it-IT" dirty="0" err="1"/>
              <a:t>approximately</a:t>
            </a:r>
            <a:r>
              <a:rPr lang="it-IT" dirty="0"/>
              <a:t> 0.75 and 0.80 </a:t>
            </a:r>
            <a:r>
              <a:rPr lang="it-IT" dirty="0" err="1"/>
              <a:t>respectively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For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reason</a:t>
            </a:r>
            <a:r>
              <a:rPr lang="it-IT" dirty="0"/>
              <a:t>, Random </a:t>
            </a:r>
            <a:r>
              <a:rPr lang="it-IT" dirty="0" err="1"/>
              <a:t>Forest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chosen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the base model and a </a:t>
            </a:r>
            <a:r>
              <a:rPr lang="it-IT" i="1" dirty="0" err="1"/>
              <a:t>Grid</a:t>
            </a:r>
            <a:r>
              <a:rPr lang="it-IT" i="1" dirty="0"/>
              <a:t> </a:t>
            </a:r>
            <a:r>
              <a:rPr lang="it-IT" i="1" dirty="0" err="1"/>
              <a:t>Search</a:t>
            </a:r>
            <a:r>
              <a:rPr lang="it-IT" i="1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performed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the best </a:t>
            </a:r>
            <a:r>
              <a:rPr lang="it-IT" dirty="0" err="1"/>
              <a:t>parameters</a:t>
            </a:r>
            <a:r>
              <a:rPr lang="it-IT" dirty="0"/>
              <a:t> for the estimator.</a:t>
            </a:r>
            <a:endParaRPr lang="en-GB" dirty="0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D992D132-AB05-439D-A7ED-BBE78D1F9609}"/>
              </a:ext>
            </a:extLst>
          </p:cNvPr>
          <p:cNvGrpSpPr/>
          <p:nvPr/>
        </p:nvGrpSpPr>
        <p:grpSpPr>
          <a:xfrm>
            <a:off x="2467696" y="2096881"/>
            <a:ext cx="7256607" cy="1332119"/>
            <a:chOff x="1097280" y="2096881"/>
            <a:chExt cx="7256607" cy="1332119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4AF0C8A7-44C3-4CC9-8E46-AECA838D68B2}"/>
                </a:ext>
              </a:extLst>
            </p:cNvPr>
            <p:cNvSpPr txBox="1"/>
            <p:nvPr/>
          </p:nvSpPr>
          <p:spPr>
            <a:xfrm>
              <a:off x="1097280" y="2578276"/>
              <a:ext cx="3757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/>
                <a:t>Four</a:t>
              </a:r>
              <a:r>
                <a:rPr lang="it-IT" dirty="0"/>
                <a:t> </a:t>
              </a:r>
              <a:r>
                <a:rPr lang="it-IT" dirty="0" err="1"/>
                <a:t>different</a:t>
              </a:r>
              <a:r>
                <a:rPr lang="it-IT" dirty="0"/>
                <a:t> ML models </a:t>
              </a:r>
              <a:r>
                <a:rPr lang="it-IT" dirty="0" err="1"/>
                <a:t>were</a:t>
              </a:r>
              <a:r>
                <a:rPr lang="it-IT" dirty="0"/>
                <a:t> </a:t>
              </a:r>
              <a:r>
                <a:rPr lang="it-IT" dirty="0" err="1"/>
                <a:t>used</a:t>
              </a:r>
              <a:r>
                <a:rPr lang="it-IT" dirty="0"/>
                <a:t>:  </a:t>
              </a:r>
              <a:endParaRPr lang="en-GB" dirty="0"/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ADBBED94-FD83-428B-BA07-4444B2871792}"/>
                </a:ext>
              </a:extLst>
            </p:cNvPr>
            <p:cNvSpPr txBox="1"/>
            <p:nvPr/>
          </p:nvSpPr>
          <p:spPr>
            <a:xfrm>
              <a:off x="5356844" y="2162777"/>
              <a:ext cx="290496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it-IT" dirty="0" err="1"/>
                <a:t>Logistic</a:t>
              </a:r>
              <a:r>
                <a:rPr lang="it-IT" dirty="0"/>
                <a:t> </a:t>
              </a:r>
              <a:r>
                <a:rPr lang="it-IT" dirty="0" err="1"/>
                <a:t>Regression</a:t>
              </a:r>
              <a:endParaRPr lang="it-IT" dirty="0"/>
            </a:p>
            <a:p>
              <a:pPr marL="342900" indent="-342900">
                <a:buFont typeface="+mj-lt"/>
                <a:buAutoNum type="arabicPeriod"/>
              </a:pPr>
              <a:r>
                <a:rPr lang="it-IT" dirty="0"/>
                <a:t>Support </a:t>
              </a:r>
              <a:r>
                <a:rPr lang="it-IT" dirty="0" err="1"/>
                <a:t>Vector</a:t>
              </a:r>
              <a:r>
                <a:rPr lang="it-IT" dirty="0"/>
                <a:t> Machine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it-IT" dirty="0"/>
                <a:t>Random </a:t>
              </a:r>
              <a:r>
                <a:rPr lang="it-IT" dirty="0" err="1"/>
                <a:t>Forest</a:t>
              </a:r>
              <a:endParaRPr lang="it-IT" dirty="0"/>
            </a:p>
            <a:p>
              <a:pPr marL="342900" indent="-342900">
                <a:buFont typeface="+mj-lt"/>
                <a:buAutoNum type="arabicPeriod"/>
              </a:pPr>
              <a:r>
                <a:rPr lang="it-IT" dirty="0" err="1"/>
                <a:t>Bag</a:t>
              </a:r>
              <a:r>
                <a:rPr lang="it-IT" dirty="0"/>
                <a:t> </a:t>
              </a:r>
              <a:r>
                <a:rPr lang="it-IT" dirty="0" err="1"/>
                <a:t>Classifier</a:t>
              </a:r>
              <a:endParaRPr lang="en-GB" dirty="0"/>
            </a:p>
          </p:txBody>
        </p: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DE2C07B9-DB7E-4879-8BA0-229CBC5CABC3}"/>
                </a:ext>
              </a:extLst>
            </p:cNvPr>
            <p:cNvSpPr/>
            <p:nvPr/>
          </p:nvSpPr>
          <p:spPr>
            <a:xfrm>
              <a:off x="5356844" y="2096881"/>
              <a:ext cx="2997043" cy="1332119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3292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40654F-3243-437E-B778-938CACCBF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 CT</a:t>
            </a:r>
            <a:endParaRPr lang="en-GB" dirty="0"/>
          </a:p>
        </p:txBody>
      </p:sp>
      <p:pic>
        <p:nvPicPr>
          <p:cNvPr id="9" name="Segnaposto contenuto 8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63C128B3-0FB6-4FE7-9293-DC8FB22BF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20" y="1817260"/>
            <a:ext cx="6120000" cy="4431039"/>
          </a:xfr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7203DCB-8A2E-4538-9457-C50E0EAC1F0B}"/>
              </a:ext>
            </a:extLst>
          </p:cNvPr>
          <p:cNvSpPr txBox="1"/>
          <p:nvPr/>
        </p:nvSpPr>
        <p:spPr>
          <a:xfrm>
            <a:off x="6906827" y="1979721"/>
            <a:ext cx="4248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Random </a:t>
            </a:r>
            <a:r>
              <a:rPr lang="it-IT" dirty="0" err="1"/>
              <a:t>Forest</a:t>
            </a:r>
            <a:r>
              <a:rPr lang="it-IT" dirty="0"/>
              <a:t> </a:t>
            </a:r>
            <a:r>
              <a:rPr lang="it-IT" dirty="0" err="1"/>
              <a:t>Classifier</a:t>
            </a:r>
            <a:r>
              <a:rPr lang="it-IT" dirty="0"/>
              <a:t> </a:t>
            </a:r>
            <a:r>
              <a:rPr lang="it-IT" dirty="0" err="1"/>
              <a:t>achieves</a:t>
            </a:r>
            <a:r>
              <a:rPr lang="it-IT" dirty="0"/>
              <a:t>, for CT images, a Precision of 0.734 and a Recall of 0.792, with an </a:t>
            </a:r>
            <a:r>
              <a:rPr lang="it-IT" i="1" dirty="0"/>
              <a:t>F1 Score </a:t>
            </a:r>
            <a:r>
              <a:rPr lang="it-IT" dirty="0"/>
              <a:t>of 0.776.</a:t>
            </a:r>
            <a:endParaRPr lang="en-GB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6BD8C2E-7A68-42AF-AB83-AD738A927747}"/>
              </a:ext>
            </a:extLst>
          </p:cNvPr>
          <p:cNvSpPr txBox="1"/>
          <p:nvPr/>
        </p:nvSpPr>
        <p:spPr>
          <a:xfrm>
            <a:off x="6906827" y="3145412"/>
            <a:ext cx="42488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the image on the </a:t>
            </a:r>
            <a:r>
              <a:rPr lang="it-IT" dirty="0" err="1"/>
              <a:t>left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the ROC curve of the Random </a:t>
            </a:r>
            <a:r>
              <a:rPr lang="it-IT" dirty="0" err="1"/>
              <a:t>Forest</a:t>
            </a:r>
            <a:r>
              <a:rPr lang="it-IT" dirty="0"/>
              <a:t> </a:t>
            </a:r>
            <a:r>
              <a:rPr lang="it-IT" dirty="0" err="1"/>
              <a:t>classifier</a:t>
            </a:r>
            <a:r>
              <a:rPr lang="it-IT" dirty="0"/>
              <a:t> (in blue) for the CT images dataset. The </a:t>
            </a:r>
            <a:r>
              <a:rPr lang="it-IT" dirty="0" err="1"/>
              <a:t>dotted</a:t>
            </a:r>
            <a:r>
              <a:rPr lang="it-IT" dirty="0"/>
              <a:t> line </a:t>
            </a:r>
            <a:r>
              <a:rPr lang="it-IT" dirty="0" err="1"/>
              <a:t>represents</a:t>
            </a:r>
            <a:r>
              <a:rPr lang="it-IT" dirty="0"/>
              <a:t> the curve of a random </a:t>
            </a:r>
            <a:r>
              <a:rPr lang="it-IT" dirty="0" err="1"/>
              <a:t>classifier</a:t>
            </a:r>
            <a:r>
              <a:rPr lang="it-IT" dirty="0"/>
              <a:t>.</a:t>
            </a:r>
            <a:endParaRPr lang="en-GB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976B58D-8059-494B-9551-25E164CC89A9}"/>
              </a:ext>
            </a:extLst>
          </p:cNvPr>
          <p:cNvSpPr txBox="1"/>
          <p:nvPr/>
        </p:nvSpPr>
        <p:spPr>
          <a:xfrm>
            <a:off x="6906827" y="4865101"/>
            <a:ext cx="4059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The Area Under the Curve (AUC) </a:t>
            </a:r>
            <a:r>
              <a:rPr lang="it-IT" dirty="0" err="1"/>
              <a:t>is</a:t>
            </a:r>
            <a:r>
              <a:rPr lang="it-IT" dirty="0"/>
              <a:t> 0.814.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093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1355F5-D612-4BD2-A99F-0C16CD9E7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 PET</a:t>
            </a:r>
            <a:endParaRPr lang="en-GB" dirty="0"/>
          </a:p>
        </p:txBody>
      </p:sp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876833F-1D96-4296-A4BE-01C7605C1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" y="1804034"/>
            <a:ext cx="6264000" cy="443369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E946981-4A5B-4523-948D-1FB243BE76F3}"/>
              </a:ext>
            </a:extLst>
          </p:cNvPr>
          <p:cNvSpPr txBox="1"/>
          <p:nvPr/>
        </p:nvSpPr>
        <p:spPr>
          <a:xfrm>
            <a:off x="7003501" y="1988598"/>
            <a:ext cx="4152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results</a:t>
            </a:r>
            <a:r>
              <a:rPr lang="it-IT" dirty="0"/>
              <a:t> for PET images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good </a:t>
            </a:r>
            <a:r>
              <a:rPr lang="it-IT" dirty="0" err="1"/>
              <a:t>as</a:t>
            </a:r>
            <a:r>
              <a:rPr lang="it-IT" dirty="0"/>
              <a:t> the CT </a:t>
            </a:r>
            <a:r>
              <a:rPr lang="it-IT" dirty="0" err="1"/>
              <a:t>ones</a:t>
            </a:r>
            <a:r>
              <a:rPr lang="it-IT" dirty="0"/>
              <a:t>, </a:t>
            </a:r>
            <a:r>
              <a:rPr lang="it-IT" dirty="0" err="1"/>
              <a:t>although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classifier</a:t>
            </a:r>
            <a:r>
              <a:rPr lang="it-IT" dirty="0"/>
              <a:t>, with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,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.</a:t>
            </a:r>
            <a:endParaRPr lang="en-GB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6AA9941-2D65-4431-808C-A62AC70AC8F3}"/>
              </a:ext>
            </a:extLst>
          </p:cNvPr>
          <p:cNvSpPr txBox="1"/>
          <p:nvPr/>
        </p:nvSpPr>
        <p:spPr>
          <a:xfrm>
            <a:off x="7003501" y="3301665"/>
            <a:ext cx="4152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For PET images, the Random </a:t>
            </a:r>
            <a:r>
              <a:rPr lang="it-IT" dirty="0" err="1"/>
              <a:t>Forest</a:t>
            </a:r>
            <a:r>
              <a:rPr lang="it-IT" dirty="0"/>
              <a:t> </a:t>
            </a:r>
            <a:r>
              <a:rPr lang="it-IT" dirty="0" err="1"/>
              <a:t>classifier</a:t>
            </a:r>
            <a:r>
              <a:rPr lang="it-IT" dirty="0"/>
              <a:t> </a:t>
            </a:r>
            <a:r>
              <a:rPr lang="it-IT" dirty="0" err="1"/>
              <a:t>reaches</a:t>
            </a:r>
            <a:r>
              <a:rPr lang="it-IT" dirty="0"/>
              <a:t> a Precision of 0.667, with a Recall of 0.723. The </a:t>
            </a:r>
            <a:r>
              <a:rPr lang="it-IT" i="1" dirty="0"/>
              <a:t>F1 Score </a:t>
            </a:r>
            <a:r>
              <a:rPr lang="it-IT" dirty="0" err="1"/>
              <a:t>is</a:t>
            </a:r>
            <a:r>
              <a:rPr lang="it-IT" dirty="0"/>
              <a:t> 0.694.</a:t>
            </a:r>
            <a:endParaRPr lang="en-GB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923581C-509E-4AB0-85CB-273CEE464C42}"/>
              </a:ext>
            </a:extLst>
          </p:cNvPr>
          <p:cNvSpPr txBox="1"/>
          <p:nvPr/>
        </p:nvSpPr>
        <p:spPr>
          <a:xfrm>
            <a:off x="7003501" y="4501994"/>
            <a:ext cx="4152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Again</a:t>
            </a:r>
            <a:r>
              <a:rPr lang="it-IT" dirty="0"/>
              <a:t>, the image on the </a:t>
            </a:r>
            <a:r>
              <a:rPr lang="it-IT" dirty="0" err="1"/>
              <a:t>left</a:t>
            </a:r>
            <a:r>
              <a:rPr lang="it-IT" dirty="0"/>
              <a:t> shows the ROC curve of the </a:t>
            </a:r>
            <a:r>
              <a:rPr lang="it-IT" dirty="0" err="1"/>
              <a:t>classifier</a:t>
            </a:r>
            <a:r>
              <a:rPr lang="it-IT" dirty="0"/>
              <a:t> (in blue).</a:t>
            </a:r>
            <a:endParaRPr lang="en-GB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1E99457-B296-4957-A3D5-5800AB643A95}"/>
              </a:ext>
            </a:extLst>
          </p:cNvPr>
          <p:cNvSpPr txBox="1"/>
          <p:nvPr/>
        </p:nvSpPr>
        <p:spPr>
          <a:xfrm>
            <a:off x="7003501" y="5261970"/>
            <a:ext cx="306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This</a:t>
            </a:r>
            <a:r>
              <a:rPr lang="it-IT" dirty="0"/>
              <a:t> time the AUC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0.7.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841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2AB85E-0F59-4759-8A52-EF8ED818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Survival Curve</a:t>
            </a:r>
            <a:endParaRPr lang="en-GB" dirty="0"/>
          </a:p>
        </p:txBody>
      </p:sp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A6CB7F28-7E51-44D4-A5EB-29FC7717BB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6" b="401"/>
          <a:stretch/>
        </p:blipFill>
        <p:spPr>
          <a:xfrm>
            <a:off x="1097280" y="1908700"/>
            <a:ext cx="5657095" cy="427435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B71166AA-7FC0-48F7-9D5B-82DEE9815138}"/>
              </a:ext>
            </a:extLst>
          </p:cNvPr>
          <p:cNvSpPr txBox="1"/>
          <p:nvPr/>
        </p:nvSpPr>
        <p:spPr>
          <a:xfrm>
            <a:off x="6754375" y="4938952"/>
            <a:ext cx="3222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The plot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Kaplan-Meier estimator.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30871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316</TotalTime>
  <Words>384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Retrospettivo</vt:lpstr>
      <vt:lpstr>Pattern Recognition</vt:lpstr>
      <vt:lpstr>Data Wrangling</vt:lpstr>
      <vt:lpstr>Feature Selection</vt:lpstr>
      <vt:lpstr>Model Selection</vt:lpstr>
      <vt:lpstr>Results CT</vt:lpstr>
      <vt:lpstr>Results PET</vt:lpstr>
      <vt:lpstr>Survival Curve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Recognition</dc:title>
  <dc:creator>Gianluca Carlini</dc:creator>
  <cp:lastModifiedBy>Gianluca Carlini</cp:lastModifiedBy>
  <cp:revision>30</cp:revision>
  <dcterms:created xsi:type="dcterms:W3CDTF">2020-04-22T14:45:21Z</dcterms:created>
  <dcterms:modified xsi:type="dcterms:W3CDTF">2020-04-24T11:20:20Z</dcterms:modified>
</cp:coreProperties>
</file>