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D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46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8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071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5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43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986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39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19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03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46D533-668F-4ACE-BA3C-737E2059C93F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38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D533-668F-4ACE-BA3C-737E2059C93F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293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46D533-668F-4ACE-BA3C-737E2059C93F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44C412-43F0-4E41-B47B-4B2973C84C2D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01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4AC9C9-7746-4290-9382-4B12494295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Pattern </a:t>
            </a:r>
            <a:r>
              <a:rPr lang="it-IT" dirty="0" err="1"/>
              <a:t>Recognition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657F751-8BAF-45D2-9491-2FACAE5D4E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Feature </a:t>
            </a:r>
            <a:r>
              <a:rPr lang="it-IT" dirty="0" err="1"/>
              <a:t>selection</a:t>
            </a:r>
            <a:r>
              <a:rPr lang="it-IT" dirty="0"/>
              <a:t> and data </a:t>
            </a:r>
            <a:r>
              <a:rPr lang="it-IT" dirty="0" err="1"/>
              <a:t>analysis</a:t>
            </a:r>
            <a:r>
              <a:rPr lang="it-IT" dirty="0"/>
              <a:t> with </a:t>
            </a:r>
            <a:r>
              <a:rPr lang="it-IT" dirty="0" err="1"/>
              <a:t>different</a:t>
            </a:r>
            <a:r>
              <a:rPr lang="it-IT" dirty="0"/>
              <a:t> ML techniques</a:t>
            </a:r>
          </a:p>
        </p:txBody>
      </p:sp>
    </p:spTree>
    <p:extLst>
      <p:ext uri="{BB962C8B-B14F-4D97-AF65-F5344CB8AC3E}">
        <p14:creationId xmlns:p14="http://schemas.microsoft.com/office/powerpoint/2010/main" val="428809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309AA06-BC0F-4973-AACA-2C8691C2D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3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12A724-4692-4A6A-9DA5-E9B762B5A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Wrangling</a:t>
            </a:r>
            <a:endParaRPr lang="it-IT" dirty="0"/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3765118-723D-459B-8FF3-1A18A7DDD248}"/>
              </a:ext>
            </a:extLst>
          </p:cNvPr>
          <p:cNvGrpSpPr/>
          <p:nvPr/>
        </p:nvGrpSpPr>
        <p:grpSpPr>
          <a:xfrm>
            <a:off x="477028" y="2392142"/>
            <a:ext cx="11237944" cy="2073716"/>
            <a:chOff x="477028" y="2729492"/>
            <a:chExt cx="11237944" cy="2073716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2DB8BF05-3E8D-4CF8-B6BA-6E27FAA8F3BE}"/>
                </a:ext>
              </a:extLst>
            </p:cNvPr>
            <p:cNvSpPr/>
            <p:nvPr/>
          </p:nvSpPr>
          <p:spPr>
            <a:xfrm>
              <a:off x="477028" y="2729492"/>
              <a:ext cx="3657600" cy="2073715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it-IT" dirty="0" err="1">
                  <a:solidFill>
                    <a:schemeClr val="tx1"/>
                  </a:solidFill>
                </a:rPr>
                <a:t>Radiomics</a:t>
              </a:r>
              <a:r>
                <a:rPr lang="it-IT" dirty="0">
                  <a:solidFill>
                    <a:schemeClr val="tx1"/>
                  </a:solidFill>
                </a:rPr>
                <a:t> Dataset: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tx1"/>
                  </a:solidFill>
                </a:rPr>
                <a:t>114 </a:t>
              </a:r>
              <a:r>
                <a:rPr lang="it-IT" dirty="0" err="1">
                  <a:solidFill>
                    <a:schemeClr val="tx1"/>
                  </a:solidFill>
                </a:rPr>
                <a:t>patients</a:t>
              </a:r>
              <a:endParaRPr lang="it-IT" dirty="0">
                <a:solidFill>
                  <a:schemeClr val="tx1"/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tx1"/>
                  </a:solidFill>
                </a:rPr>
                <a:t>114 features </a:t>
              </a:r>
              <a:r>
                <a:rPr lang="it-IT" dirty="0" err="1">
                  <a:solidFill>
                    <a:schemeClr val="tx1"/>
                  </a:solidFill>
                </a:rPr>
                <a:t>each</a:t>
              </a:r>
              <a:endParaRPr lang="it-IT" dirty="0">
                <a:solidFill>
                  <a:schemeClr val="tx1"/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tx1"/>
                  </a:solidFill>
                </a:rPr>
                <a:t>More </a:t>
              </a:r>
              <a:r>
                <a:rPr lang="it-IT" dirty="0" err="1">
                  <a:solidFill>
                    <a:schemeClr val="tx1"/>
                  </a:solidFill>
                </a:rPr>
                <a:t>than</a:t>
              </a:r>
              <a:r>
                <a:rPr lang="it-IT" dirty="0">
                  <a:solidFill>
                    <a:schemeClr val="tx1"/>
                  </a:solidFill>
                </a:rPr>
                <a:t> one image per </a:t>
              </a:r>
              <a:r>
                <a:rPr lang="it-IT" dirty="0" err="1">
                  <a:solidFill>
                    <a:schemeClr val="tx1"/>
                  </a:solidFill>
                </a:rPr>
                <a:t>patient</a:t>
              </a:r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12" name="Freccia a destra 11">
              <a:extLst>
                <a:ext uri="{FF2B5EF4-FFF2-40B4-BE49-F238E27FC236}">
                  <a16:creationId xmlns:a16="http://schemas.microsoft.com/office/drawing/2014/main" id="{DE3F6486-D7E9-4154-BA29-EA30501C467E}"/>
                </a:ext>
              </a:extLst>
            </p:cNvPr>
            <p:cNvSpPr/>
            <p:nvPr/>
          </p:nvSpPr>
          <p:spPr>
            <a:xfrm>
              <a:off x="4416235" y="3666477"/>
              <a:ext cx="3420487" cy="2396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D1FFCE3B-5C7A-4685-9346-2B14933C5846}"/>
                </a:ext>
              </a:extLst>
            </p:cNvPr>
            <p:cNvSpPr/>
            <p:nvPr/>
          </p:nvSpPr>
          <p:spPr>
            <a:xfrm>
              <a:off x="8057374" y="2729492"/>
              <a:ext cx="3657598" cy="2073716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GB" dirty="0">
                  <a:solidFill>
                    <a:sysClr val="windowText" lastClr="000000"/>
                  </a:solidFill>
                </a:rPr>
                <a:t>Features and Labels arrays: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ysClr val="windowText" lastClr="000000"/>
                  </a:solidFill>
                </a:rPr>
                <a:t>Counting number of images per patient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ysClr val="windowText" lastClr="000000"/>
                  </a:solidFill>
                </a:rPr>
                <a:t>Division CT – PET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ysClr val="windowText" lastClr="000000"/>
                  </a:solidFill>
                </a:rPr>
                <a:t>"Recurrence" Labels (0 or 1)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EBEA9EE6-56E5-447D-84D0-7D30B38DFB28}"/>
                </a:ext>
              </a:extLst>
            </p:cNvPr>
            <p:cNvSpPr txBox="1"/>
            <p:nvPr/>
          </p:nvSpPr>
          <p:spPr>
            <a:xfrm>
              <a:off x="4355280" y="2844346"/>
              <a:ext cx="342048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/>
                <a:t>Removing "info" features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/>
                <a:t>Filling null values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/>
                <a:t>Dropping </a:t>
              </a:r>
              <a:r>
                <a:rPr lang="en-GB" sz="1500" dirty="0" err="1"/>
                <a:t>patiets</a:t>
              </a:r>
              <a:r>
                <a:rPr lang="en-GB" sz="1500" dirty="0"/>
                <a:t> with #features ≠ 114</a:t>
              </a:r>
            </a:p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0263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35C6A-31C3-4859-BD80-371F151B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 </a:t>
            </a:r>
            <a:r>
              <a:rPr lang="it-IT" dirty="0" err="1"/>
              <a:t>Selection</a:t>
            </a:r>
            <a:endParaRPr lang="en-GB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CC46E7FB-F194-49AE-BF89-A43CEA63859B}"/>
              </a:ext>
            </a:extLst>
          </p:cNvPr>
          <p:cNvSpPr/>
          <p:nvPr/>
        </p:nvSpPr>
        <p:spPr>
          <a:xfrm>
            <a:off x="1189315" y="2309443"/>
            <a:ext cx="2512381" cy="80786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E34CD01-49AA-4CB1-AF62-CFF07A0BFC26}"/>
              </a:ext>
            </a:extLst>
          </p:cNvPr>
          <p:cNvSpPr txBox="1"/>
          <p:nvPr/>
        </p:nvSpPr>
        <p:spPr>
          <a:xfrm>
            <a:off x="1395441" y="2513322"/>
            <a:ext cx="2100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Correlation</a:t>
            </a:r>
            <a:r>
              <a:rPr lang="it-IT" sz="2000" dirty="0"/>
              <a:t>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47C9622-A471-4237-86A7-A672158A88F6}"/>
                  </a:ext>
                </a:extLst>
              </p:cNvPr>
              <p:cNvSpPr txBox="1"/>
              <p:nvPr/>
            </p:nvSpPr>
            <p:spPr>
              <a:xfrm>
                <a:off x="963822" y="3643313"/>
                <a:ext cx="331492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 err="1"/>
                  <a:t>Pearson's</a:t>
                </a:r>
                <a:r>
                  <a:rPr lang="it-IT" dirty="0"/>
                  <a:t> </a:t>
                </a:r>
                <a:r>
                  <a:rPr lang="it-IT" dirty="0" err="1"/>
                  <a:t>correlation</a:t>
                </a:r>
                <a:endParaRPr lang="it-IT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/>
                  <a:t>Custom </a:t>
                </a:r>
                <a:r>
                  <a:rPr lang="it-IT" dirty="0" err="1"/>
                  <a:t>correlation</a:t>
                </a:r>
                <a:r>
                  <a:rPr lang="it-IT" dirty="0"/>
                  <a:t> </a:t>
                </a:r>
                <a:r>
                  <a:rPr lang="it-IT" dirty="0" err="1"/>
                  <a:t>Threshold</a:t>
                </a:r>
                <a:endParaRPr lang="it-IT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/>
                  <a:t>Features </a:t>
                </a:r>
                <a:r>
                  <a:rPr lang="it-IT" dirty="0" err="1"/>
                  <a:t>reduced</a:t>
                </a:r>
                <a:r>
                  <a:rPr lang="it-IT" dirty="0"/>
                  <a:t> to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it-IT" dirty="0"/>
                  <a:t> </a:t>
                </a:r>
                <a:r>
                  <a:rPr lang="en-GB" dirty="0"/>
                  <a:t> 50 (default threshold)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GB" dirty="0"/>
                  <a:t>List of correlated features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47C9622-A471-4237-86A7-A672158A8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22" y="3643313"/>
                <a:ext cx="3314922" cy="1477328"/>
              </a:xfrm>
              <a:prstGeom prst="rect">
                <a:avLst/>
              </a:prstGeom>
              <a:blipFill>
                <a:blip r:embed="rId2"/>
                <a:stretch>
                  <a:fillRect l="-1103" t="-2479" r="-1654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ADF4E2E8-86AF-4F75-A6BC-D6C5FFBC4006}"/>
              </a:ext>
            </a:extLst>
          </p:cNvPr>
          <p:cNvSpPr/>
          <p:nvPr/>
        </p:nvSpPr>
        <p:spPr>
          <a:xfrm>
            <a:off x="4917935" y="2309443"/>
            <a:ext cx="2512381" cy="80786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C68F2ED-1568-4ECB-A8D2-668D22861B3E}"/>
              </a:ext>
            </a:extLst>
          </p:cNvPr>
          <p:cNvSpPr txBox="1"/>
          <p:nvPr/>
        </p:nvSpPr>
        <p:spPr>
          <a:xfrm>
            <a:off x="5200941" y="2513322"/>
            <a:ext cx="1946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Lasso </a:t>
            </a:r>
            <a:r>
              <a:rPr lang="it-IT" sz="2000" dirty="0" err="1"/>
              <a:t>Regression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99661E3B-C552-4D74-96C7-A4D6891A8E78}"/>
                  </a:ext>
                </a:extLst>
              </p:cNvPr>
              <p:cNvSpPr txBox="1"/>
              <p:nvPr/>
            </p:nvSpPr>
            <p:spPr>
              <a:xfrm>
                <a:off x="4695993" y="3643313"/>
                <a:ext cx="331492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Logistic </a:t>
                </a:r>
                <a:r>
                  <a:rPr lang="it-IT" dirty="0" err="1"/>
                  <a:t>regression</a:t>
                </a:r>
                <a:r>
                  <a:rPr lang="it-IT" dirty="0"/>
                  <a:t> with L1 penalty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customizable</a:t>
                </a: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Features </a:t>
                </a:r>
                <a:r>
                  <a:rPr lang="it-IT" dirty="0" err="1"/>
                  <a:t>reduced</a:t>
                </a:r>
                <a:r>
                  <a:rPr lang="it-IT" dirty="0"/>
                  <a:t> to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20 - 30 </a:t>
                </a:r>
                <a:endParaRPr lang="en-GB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99661E3B-C552-4D74-96C7-A4D6891A8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993" y="3643313"/>
                <a:ext cx="3314921" cy="1200329"/>
              </a:xfrm>
              <a:prstGeom prst="rect">
                <a:avLst/>
              </a:prstGeom>
              <a:blipFill>
                <a:blip r:embed="rId3"/>
                <a:stretch>
                  <a:fillRect l="-1103" t="-3046" r="-735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C5990ADD-27BF-41BA-AC89-38B6515C34D9}"/>
              </a:ext>
            </a:extLst>
          </p:cNvPr>
          <p:cNvSpPr/>
          <p:nvPr/>
        </p:nvSpPr>
        <p:spPr>
          <a:xfrm>
            <a:off x="8646555" y="2309443"/>
            <a:ext cx="2512381" cy="80786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250A20A-903B-44EC-A923-F83E2DABFB6E}"/>
              </a:ext>
            </a:extLst>
          </p:cNvPr>
          <p:cNvSpPr txBox="1"/>
          <p:nvPr/>
        </p:nvSpPr>
        <p:spPr>
          <a:xfrm>
            <a:off x="9021029" y="2513322"/>
            <a:ext cx="1763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Random </a:t>
            </a:r>
            <a:r>
              <a:rPr lang="it-IT" sz="2000" dirty="0" err="1"/>
              <a:t>Forest</a:t>
            </a:r>
            <a:endParaRPr lang="en-GB" sz="20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2CA6F39-C3ED-4ADE-BEA8-B16178A3138C}"/>
              </a:ext>
            </a:extLst>
          </p:cNvPr>
          <p:cNvSpPr txBox="1"/>
          <p:nvPr/>
        </p:nvSpPr>
        <p:spPr>
          <a:xfrm>
            <a:off x="8428164" y="3643313"/>
            <a:ext cx="2899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Relative feature </a:t>
            </a:r>
            <a:r>
              <a:rPr lang="it-IT" dirty="0" err="1"/>
              <a:t>importance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User </a:t>
            </a:r>
            <a:r>
              <a:rPr lang="it-IT" dirty="0" err="1"/>
              <a:t>chooses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Slightly customizable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Indexes of important features</a:t>
            </a:r>
          </a:p>
        </p:txBody>
      </p:sp>
    </p:spTree>
    <p:extLst>
      <p:ext uri="{BB962C8B-B14F-4D97-AF65-F5344CB8AC3E}">
        <p14:creationId xmlns:p14="http://schemas.microsoft.com/office/powerpoint/2010/main" val="390309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5E59DD-7F3F-4199-8406-A3E71B94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</a:t>
            </a:r>
            <a:r>
              <a:rPr lang="it-IT" dirty="0" err="1"/>
              <a:t>Selection</a:t>
            </a:r>
            <a:endParaRPr lang="en-GB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D96AAEE-D4A3-4AC8-B110-85FEE15F7F03}"/>
              </a:ext>
            </a:extLst>
          </p:cNvPr>
          <p:cNvSpPr txBox="1"/>
          <p:nvPr/>
        </p:nvSpPr>
        <p:spPr>
          <a:xfrm>
            <a:off x="857583" y="3910393"/>
            <a:ext cx="10476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All</a:t>
            </a:r>
            <a:r>
              <a:rPr lang="it-IT" dirty="0"/>
              <a:t> the models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trained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70% of the data and </a:t>
            </a:r>
            <a:r>
              <a:rPr lang="it-IT" dirty="0" err="1"/>
              <a:t>evaluated</a:t>
            </a:r>
            <a:r>
              <a:rPr lang="it-IT" dirty="0"/>
              <a:t> on the </a:t>
            </a:r>
            <a:r>
              <a:rPr lang="it-IT" dirty="0" err="1"/>
              <a:t>remaining</a:t>
            </a:r>
            <a:r>
              <a:rPr lang="it-IT" dirty="0"/>
              <a:t> 30%.</a:t>
            </a:r>
          </a:p>
          <a:p>
            <a:pPr algn="just"/>
            <a:r>
              <a:rPr lang="it-IT" dirty="0"/>
              <a:t>The </a:t>
            </a:r>
            <a:r>
              <a:rPr lang="it-IT" dirty="0" err="1"/>
              <a:t>metrics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evaluation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i="1" dirty="0"/>
              <a:t>Precision </a:t>
            </a:r>
            <a:r>
              <a:rPr lang="it-IT" dirty="0"/>
              <a:t>and </a:t>
            </a:r>
            <a:r>
              <a:rPr lang="it-IT" i="1" dirty="0"/>
              <a:t>Recall</a:t>
            </a:r>
            <a:r>
              <a:rPr lang="it-IT" dirty="0"/>
              <a:t>.</a:t>
            </a:r>
          </a:p>
          <a:p>
            <a:pPr algn="just"/>
            <a:r>
              <a:rPr lang="it-IT" dirty="0"/>
              <a:t>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the best </a:t>
            </a:r>
            <a:r>
              <a:rPr lang="it-IT" dirty="0" err="1"/>
              <a:t>values</a:t>
            </a:r>
            <a:r>
              <a:rPr lang="it-IT" dirty="0"/>
              <a:t>, with Precision and Recall up to </a:t>
            </a:r>
            <a:r>
              <a:rPr lang="it-IT" dirty="0" err="1"/>
              <a:t>approximately</a:t>
            </a:r>
            <a:r>
              <a:rPr lang="it-IT" dirty="0"/>
              <a:t> 0.75 and 0.80 </a:t>
            </a:r>
            <a:r>
              <a:rPr lang="it-IT" dirty="0" err="1"/>
              <a:t>respectively</a:t>
            </a:r>
            <a:r>
              <a:rPr lang="it-IT" dirty="0"/>
              <a:t>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For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reason</a:t>
            </a:r>
            <a:r>
              <a:rPr lang="it-IT" dirty="0"/>
              <a:t>, 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base model and a </a:t>
            </a:r>
            <a:r>
              <a:rPr lang="it-IT" i="1" dirty="0" err="1"/>
              <a:t>Grid</a:t>
            </a:r>
            <a:r>
              <a:rPr lang="it-IT" i="1" dirty="0"/>
              <a:t> </a:t>
            </a:r>
            <a:r>
              <a:rPr lang="it-IT" i="1" dirty="0" err="1"/>
              <a:t>Search</a:t>
            </a:r>
            <a:r>
              <a:rPr lang="it-IT" i="1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the best </a:t>
            </a:r>
            <a:r>
              <a:rPr lang="it-IT" dirty="0" err="1"/>
              <a:t>parameters</a:t>
            </a:r>
            <a:r>
              <a:rPr lang="it-IT" dirty="0"/>
              <a:t> for the estimator.</a:t>
            </a:r>
            <a:endParaRPr lang="en-GB" dirty="0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D992D132-AB05-439D-A7ED-BBE78D1F9609}"/>
              </a:ext>
            </a:extLst>
          </p:cNvPr>
          <p:cNvGrpSpPr/>
          <p:nvPr/>
        </p:nvGrpSpPr>
        <p:grpSpPr>
          <a:xfrm>
            <a:off x="2467696" y="2096881"/>
            <a:ext cx="7256607" cy="1332119"/>
            <a:chOff x="1097280" y="2096881"/>
            <a:chExt cx="7256607" cy="1332119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AF0C8A7-44C3-4CC9-8E46-AECA838D68B2}"/>
                </a:ext>
              </a:extLst>
            </p:cNvPr>
            <p:cNvSpPr txBox="1"/>
            <p:nvPr/>
          </p:nvSpPr>
          <p:spPr>
            <a:xfrm>
              <a:off x="1097280" y="2578276"/>
              <a:ext cx="3757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Four</a:t>
              </a:r>
              <a:r>
                <a:rPr lang="it-IT" dirty="0"/>
                <a:t> </a:t>
              </a:r>
              <a:r>
                <a:rPr lang="it-IT" dirty="0" err="1"/>
                <a:t>different</a:t>
              </a:r>
              <a:r>
                <a:rPr lang="it-IT" dirty="0"/>
                <a:t> ML models </a:t>
              </a:r>
              <a:r>
                <a:rPr lang="it-IT" dirty="0" err="1"/>
                <a:t>were</a:t>
              </a:r>
              <a:r>
                <a:rPr lang="it-IT" dirty="0"/>
                <a:t> </a:t>
              </a:r>
              <a:r>
                <a:rPr lang="it-IT" dirty="0" err="1"/>
                <a:t>used</a:t>
              </a:r>
              <a:r>
                <a:rPr lang="it-IT" dirty="0"/>
                <a:t>:  </a:t>
              </a:r>
              <a:endParaRPr lang="en-GB" dirty="0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ADBBED94-FD83-428B-BA07-4444B2871792}"/>
                </a:ext>
              </a:extLst>
            </p:cNvPr>
            <p:cNvSpPr txBox="1"/>
            <p:nvPr/>
          </p:nvSpPr>
          <p:spPr>
            <a:xfrm>
              <a:off x="5356844" y="2162777"/>
              <a:ext cx="290496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it-IT" dirty="0" err="1"/>
                <a:t>Logistic</a:t>
              </a:r>
              <a:r>
                <a:rPr lang="it-IT" dirty="0"/>
                <a:t> </a:t>
              </a:r>
              <a:r>
                <a:rPr lang="it-IT" dirty="0" err="1"/>
                <a:t>Regression</a:t>
              </a:r>
              <a:endParaRPr lang="it-IT" dirty="0"/>
            </a:p>
            <a:p>
              <a:pPr marL="342900" indent="-342900">
                <a:buFont typeface="+mj-lt"/>
                <a:buAutoNum type="arabicPeriod"/>
              </a:pPr>
              <a:r>
                <a:rPr lang="it-IT" dirty="0"/>
                <a:t>Support </a:t>
              </a:r>
              <a:r>
                <a:rPr lang="it-IT" dirty="0" err="1"/>
                <a:t>Vector</a:t>
              </a:r>
              <a:r>
                <a:rPr lang="it-IT" dirty="0"/>
                <a:t> Machine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it-IT" dirty="0"/>
                <a:t>Random </a:t>
              </a:r>
              <a:r>
                <a:rPr lang="it-IT" dirty="0" err="1"/>
                <a:t>Forest</a:t>
              </a:r>
              <a:endParaRPr lang="it-IT" dirty="0"/>
            </a:p>
            <a:p>
              <a:pPr marL="342900" indent="-342900">
                <a:buFont typeface="+mj-lt"/>
                <a:buAutoNum type="arabicPeriod"/>
              </a:pPr>
              <a:r>
                <a:rPr lang="it-IT" dirty="0" err="1"/>
                <a:t>Bag</a:t>
              </a:r>
              <a:r>
                <a:rPr lang="it-IT" dirty="0"/>
                <a:t> </a:t>
              </a:r>
              <a:r>
                <a:rPr lang="it-IT" dirty="0" err="1"/>
                <a:t>Classifier</a:t>
              </a:r>
              <a:endParaRPr lang="en-GB" dirty="0"/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DE2C07B9-DB7E-4879-8BA0-229CBC5CABC3}"/>
                </a:ext>
              </a:extLst>
            </p:cNvPr>
            <p:cNvSpPr/>
            <p:nvPr/>
          </p:nvSpPr>
          <p:spPr>
            <a:xfrm>
              <a:off x="5356844" y="2096881"/>
              <a:ext cx="2997043" cy="1332119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292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40654F-3243-437E-B778-938CACCB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CT</a:t>
            </a:r>
            <a:endParaRPr lang="en-GB" dirty="0"/>
          </a:p>
        </p:txBody>
      </p:sp>
      <p:pic>
        <p:nvPicPr>
          <p:cNvPr id="9" name="Segnaposto contenuto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63C128B3-0FB6-4FE7-9293-DC8FB22BF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20" y="1817260"/>
            <a:ext cx="6120000" cy="4431039"/>
          </a:xfr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7203DCB-8A2E-4538-9457-C50E0EAC1F0B}"/>
              </a:ext>
            </a:extLst>
          </p:cNvPr>
          <p:cNvSpPr txBox="1"/>
          <p:nvPr/>
        </p:nvSpPr>
        <p:spPr>
          <a:xfrm>
            <a:off x="6906827" y="1979721"/>
            <a:ext cx="4248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The 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 </a:t>
            </a:r>
            <a:r>
              <a:rPr lang="it-IT" dirty="0" err="1"/>
              <a:t>achieves</a:t>
            </a:r>
            <a:r>
              <a:rPr lang="it-IT" dirty="0"/>
              <a:t>, for CT images, a Precision of 0.734 and a Recall of 0.792, with an </a:t>
            </a:r>
            <a:r>
              <a:rPr lang="it-IT" i="1" dirty="0"/>
              <a:t>F1 Score </a:t>
            </a:r>
            <a:r>
              <a:rPr lang="it-IT" dirty="0"/>
              <a:t>of 0.776.</a:t>
            </a:r>
            <a:endParaRPr lang="en-GB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6BD8C2E-7A68-42AF-AB83-AD738A927747}"/>
              </a:ext>
            </a:extLst>
          </p:cNvPr>
          <p:cNvSpPr txBox="1"/>
          <p:nvPr/>
        </p:nvSpPr>
        <p:spPr>
          <a:xfrm>
            <a:off x="6906827" y="3145412"/>
            <a:ext cx="4248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In the image on the </a:t>
            </a:r>
            <a:r>
              <a:rPr lang="it-IT" dirty="0" err="1"/>
              <a:t>left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the ROC curve of the 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 (in blue) for the CT images dataset. The </a:t>
            </a:r>
            <a:r>
              <a:rPr lang="it-IT" dirty="0" err="1"/>
              <a:t>dotted</a:t>
            </a:r>
            <a:r>
              <a:rPr lang="it-IT" dirty="0"/>
              <a:t> line </a:t>
            </a:r>
            <a:r>
              <a:rPr lang="it-IT" dirty="0" err="1"/>
              <a:t>represents</a:t>
            </a:r>
            <a:r>
              <a:rPr lang="it-IT" dirty="0"/>
              <a:t> the curve of a random </a:t>
            </a:r>
            <a:r>
              <a:rPr lang="it-IT" dirty="0" err="1"/>
              <a:t>classifier</a:t>
            </a:r>
            <a:r>
              <a:rPr lang="it-IT" dirty="0"/>
              <a:t>.</a:t>
            </a:r>
            <a:endParaRPr lang="en-GB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76B58D-8059-494B-9551-25E164CC89A9}"/>
              </a:ext>
            </a:extLst>
          </p:cNvPr>
          <p:cNvSpPr txBox="1"/>
          <p:nvPr/>
        </p:nvSpPr>
        <p:spPr>
          <a:xfrm>
            <a:off x="6906827" y="4865101"/>
            <a:ext cx="405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dirty="0"/>
              <a:t>The Area Under the Curve (AUC) </a:t>
            </a:r>
            <a:r>
              <a:rPr lang="it-IT" dirty="0" err="1"/>
              <a:t>is</a:t>
            </a:r>
            <a:r>
              <a:rPr lang="it-IT" dirty="0"/>
              <a:t> 0.814.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093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1355F5-D612-4BD2-A99F-0C16CD9E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PET</a:t>
            </a:r>
            <a:endParaRPr lang="en-GB" dirty="0"/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876833F-1D96-4296-A4BE-01C7605C1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" y="1804034"/>
            <a:ext cx="6264000" cy="443369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E946981-4A5B-4523-948D-1FB243BE76F3}"/>
              </a:ext>
            </a:extLst>
          </p:cNvPr>
          <p:cNvSpPr txBox="1"/>
          <p:nvPr/>
        </p:nvSpPr>
        <p:spPr>
          <a:xfrm>
            <a:off x="7003501" y="1988598"/>
            <a:ext cx="4152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The </a:t>
            </a:r>
            <a:r>
              <a:rPr lang="it-IT" dirty="0" err="1"/>
              <a:t>results</a:t>
            </a:r>
            <a:r>
              <a:rPr lang="it-IT" dirty="0"/>
              <a:t> for PET images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good </a:t>
            </a:r>
            <a:r>
              <a:rPr lang="it-IT" dirty="0" err="1"/>
              <a:t>as</a:t>
            </a:r>
            <a:r>
              <a:rPr lang="it-IT" dirty="0"/>
              <a:t> the CT </a:t>
            </a:r>
            <a:r>
              <a:rPr lang="it-IT" dirty="0" err="1"/>
              <a:t>ones</a:t>
            </a:r>
            <a:r>
              <a:rPr lang="it-IT" dirty="0"/>
              <a:t>, </a:t>
            </a:r>
            <a:r>
              <a:rPr lang="it-IT" dirty="0" err="1"/>
              <a:t>although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, with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,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.</a:t>
            </a:r>
            <a:endParaRPr lang="en-GB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AA9941-2D65-4431-808C-A62AC70AC8F3}"/>
              </a:ext>
            </a:extLst>
          </p:cNvPr>
          <p:cNvSpPr txBox="1"/>
          <p:nvPr/>
        </p:nvSpPr>
        <p:spPr>
          <a:xfrm>
            <a:off x="7003501" y="3301665"/>
            <a:ext cx="4152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For PET images, the 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 </a:t>
            </a:r>
            <a:r>
              <a:rPr lang="it-IT" dirty="0" err="1"/>
              <a:t>reaches</a:t>
            </a:r>
            <a:r>
              <a:rPr lang="it-IT" dirty="0"/>
              <a:t> a Precision of 0.667, with a Recall of 0.723. The </a:t>
            </a:r>
            <a:r>
              <a:rPr lang="it-IT" i="1" dirty="0"/>
              <a:t>F1 Score </a:t>
            </a:r>
            <a:r>
              <a:rPr lang="it-IT" dirty="0" err="1"/>
              <a:t>is</a:t>
            </a:r>
            <a:r>
              <a:rPr lang="it-IT" dirty="0"/>
              <a:t> 0.694.</a:t>
            </a:r>
            <a:endParaRPr lang="en-GB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923581C-509E-4AB0-85CB-273CEE464C42}"/>
              </a:ext>
            </a:extLst>
          </p:cNvPr>
          <p:cNvSpPr txBox="1"/>
          <p:nvPr/>
        </p:nvSpPr>
        <p:spPr>
          <a:xfrm>
            <a:off x="7003501" y="4501994"/>
            <a:ext cx="4152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Again</a:t>
            </a:r>
            <a:r>
              <a:rPr lang="it-IT" dirty="0"/>
              <a:t>, the image on the </a:t>
            </a:r>
            <a:r>
              <a:rPr lang="it-IT" dirty="0" err="1"/>
              <a:t>left</a:t>
            </a:r>
            <a:r>
              <a:rPr lang="it-IT" dirty="0"/>
              <a:t> shows the ROC curve of the </a:t>
            </a:r>
            <a:r>
              <a:rPr lang="it-IT" dirty="0" err="1"/>
              <a:t>classifier</a:t>
            </a:r>
            <a:r>
              <a:rPr lang="it-IT" dirty="0"/>
              <a:t> (in blue).</a:t>
            </a:r>
            <a:endParaRPr lang="en-GB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1E99457-B296-4957-A3D5-5800AB643A95}"/>
              </a:ext>
            </a:extLst>
          </p:cNvPr>
          <p:cNvSpPr txBox="1"/>
          <p:nvPr/>
        </p:nvSpPr>
        <p:spPr>
          <a:xfrm>
            <a:off x="7003501" y="5261970"/>
            <a:ext cx="306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dirty="0" err="1"/>
              <a:t>This</a:t>
            </a:r>
            <a:r>
              <a:rPr lang="it-IT" dirty="0"/>
              <a:t> time the AUC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0.7.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41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2AB85E-0F59-4759-8A52-EF8ED818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Survival </a:t>
            </a:r>
            <a:r>
              <a:rPr lang="it-IT" dirty="0" err="1"/>
              <a:t>Curves</a:t>
            </a:r>
            <a:endParaRPr lang="en-GB" dirty="0"/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A6CB7F28-7E51-44D4-A5EB-29FC7717B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6" b="401"/>
          <a:stretch/>
        </p:blipFill>
        <p:spPr>
          <a:xfrm>
            <a:off x="262390" y="2009208"/>
            <a:ext cx="5643331" cy="4263958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F2A8A818-16C3-463F-8260-C27CF5FF71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0" r="302"/>
          <a:stretch/>
        </p:blipFill>
        <p:spPr>
          <a:xfrm>
            <a:off x="5905721" y="2009208"/>
            <a:ext cx="5643332" cy="426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8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255B28-6283-4FDD-840E-B4A9C395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Cox's</a:t>
            </a:r>
            <a:r>
              <a:rPr lang="it-IT" dirty="0"/>
              <a:t> </a:t>
            </a:r>
            <a:r>
              <a:rPr lang="it-IT" dirty="0" err="1"/>
              <a:t>proportional</a:t>
            </a:r>
            <a:r>
              <a:rPr lang="it-IT" dirty="0"/>
              <a:t> hazard model</a:t>
            </a:r>
            <a:endParaRPr lang="en-GB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F05992D-B30A-4083-9DA4-685252BBA262}"/>
              </a:ext>
            </a:extLst>
          </p:cNvPr>
          <p:cNvSpPr txBox="1"/>
          <p:nvPr/>
        </p:nvSpPr>
        <p:spPr>
          <a:xfrm>
            <a:off x="1097280" y="1979721"/>
            <a:ext cx="1005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To </a:t>
            </a:r>
            <a:r>
              <a:rPr lang="it-IT" dirty="0" err="1"/>
              <a:t>fit</a:t>
            </a:r>
            <a:r>
              <a:rPr lang="it-IT" dirty="0"/>
              <a:t> </a:t>
            </a:r>
            <a:r>
              <a:rPr lang="it-IT" dirty="0" err="1"/>
              <a:t>Cox's</a:t>
            </a:r>
            <a:r>
              <a:rPr lang="it-IT" dirty="0"/>
              <a:t> model to the data, features from CT images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,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gave</a:t>
            </a:r>
            <a:r>
              <a:rPr lang="it-IT" dirty="0"/>
              <a:t> the best </a:t>
            </a:r>
            <a:r>
              <a:rPr lang="it-IT" dirty="0" err="1"/>
              <a:t>results</a:t>
            </a:r>
            <a:r>
              <a:rPr lang="it-IT" dirty="0"/>
              <a:t> with the 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 (RFC). Features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reduced</a:t>
            </a:r>
            <a:r>
              <a:rPr lang="it-IT" dirty="0"/>
              <a:t> to 15 </a:t>
            </a:r>
            <a:r>
              <a:rPr lang="it-IT" dirty="0" err="1"/>
              <a:t>using</a:t>
            </a:r>
            <a:r>
              <a:rPr lang="it-IT" dirty="0"/>
              <a:t> the Random </a:t>
            </a:r>
            <a:r>
              <a:rPr lang="it-IT" dirty="0" err="1"/>
              <a:t>Forest</a:t>
            </a:r>
            <a:r>
              <a:rPr lang="it-IT" dirty="0"/>
              <a:t>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47A7950-6184-4F13-A6F2-F6FA19E45E35}"/>
              </a:ext>
            </a:extLst>
          </p:cNvPr>
          <p:cNvSpPr txBox="1"/>
          <p:nvPr/>
        </p:nvSpPr>
        <p:spPr>
          <a:xfrm>
            <a:off x="1097280" y="2868413"/>
            <a:ext cx="1005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 err="1"/>
              <a:t>Problem</a:t>
            </a:r>
            <a:r>
              <a:rPr lang="it-IT" sz="2000" b="1" dirty="0"/>
              <a:t>: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patient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associated</a:t>
            </a:r>
            <a:r>
              <a:rPr lang="it-IT" dirty="0"/>
              <a:t> CT images (from 1 to 15). </a:t>
            </a:r>
            <a:r>
              <a:rPr lang="it-IT" dirty="0" err="1"/>
              <a:t>All</a:t>
            </a:r>
            <a:r>
              <a:rPr lang="it-IT" dirty="0"/>
              <a:t> the images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train</a:t>
            </a:r>
            <a:r>
              <a:rPr lang="it-IT" dirty="0"/>
              <a:t> the RFC,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one image per </a:t>
            </a:r>
            <a:r>
              <a:rPr lang="it-IT" dirty="0" err="1"/>
              <a:t>patient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for the survival curve, </a:t>
            </a: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patients</a:t>
            </a:r>
            <a:r>
              <a:rPr lang="it-IT" dirty="0"/>
              <a:t> with more images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correspond</a:t>
            </a:r>
            <a:r>
              <a:rPr lang="it-IT" dirty="0"/>
              <a:t> to more </a:t>
            </a:r>
            <a:r>
              <a:rPr lang="it-IT" dirty="0" err="1"/>
              <a:t>occurrences</a:t>
            </a:r>
            <a:r>
              <a:rPr lang="it-IT" dirty="0"/>
              <a:t>.</a:t>
            </a:r>
            <a:endParaRPr lang="en-GB" sz="2000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8DD7E3-8FEE-4542-A6E8-1B3E91BF8053}"/>
              </a:ext>
            </a:extLst>
          </p:cNvPr>
          <p:cNvSpPr txBox="1"/>
          <p:nvPr/>
        </p:nvSpPr>
        <p:spPr>
          <a:xfrm>
            <a:off x="1097281" y="4064881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/>
              <a:t>My </a:t>
            </a:r>
            <a:r>
              <a:rPr lang="it-IT" b="1" dirty="0" err="1"/>
              <a:t>approach</a:t>
            </a:r>
            <a:r>
              <a:rPr lang="it-IT" dirty="0"/>
              <a:t>: the </a:t>
            </a:r>
            <a:r>
              <a:rPr lang="it-IT" dirty="0" err="1"/>
              <a:t>average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over </a:t>
            </a:r>
            <a:r>
              <a:rPr lang="it-IT" dirty="0" err="1"/>
              <a:t>all</a:t>
            </a:r>
            <a:r>
              <a:rPr lang="it-IT" dirty="0"/>
              <a:t> the images of a </a:t>
            </a:r>
            <a:r>
              <a:rPr lang="it-IT" dirty="0" err="1"/>
              <a:t>patient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feature.</a:t>
            </a:r>
            <a:endParaRPr lang="en-GB" b="1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901F733-BE94-4D62-977B-7B3A8948B816}"/>
              </a:ext>
            </a:extLst>
          </p:cNvPr>
          <p:cNvSpPr txBox="1"/>
          <p:nvPr/>
        </p:nvSpPr>
        <p:spPr>
          <a:xfrm>
            <a:off x="1097281" y="4749387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In the end, the</a:t>
            </a:r>
            <a:r>
              <a:rPr lang="it-IT" i="1" dirty="0"/>
              <a:t> </a:t>
            </a:r>
            <a:r>
              <a:rPr lang="it-IT" i="1" dirty="0" err="1"/>
              <a:t>concordance</a:t>
            </a:r>
            <a:r>
              <a:rPr lang="it-IT" i="1" dirty="0"/>
              <a:t> index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measure</a:t>
            </a:r>
            <a:r>
              <a:rPr lang="it-IT" dirty="0"/>
              <a:t> of the </a:t>
            </a:r>
            <a:r>
              <a:rPr lang="it-IT" dirty="0" err="1"/>
              <a:t>goodness</a:t>
            </a:r>
            <a:r>
              <a:rPr lang="it-IT" dirty="0"/>
              <a:t> of the </a:t>
            </a:r>
            <a:r>
              <a:rPr lang="it-IT" dirty="0" err="1"/>
              <a:t>fit</a:t>
            </a:r>
            <a:r>
              <a:rPr lang="it-IT" dirty="0"/>
              <a:t>; the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0.74.</a:t>
            </a:r>
            <a:r>
              <a:rPr lang="it-IT" i="1" dirty="0"/>
              <a:t> 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88687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BB1773-22EF-468C-84B9-9FA53949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Segnaposto contenuto 7" descr="Immagine che contiene computer, stanza, parcheggiato&#10;&#10;Descrizione generata automaticamente">
            <a:extLst>
              <a:ext uri="{FF2B5EF4-FFF2-40B4-BE49-F238E27FC236}">
                <a16:creationId xmlns:a16="http://schemas.microsoft.com/office/drawing/2014/main" id="{4E0A877B-C2CC-41E3-83DC-652138492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1"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C4EE0C9-F00E-4061-B714-586195EBBBC6}"/>
              </a:ext>
            </a:extLst>
          </p:cNvPr>
          <p:cNvSpPr txBox="1"/>
          <p:nvPr/>
        </p:nvSpPr>
        <p:spPr>
          <a:xfrm>
            <a:off x="7315199" y="5388746"/>
            <a:ext cx="4669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Coefficients of Cox’s proportional hazard model</a:t>
            </a:r>
          </a:p>
          <a:p>
            <a:endParaRPr lang="en-GB" dirty="0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E5BE169F-B8AA-4E91-BB2E-48B80F6F033B}"/>
              </a:ext>
            </a:extLst>
          </p:cNvPr>
          <p:cNvSpPr/>
          <p:nvPr/>
        </p:nvSpPr>
        <p:spPr>
          <a:xfrm>
            <a:off x="7412853" y="5308847"/>
            <a:ext cx="4483225" cy="55929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2073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524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Retrospettivo</vt:lpstr>
      <vt:lpstr>Pattern Recognition</vt:lpstr>
      <vt:lpstr>Data Wrangling</vt:lpstr>
      <vt:lpstr>Feature Selection</vt:lpstr>
      <vt:lpstr>Model Selection</vt:lpstr>
      <vt:lpstr>Results CT</vt:lpstr>
      <vt:lpstr>Results PET</vt:lpstr>
      <vt:lpstr>Survival Curves</vt:lpstr>
      <vt:lpstr>Cox's proportional hazard model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Recognition</dc:title>
  <dc:creator>Gianluca Carlini</dc:creator>
  <cp:lastModifiedBy>Gianluca Carlini</cp:lastModifiedBy>
  <cp:revision>4</cp:revision>
  <dcterms:created xsi:type="dcterms:W3CDTF">2020-05-11T08:54:31Z</dcterms:created>
  <dcterms:modified xsi:type="dcterms:W3CDTF">2020-05-11T10:02:29Z</dcterms:modified>
</cp:coreProperties>
</file>