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9" r:id="rId9"/>
    <p:sldId id="270" r:id="rId10"/>
    <p:sldId id="271" r:id="rId11"/>
    <p:sldId id="268" r:id="rId12"/>
    <p:sldId id="286" r:id="rId13"/>
    <p:sldId id="263" r:id="rId14"/>
    <p:sldId id="264" r:id="rId15"/>
    <p:sldId id="265" r:id="rId16"/>
    <p:sldId id="266" r:id="rId17"/>
    <p:sldId id="26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Ubuntu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7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4b609677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4b6096775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b6096775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4b6096775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b6096775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b6096775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4b6096775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4b6096775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b6096775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b6096775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4b6096775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4b6096775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b6096775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b6096775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c6b8c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c6b8c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4b6096775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4b6096775_2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4b6096775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4b6096775_2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4b609677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4b609677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4b6096775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4b6096775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4b6096775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4b6096775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4c6b8ca5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4c6b8ca5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4c6b8ca5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4c6b8ca5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4c6b8ca5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4c6b8ca5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4c6b8ca5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4c6b8ca5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4b6096775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4b6096775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4b6096775_2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4b6096775_2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4b6096775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4b6096775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4b6096775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4b6096775_2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b609677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b609677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4b6096775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4b6096775_2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b6096775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b6096775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b6096775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4b6096775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b6096775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b6096775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b609677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b609677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b609677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4b6096775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b6096775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4b6096775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130675"/>
            <a:ext cx="8520600" cy="24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719911"/>
            <a:ext cx="8520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81650" y="1324050"/>
            <a:ext cx="4070100" cy="24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472025" y="1106000"/>
            <a:ext cx="43803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1180525"/>
            <a:ext cx="8520600" cy="15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11700" y="2741126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8911200" cy="3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82325" y="1229200"/>
            <a:ext cx="433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1150500"/>
            <a:ext cx="8163600" cy="3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2E3D59">
              <a:alpha val="6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265675"/>
            <a:ext cx="43065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3081475"/>
            <a:ext cx="4306500" cy="1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782150" y="265675"/>
            <a:ext cx="4151700" cy="46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65950" y="4176975"/>
            <a:ext cx="8612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  <a:solidFill>
            <a:srgbClr val="2E3D59">
              <a:alpha val="23210"/>
            </a:srgbClr>
          </a:solidFill>
          <a:ln>
            <a:noFill/>
          </a:ln>
          <a:effectLst>
            <a:outerShdw blurRad="100013" dist="381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8911200" cy="3503100"/>
          </a:xfrm>
          <a:prstGeom prst="rect">
            <a:avLst/>
          </a:prstGeom>
          <a:solidFill>
            <a:srgbClr val="2E3D59">
              <a:alpha val="43920"/>
            </a:srgbClr>
          </a:solidFill>
          <a:ln>
            <a:noFill/>
          </a:ln>
          <a:effectLst>
            <a:outerShdw blurRad="57150" dist="1905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"/>
              <a:buChar char="●"/>
              <a:defRPr sz="2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59600" y="119129"/>
            <a:ext cx="3061515" cy="10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4732400"/>
            <a:ext cx="830375" cy="418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130675"/>
            <a:ext cx="8520600" cy="22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80" dirty="0"/>
              <a:t>Diseño e Implementación </a:t>
            </a:r>
            <a:r>
              <a:rPr lang="es" sz="4780" dirty="0" smtClean="0"/>
              <a:t>de un </a:t>
            </a:r>
            <a:r>
              <a:rPr lang="es" sz="4780" dirty="0"/>
              <a:t>SoC basado en </a:t>
            </a:r>
            <a:r>
              <a:rPr lang="es" sz="4780" dirty="0" smtClean="0"/>
              <a:t>RISC-V </a:t>
            </a:r>
            <a:r>
              <a:rPr lang="es" sz="4780" dirty="0"/>
              <a:t>en un FPGA</a:t>
            </a:r>
            <a:endParaRPr sz="478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468872"/>
            <a:ext cx="85206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 dirty="0" smtClean="0"/>
              <a:t>Presentación</a:t>
            </a:r>
            <a:endParaRPr sz="141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 dirty="0"/>
              <a:t> Trabajo de </a:t>
            </a:r>
            <a:r>
              <a:rPr lang="es" sz="1410" dirty="0" smtClean="0"/>
              <a:t>Título</a:t>
            </a:r>
            <a:endParaRPr sz="141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 dirty="0"/>
              <a:t>Gianluca D’Agostino</a:t>
            </a:r>
            <a:endParaRPr sz="141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 dirty="0"/>
              <a:t>   Profesor Guía: Francisco Rivera</a:t>
            </a:r>
            <a:endParaRPr sz="141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 dirty="0"/>
              <a:t>    Profesor Co-guía:        Andrés Caba</a:t>
            </a:r>
            <a:endParaRPr sz="141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 dirty="0"/>
              <a:t>    Profesor Integrante:          Álvaro Silva</a:t>
            </a:r>
            <a:endParaRPr sz="141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1180525"/>
            <a:ext cx="8520600" cy="15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Metodología</a:t>
            </a:r>
            <a:endParaRPr sz="5000"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1"/>
          </p:nvPr>
        </p:nvSpPr>
        <p:spPr>
          <a:xfrm>
            <a:off x="311700" y="2741126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¿Cómo se aborda la tarea de diseño?</a:t>
            </a:r>
            <a:endParaRPr sz="250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00"/>
              <a:t>Metodología de diseño Top-Down</a:t>
            </a:r>
            <a:endParaRPr sz="280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Características de esta metodología: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Permite el manejo de diseños grandes y complejos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Permite esfuerzos simultáneas e independientes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Permite eliminar tempranamente problemas serios de la arquitectura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Identifica tempranamente módulos reusables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Considera la confección (en orden) de los siguientes diagramas: de </a:t>
            </a:r>
            <a:r>
              <a:rPr lang="es" b="1" dirty="0"/>
              <a:t>bloques simplificado</a:t>
            </a:r>
            <a:r>
              <a:rPr lang="es" dirty="0"/>
              <a:t>, de </a:t>
            </a:r>
            <a:r>
              <a:rPr lang="es" b="1" dirty="0"/>
              <a:t>flujo simplificado</a:t>
            </a:r>
            <a:r>
              <a:rPr lang="es" dirty="0"/>
              <a:t>, de </a:t>
            </a:r>
            <a:r>
              <a:rPr lang="es" b="1" dirty="0"/>
              <a:t>bloques detallado</a:t>
            </a:r>
            <a:r>
              <a:rPr lang="es" dirty="0"/>
              <a:t>, de </a:t>
            </a:r>
            <a:r>
              <a:rPr lang="es" b="1" dirty="0"/>
              <a:t>flujo detallado</a:t>
            </a:r>
            <a:r>
              <a:rPr lang="es" dirty="0"/>
              <a:t> y, finalmente, </a:t>
            </a:r>
            <a:r>
              <a:rPr lang="es" b="1" dirty="0"/>
              <a:t>MDS </a:t>
            </a:r>
            <a:r>
              <a:rPr lang="es" dirty="0"/>
              <a:t>(</a:t>
            </a:r>
            <a:r>
              <a:rPr lang="es" i="1" dirty="0"/>
              <a:t>Mnemonic Documented State</a:t>
            </a:r>
            <a:r>
              <a:rPr lang="es" dirty="0"/>
              <a:t>)</a:t>
            </a:r>
            <a:endParaRPr dirty="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975" y="1713575"/>
            <a:ext cx="4387201" cy="2447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12</a:t>
            </a:fld>
            <a:endParaRPr lang="es-CL"/>
          </a:p>
        </p:txBody>
      </p:sp>
      <p:sp>
        <p:nvSpPr>
          <p:cNvPr id="3" name="Rectángulo 2"/>
          <p:cNvSpPr/>
          <p:nvPr/>
        </p:nvSpPr>
        <p:spPr>
          <a:xfrm>
            <a:off x="251481" y="250614"/>
            <a:ext cx="2032000" cy="880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/>
              <a:t>Planteamiento inicial:</a:t>
            </a:r>
          </a:p>
          <a:p>
            <a:pPr algn="ctr"/>
            <a:r>
              <a:rPr lang="es-ES" dirty="0"/>
              <a:t>i</a:t>
            </a:r>
            <a:r>
              <a:rPr lang="es-ES" dirty="0" smtClean="0"/>
              <a:t>dentificación de los componentes y funciones del módulo</a:t>
            </a:r>
            <a:endParaRPr lang="es-CL" dirty="0"/>
          </a:p>
        </p:txBody>
      </p:sp>
      <p:sp>
        <p:nvSpPr>
          <p:cNvPr id="10" name="Decisión 9"/>
          <p:cNvSpPr/>
          <p:nvPr/>
        </p:nvSpPr>
        <p:spPr>
          <a:xfrm>
            <a:off x="4389419" y="3835034"/>
            <a:ext cx="1835575" cy="115146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¿Se encuentran errores o posibles mejoras?</a:t>
            </a:r>
            <a:endParaRPr lang="es-CL" sz="1100" dirty="0"/>
          </a:p>
        </p:txBody>
      </p:sp>
      <p:sp>
        <p:nvSpPr>
          <p:cNvPr id="11" name="Rectángulo 10"/>
          <p:cNvSpPr/>
          <p:nvPr/>
        </p:nvSpPr>
        <p:spPr>
          <a:xfrm>
            <a:off x="364934" y="1432201"/>
            <a:ext cx="1805093" cy="8805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/>
              <a:t>Diseño:</a:t>
            </a:r>
            <a:endParaRPr lang="es-ES" u="sng" dirty="0" smtClean="0"/>
          </a:p>
          <a:p>
            <a:pPr algn="ctr"/>
            <a:r>
              <a:rPr lang="es-ES" dirty="0" smtClean="0"/>
              <a:t>de los componentes utilizando el enfoque Top-Down</a:t>
            </a:r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2477382" y="1528720"/>
            <a:ext cx="1380067" cy="6874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/>
              <a:t>Verificación:</a:t>
            </a:r>
            <a:endParaRPr lang="es-ES" u="sng" dirty="0" smtClean="0"/>
          </a:p>
          <a:p>
            <a:pPr algn="ctr"/>
            <a:r>
              <a:rPr lang="es-ES" dirty="0" smtClean="0"/>
              <a:t>de los diseños obtenidos</a:t>
            </a:r>
            <a:endParaRPr lang="es-CL" dirty="0"/>
          </a:p>
        </p:txBody>
      </p:sp>
      <p:sp>
        <p:nvSpPr>
          <p:cNvPr id="13" name="Rectángulo 12"/>
          <p:cNvSpPr/>
          <p:nvPr/>
        </p:nvSpPr>
        <p:spPr>
          <a:xfrm>
            <a:off x="4460050" y="2902366"/>
            <a:ext cx="1801706" cy="701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/>
              <a:t>Rediseño:</a:t>
            </a:r>
            <a:endParaRPr lang="es-CL" u="sng" dirty="0" smtClean="0"/>
          </a:p>
          <a:p>
            <a:pPr algn="ctr"/>
            <a:r>
              <a:rPr lang="es-ES" dirty="0" smtClean="0"/>
              <a:t>de los componentes correspondientes</a:t>
            </a:r>
          </a:p>
        </p:txBody>
      </p:sp>
      <p:sp>
        <p:nvSpPr>
          <p:cNvPr id="14" name="Decisión 13"/>
          <p:cNvSpPr/>
          <p:nvPr/>
        </p:nvSpPr>
        <p:spPr>
          <a:xfrm>
            <a:off x="6618178" y="2677153"/>
            <a:ext cx="1835575" cy="115146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¿Se encuentran errores o posibles mejoras?</a:t>
            </a:r>
            <a:endParaRPr lang="es-CL" sz="1100" dirty="0"/>
          </a:p>
        </p:txBody>
      </p:sp>
      <p:sp>
        <p:nvSpPr>
          <p:cNvPr id="15" name="Decisión 14"/>
          <p:cNvSpPr/>
          <p:nvPr/>
        </p:nvSpPr>
        <p:spPr>
          <a:xfrm>
            <a:off x="2268053" y="2508801"/>
            <a:ext cx="1835575" cy="1151466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smtClean="0"/>
              <a:t>¿Se encuentran errores o posibles mejoras?</a:t>
            </a:r>
            <a:endParaRPr lang="es-CL" sz="1100" dirty="0"/>
          </a:p>
        </p:txBody>
      </p:sp>
      <p:sp>
        <p:nvSpPr>
          <p:cNvPr id="16" name="Rectángulo 15"/>
          <p:cNvSpPr/>
          <p:nvPr/>
        </p:nvSpPr>
        <p:spPr>
          <a:xfrm>
            <a:off x="2219792" y="3965273"/>
            <a:ext cx="1932094" cy="917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/>
              <a:t>Integración:</a:t>
            </a:r>
            <a:endParaRPr lang="es-ES" u="sng" dirty="0" smtClean="0"/>
          </a:p>
          <a:p>
            <a:pPr algn="ctr"/>
            <a:r>
              <a:rPr lang="es-ES" dirty="0" smtClean="0"/>
              <a:t>se conectan todos los componentes y se prueban en conjunto</a:t>
            </a:r>
            <a:endParaRPr lang="es-CL" dirty="0"/>
          </a:p>
        </p:txBody>
      </p:sp>
      <p:sp>
        <p:nvSpPr>
          <p:cNvPr id="17" name="Rectángulo 16"/>
          <p:cNvSpPr/>
          <p:nvPr/>
        </p:nvSpPr>
        <p:spPr>
          <a:xfrm>
            <a:off x="6572635" y="4131366"/>
            <a:ext cx="1921090" cy="680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u="sng" dirty="0" smtClean="0"/>
              <a:t>Implementación:</a:t>
            </a:r>
            <a:endParaRPr lang="es-ES" u="sng" dirty="0" smtClean="0"/>
          </a:p>
          <a:p>
            <a:pPr algn="ctr"/>
            <a:r>
              <a:rPr lang="es-ES" dirty="0" smtClean="0"/>
              <a:t>se prueba el diseño completo en el FPGA</a:t>
            </a:r>
            <a:endParaRPr lang="es-CL" dirty="0"/>
          </a:p>
        </p:txBody>
      </p:sp>
      <p:sp>
        <p:nvSpPr>
          <p:cNvPr id="18" name="Rectángulo 17"/>
          <p:cNvSpPr/>
          <p:nvPr/>
        </p:nvSpPr>
        <p:spPr>
          <a:xfrm>
            <a:off x="6939453" y="1705917"/>
            <a:ext cx="1187452" cy="6807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 obtiene el resultado deseado</a:t>
            </a:r>
            <a:endParaRPr lang="es-CL" b="1" dirty="0"/>
          </a:p>
        </p:txBody>
      </p:sp>
      <p:sp>
        <p:nvSpPr>
          <p:cNvPr id="19" name="Flecha abajo 18"/>
          <p:cNvSpPr/>
          <p:nvPr/>
        </p:nvSpPr>
        <p:spPr>
          <a:xfrm>
            <a:off x="1099503" y="1139614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 abajo 19"/>
          <p:cNvSpPr/>
          <p:nvPr/>
        </p:nvSpPr>
        <p:spPr>
          <a:xfrm rot="16200000">
            <a:off x="2155728" y="1726173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Flecha abajo 20"/>
          <p:cNvSpPr/>
          <p:nvPr/>
        </p:nvSpPr>
        <p:spPr>
          <a:xfrm>
            <a:off x="3017865" y="2216214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Flecha abajo 21"/>
          <p:cNvSpPr/>
          <p:nvPr/>
        </p:nvSpPr>
        <p:spPr>
          <a:xfrm>
            <a:off x="3017863" y="3660267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Flecha abajo 22"/>
          <p:cNvSpPr/>
          <p:nvPr/>
        </p:nvSpPr>
        <p:spPr>
          <a:xfrm rot="16200000">
            <a:off x="4130203" y="4325433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Flecha abajo 23"/>
          <p:cNvSpPr/>
          <p:nvPr/>
        </p:nvSpPr>
        <p:spPr>
          <a:xfrm rot="10800000">
            <a:off x="5192927" y="3603407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Flecha abajo 24"/>
          <p:cNvSpPr/>
          <p:nvPr/>
        </p:nvSpPr>
        <p:spPr>
          <a:xfrm rot="16200000">
            <a:off x="6258365" y="4325433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Flecha abajo 25"/>
          <p:cNvSpPr/>
          <p:nvPr/>
        </p:nvSpPr>
        <p:spPr>
          <a:xfrm rot="10800000">
            <a:off x="7367990" y="3847778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Flecha abajo 26"/>
          <p:cNvSpPr/>
          <p:nvPr/>
        </p:nvSpPr>
        <p:spPr>
          <a:xfrm rot="5400000">
            <a:off x="6271990" y="3074675"/>
            <a:ext cx="335953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Flecha abajo 27"/>
          <p:cNvSpPr/>
          <p:nvPr/>
        </p:nvSpPr>
        <p:spPr>
          <a:xfrm rot="10800000">
            <a:off x="7365203" y="2383621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Flecha doblada hacia arriba 31"/>
          <p:cNvSpPr/>
          <p:nvPr/>
        </p:nvSpPr>
        <p:spPr>
          <a:xfrm rot="16200000">
            <a:off x="3975127" y="1432097"/>
            <a:ext cx="1381656" cy="1574900"/>
          </a:xfrm>
          <a:prstGeom prst="bentUpArrow">
            <a:avLst>
              <a:gd name="adj1" fmla="val 14663"/>
              <a:gd name="adj2" fmla="val 2450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Flecha abajo 32"/>
          <p:cNvSpPr/>
          <p:nvPr/>
        </p:nvSpPr>
        <p:spPr>
          <a:xfrm rot="16200000">
            <a:off x="4109641" y="2924049"/>
            <a:ext cx="335953" cy="292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/>
          <p:cNvSpPr/>
          <p:nvPr/>
        </p:nvSpPr>
        <p:spPr>
          <a:xfrm>
            <a:off x="3149600" y="453813"/>
            <a:ext cx="1076960" cy="562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tryrtyrty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669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1180525"/>
            <a:ext cx="8520600" cy="15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Marco teórico</a:t>
            </a:r>
            <a:endParaRPr sz="5000"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311700" y="2741126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Conceptos básicos del diseño de sistemas digitales y arquitectura de computadores</a:t>
            </a:r>
            <a:endParaRPr sz="2500"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digitales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Pueden ser </a:t>
            </a:r>
            <a:r>
              <a:rPr lang="es" b="1"/>
              <a:t>combinacionales</a:t>
            </a:r>
            <a:r>
              <a:rPr lang="es"/>
              <a:t> o </a:t>
            </a:r>
            <a:r>
              <a:rPr lang="es" b="1"/>
              <a:t>secuenciales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Permite la implementación de </a:t>
            </a:r>
            <a:r>
              <a:rPr lang="es" b="1"/>
              <a:t>máquinas de estado</a:t>
            </a:r>
            <a:r>
              <a:rPr lang="es"/>
              <a:t> (moore, mealy)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Ser de propósito </a:t>
            </a:r>
            <a:r>
              <a:rPr lang="es" b="1"/>
              <a:t>general</a:t>
            </a:r>
            <a:r>
              <a:rPr lang="es"/>
              <a:t> o </a:t>
            </a:r>
            <a:r>
              <a:rPr lang="es" b="1"/>
              <a:t>específico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Implementado en un </a:t>
            </a:r>
            <a:r>
              <a:rPr lang="es" b="1"/>
              <a:t>único chip</a:t>
            </a:r>
            <a:r>
              <a:rPr lang="es"/>
              <a:t> o con </a:t>
            </a:r>
            <a:r>
              <a:rPr lang="es" b="1"/>
              <a:t>múltiples chips</a:t>
            </a:r>
            <a:r>
              <a:rPr lang="es"/>
              <a:t> en una PCB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Basados en una arquitectura de computadores o no (</a:t>
            </a:r>
            <a:r>
              <a:rPr lang="es" b="1"/>
              <a:t>poseer</a:t>
            </a:r>
            <a:r>
              <a:rPr lang="es"/>
              <a:t> o </a:t>
            </a:r>
            <a:r>
              <a:rPr lang="es" b="1"/>
              <a:t>no</a:t>
            </a:r>
            <a:r>
              <a:rPr lang="es"/>
              <a:t> una CPU)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2"/>
          </p:nvPr>
        </p:nvSpPr>
        <p:spPr>
          <a:xfrm>
            <a:off x="4682325" y="1229200"/>
            <a:ext cx="433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Solo manejan bits, por lo que hacen falta </a:t>
            </a:r>
            <a:r>
              <a:rPr lang="es" b="1"/>
              <a:t>DAC/ADC</a:t>
            </a:r>
            <a:r>
              <a:rPr lang="es"/>
              <a:t> para interactuar con variables continuas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 componen de </a:t>
            </a:r>
            <a:r>
              <a:rPr lang="es" b="1"/>
              <a:t>compuertas lógicas</a:t>
            </a:r>
            <a:endParaRPr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Según la tecnología y/o el diseñador se define el nivel de voltaje alto como 1 lógico y bajo como 0 o viceversa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fundamental, en diseños complejos, trabajar a un </a:t>
            </a:r>
            <a:r>
              <a:rPr lang="es" b="1"/>
              <a:t>nivel de abstracción alto</a:t>
            </a:r>
            <a:endParaRPr b="1"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computadores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8911200" cy="3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El encargado de procesar toda la información en un computador es la CPU: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arquitectura de la CPU se basa en un </a:t>
            </a:r>
            <a:r>
              <a:rPr lang="es" sz="1500" b="1"/>
              <a:t>ISA</a:t>
            </a:r>
            <a:r>
              <a:rPr lang="es" sz="1500"/>
              <a:t> (Instruction Set Architecture), en este caso Risc-V de 32 bits (extensiones I-M-F)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</a:t>
            </a:r>
            <a:r>
              <a:rPr lang="es" sz="1500" b="1"/>
              <a:t>datapath</a:t>
            </a:r>
            <a:r>
              <a:rPr lang="es" sz="1500"/>
              <a:t> de una CPU son las unidades funcionales encargadas de ejecutar las instrucciones y es manejado por un controlador: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Las 5 etapas más típicas de un </a:t>
            </a:r>
            <a:r>
              <a:rPr lang="es" sz="1500" i="1"/>
              <a:t>datapath</a:t>
            </a:r>
            <a:r>
              <a:rPr lang="es" sz="1500"/>
              <a:t> son: </a:t>
            </a:r>
            <a:r>
              <a:rPr lang="es" sz="1500" b="1"/>
              <a:t>Fetch</a:t>
            </a:r>
            <a:r>
              <a:rPr lang="es" sz="1500"/>
              <a:t>, </a:t>
            </a:r>
            <a:r>
              <a:rPr lang="es" sz="1500" b="1"/>
              <a:t>Decode</a:t>
            </a:r>
            <a:r>
              <a:rPr lang="es" sz="1500"/>
              <a:t>, </a:t>
            </a:r>
            <a:r>
              <a:rPr lang="es" sz="1500" b="1"/>
              <a:t>Execute</a:t>
            </a:r>
            <a:r>
              <a:rPr lang="es" sz="1500"/>
              <a:t>, </a:t>
            </a:r>
            <a:r>
              <a:rPr lang="es" sz="1500" b="1"/>
              <a:t>Memory</a:t>
            </a:r>
            <a:r>
              <a:rPr lang="es" sz="1500"/>
              <a:t> y </a:t>
            </a:r>
            <a:r>
              <a:rPr lang="es" sz="1500" b="1"/>
              <a:t>Write Back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Pueden ser </a:t>
            </a:r>
            <a:r>
              <a:rPr lang="es" sz="1500" b="1"/>
              <a:t>RISC</a:t>
            </a:r>
            <a:r>
              <a:rPr lang="es" sz="1500"/>
              <a:t> (Reduced Instruction Set Computer) o </a:t>
            </a:r>
            <a:r>
              <a:rPr lang="es" sz="1500" b="1"/>
              <a:t>CISC </a:t>
            </a:r>
            <a:r>
              <a:rPr lang="es" sz="1500"/>
              <a:t>(Complex Instruction Set Computer)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Pueden ser </a:t>
            </a:r>
            <a:r>
              <a:rPr lang="es" sz="1500" b="1"/>
              <a:t>Single-Cycle</a:t>
            </a:r>
            <a:r>
              <a:rPr lang="es" sz="1500"/>
              <a:t>, </a:t>
            </a:r>
            <a:r>
              <a:rPr lang="es" sz="1500" b="1"/>
              <a:t>Multi-Cycle</a:t>
            </a:r>
            <a:r>
              <a:rPr lang="es" sz="1500"/>
              <a:t> o </a:t>
            </a:r>
            <a:r>
              <a:rPr lang="es" sz="1500" b="1"/>
              <a:t>Pipelined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Debido a las limitaciones tecnológicas del silicio se han desarrollado arquitecturas </a:t>
            </a:r>
            <a:r>
              <a:rPr lang="es" sz="1500" b="1"/>
              <a:t>multinúcleo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Los otros 2 elementos de un computador son: el </a:t>
            </a:r>
            <a:r>
              <a:rPr lang="es" sz="1500" b="1"/>
              <a:t>Sistema de memoria</a:t>
            </a:r>
            <a:r>
              <a:rPr lang="es" sz="1500"/>
              <a:t> y los </a:t>
            </a:r>
            <a:r>
              <a:rPr lang="es" sz="1500" b="1"/>
              <a:t>Dispositivos de E/S</a:t>
            </a:r>
            <a:endParaRPr sz="1500" b="1"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memoria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Tiene la función de almacenar la información con la que trabaja el sistema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Generalmente se jerarquiza divido a las velocidades de los distintos tipos de memoria y sus velocidades</a:t>
            </a:r>
            <a:endParaRPr sz="1500"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4660575" y="1229200"/>
            <a:ext cx="4335600" cy="34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575" y="1229200"/>
            <a:ext cx="4334400" cy="341639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Dispositivos de E/S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Son el medio por el cual el sistema recibe y entrega información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Permiten la interacción con el sistema digital</a:t>
            </a:r>
            <a:endParaRPr sz="15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694" y="2852850"/>
            <a:ext cx="1793206" cy="10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788" y="3372522"/>
            <a:ext cx="1793199" cy="132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17717">
            <a:off x="4788698" y="1531495"/>
            <a:ext cx="3048801" cy="125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265500" y="265675"/>
            <a:ext cx="43065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utilizado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1"/>
          </p:nvPr>
        </p:nvSpPr>
        <p:spPr>
          <a:xfrm>
            <a:off x="265500" y="3081475"/>
            <a:ext cx="4306500" cy="1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¿Cuáles son las herramientas que han permitido desarrollar este trabajo?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2"/>
          </p:nvPr>
        </p:nvSpPr>
        <p:spPr>
          <a:xfrm>
            <a:off x="4782150" y="265675"/>
            <a:ext cx="4151700" cy="46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Lenguaje HDL utilizado: </a:t>
            </a:r>
            <a:r>
              <a:rPr lang="es" b="1"/>
              <a:t>SystemVerilog</a:t>
            </a:r>
            <a:endParaRPr b="1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Suite de desarrollo/simulación: </a:t>
            </a:r>
            <a:r>
              <a:rPr lang="es" b="1"/>
              <a:t>Vivado Design Suite</a:t>
            </a:r>
            <a:r>
              <a:rPr lang="es"/>
              <a:t> de </a:t>
            </a:r>
            <a:r>
              <a:rPr lang="es" b="1"/>
              <a:t>Xilinx </a:t>
            </a:r>
            <a:r>
              <a:rPr lang="es"/>
              <a:t>versión </a:t>
            </a:r>
            <a:r>
              <a:rPr lang="es" b="1"/>
              <a:t>2020.2</a:t>
            </a:r>
            <a:endParaRPr b="1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Código propio escrito en </a:t>
            </a:r>
            <a:r>
              <a:rPr lang="es" b="1"/>
              <a:t>.c</a:t>
            </a:r>
            <a:r>
              <a:rPr lang="es"/>
              <a:t> para la implementación de </a:t>
            </a:r>
            <a:r>
              <a:rPr lang="es" b="1"/>
              <a:t>tests</a:t>
            </a:r>
            <a:endParaRPr b="1"/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s" b="1"/>
              <a:t>ToolChain</a:t>
            </a:r>
            <a:r>
              <a:rPr lang="es"/>
              <a:t> de la fundación Risc-V (aún no ha sido útil): compiladores, tests, etc...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4752875" y="1229200"/>
            <a:ext cx="4063200" cy="3622200"/>
          </a:xfrm>
          <a:prstGeom prst="rect">
            <a:avLst/>
          </a:prstGeom>
          <a:solidFill>
            <a:srgbClr val="2E3D59">
              <a:alpha val="550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Siguiendo la metodología de diseño Top-Down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Primero se plantea un diagrama de bloques de nivel superior del SoC a diseñar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 identifican los principales bloques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 inicia con el diseño del core-complex (el resto queda propuesto)</a:t>
            </a:r>
            <a:endParaRPr sz="1600"/>
          </a:p>
        </p:txBody>
      </p:sp>
      <p:sp>
        <p:nvSpPr>
          <p:cNvPr id="199" name="Google Shape;199;p30"/>
          <p:cNvSpPr/>
          <p:nvPr/>
        </p:nvSpPr>
        <p:spPr>
          <a:xfrm>
            <a:off x="4782325" y="3113721"/>
            <a:ext cx="2095200" cy="106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CORE COMPLEX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RV32IMF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782325" y="2204844"/>
            <a:ext cx="874800" cy="564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I-Memory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6003013" y="2204844"/>
            <a:ext cx="874800" cy="564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D-Memory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4782325" y="4437695"/>
            <a:ext cx="2095200" cy="369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Clock Generator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7122682" y="1244262"/>
            <a:ext cx="1663200" cy="135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COMMUNICATIONS INTERFACE</a:t>
            </a: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GPIO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I2C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PWM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7122682" y="3388646"/>
            <a:ext cx="1663200" cy="1418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ALWAYS ON BLOCK</a:t>
            </a:r>
            <a:endParaRPr sz="1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Reset unit</a:t>
            </a:r>
            <a:endParaRPr sz="1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Watchdog timer</a:t>
            </a:r>
            <a:endParaRPr sz="1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Backup memory</a:t>
            </a:r>
            <a:endParaRPr sz="1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Wake-up control unit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4782325" y="1244262"/>
            <a:ext cx="2095200" cy="662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FLASH MEMORY INTERFACE (QSPI)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4792325" y="2769575"/>
            <a:ext cx="2085600" cy="400200"/>
          </a:xfrm>
          <a:prstGeom prst="rect">
            <a:avLst/>
          </a:prstGeom>
          <a:solidFill>
            <a:srgbClr val="212E40">
              <a:alpha val="356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Harvard architecture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7198914" y="2826800"/>
            <a:ext cx="1586700" cy="369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start up ROM Memory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65500" y="265675"/>
            <a:ext cx="43065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Agenda de la presentación</a:t>
            </a:r>
            <a:endParaRPr sz="5000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65500" y="3081475"/>
            <a:ext cx="4306500" cy="1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Temas a tratar</a:t>
            </a:r>
            <a:endParaRPr sz="25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782150" y="265675"/>
            <a:ext cx="4151700" cy="46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 dirty="0"/>
              <a:t>Presentación tema</a:t>
            </a:r>
            <a:endParaRPr sz="3000" dirty="0"/>
          </a:p>
          <a:p>
            <a:pPr indent="-419100">
              <a:buSzPts val="3000"/>
            </a:pPr>
            <a:r>
              <a:rPr lang="es-CL" sz="3000" dirty="0" smtClean="0"/>
              <a:t>Objetivos</a:t>
            </a:r>
            <a:endParaRPr lang="es" sz="3000" dirty="0" smtClean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 dirty="0" smtClean="0"/>
              <a:t>Marco </a:t>
            </a:r>
            <a:r>
              <a:rPr lang="es" sz="3000" dirty="0"/>
              <a:t>teórico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 dirty="0" smtClean="0"/>
              <a:t>Metodología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ES" sz="3000" dirty="0" smtClean="0"/>
              <a:t>Resultados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 dirty="0"/>
              <a:t>Trabajo </a:t>
            </a:r>
            <a:r>
              <a:rPr lang="es" sz="3000" dirty="0" smtClean="0"/>
              <a:t>futuro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 dirty="0" smtClean="0"/>
              <a:t>Conclusiones</a:t>
            </a:r>
            <a:endParaRPr sz="3000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CORE-COMPLEX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diagrama de bloques simplificado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8911200" cy="3503100"/>
          </a:xfrm>
          <a:prstGeom prst="rect">
            <a:avLst/>
          </a:prstGeom>
          <a:solidFill>
            <a:srgbClr val="CCD1DB">
              <a:alpha val="59220"/>
            </a:srgb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00" y="1229200"/>
            <a:ext cx="8911201" cy="35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CORE-COMPLEX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8911200" cy="3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Luego se confecciona un diagrama de flujo simplificado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A partir de los dos diagramas anteriores se confecciona el diagrama de </a:t>
            </a:r>
            <a:r>
              <a:rPr lang="es" b="1"/>
              <a:t>bloques detallado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Esto permite identificar cada unidad funcional necesaria para el datapath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Se utiliza la misma metodología para las unidades funcionales más complejas, sobre todo para la FPU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La unidad más compleja de diseñar y, por sobre todo, de verificar fue la FPU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  <p:sp>
        <p:nvSpPr>
          <p:cNvPr id="228" name="Google Shape;228;p33"/>
          <p:cNvSpPr/>
          <p:nvPr/>
        </p:nvSpPr>
        <p:spPr>
          <a:xfrm>
            <a:off x="0" y="0"/>
            <a:ext cx="9144000" cy="4822200"/>
          </a:xfrm>
          <a:prstGeom prst="rect">
            <a:avLst/>
          </a:prstGeom>
          <a:solidFill>
            <a:srgbClr val="CCD1DB">
              <a:alpha val="592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48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265500" y="265675"/>
            <a:ext cx="43065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metodología de diseño Top-Down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77" b="0" i="1"/>
              <a:t>Diagrama de flujo simplificado</a:t>
            </a:r>
            <a:endParaRPr sz="1977" b="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1"/>
          </p:nvPr>
        </p:nvSpPr>
        <p:spPr>
          <a:xfrm>
            <a:off x="265500" y="3081475"/>
            <a:ext cx="4306500" cy="1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basado en el paper: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/>
              <a:t>“A Fast FPGA Based Architecture for Computation of </a:t>
            </a:r>
            <a:r>
              <a:rPr lang="es" b="1" i="1"/>
              <a:t>Square Root</a:t>
            </a:r>
            <a:r>
              <a:rPr lang="es" i="1"/>
              <a:t> and Inverse Square Root”</a:t>
            </a:r>
            <a:endParaRPr i="1"/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2"/>
          </p:nvPr>
        </p:nvSpPr>
        <p:spPr>
          <a:xfrm>
            <a:off x="4782150" y="265675"/>
            <a:ext cx="4151700" cy="4611900"/>
          </a:xfrm>
          <a:prstGeom prst="rect">
            <a:avLst/>
          </a:prstGeom>
          <a:solidFill>
            <a:srgbClr val="CCD1DB">
              <a:alpha val="59220"/>
            </a:srgbClr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075" y="265675"/>
            <a:ext cx="2665850" cy="46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subTitle" idx="1"/>
          </p:nvPr>
        </p:nvSpPr>
        <p:spPr>
          <a:xfrm>
            <a:off x="265500" y="3081475"/>
            <a:ext cx="4306500" cy="1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basado en el paper: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/>
              <a:t>“A Fast FPGA Based Architecture for Computation of </a:t>
            </a:r>
            <a:r>
              <a:rPr lang="es" b="1" i="1"/>
              <a:t>Square Root</a:t>
            </a:r>
            <a:r>
              <a:rPr lang="es" i="1"/>
              <a:t> and Inverse Square Root”</a:t>
            </a:r>
            <a:endParaRPr i="1"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2"/>
          </p:nvPr>
        </p:nvSpPr>
        <p:spPr>
          <a:xfrm>
            <a:off x="4782150" y="265675"/>
            <a:ext cx="4151700" cy="4611900"/>
          </a:xfrm>
          <a:prstGeom prst="rect">
            <a:avLst/>
          </a:prstGeom>
          <a:solidFill>
            <a:srgbClr val="CCD1DB">
              <a:alpha val="59469"/>
            </a:srgbClr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25" y="265675"/>
            <a:ext cx="3122350" cy="4611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265500" y="265675"/>
            <a:ext cx="43065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metodología de diseño Top-Down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77" b="0" i="1"/>
              <a:t>Diagrama de bloques detallado</a:t>
            </a:r>
            <a:endParaRPr sz="1977" b="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265500" y="3081475"/>
            <a:ext cx="4306500" cy="1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basado en el paper: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/>
              <a:t>“A Fast FPGA Based Architecture for Computation of </a:t>
            </a:r>
            <a:r>
              <a:rPr lang="es" b="1" i="1"/>
              <a:t>Square Root</a:t>
            </a:r>
            <a:r>
              <a:rPr lang="es" i="1"/>
              <a:t> and Inverse Square Root”</a:t>
            </a:r>
            <a:endParaRPr i="1"/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body" idx="2"/>
          </p:nvPr>
        </p:nvSpPr>
        <p:spPr>
          <a:xfrm>
            <a:off x="4782150" y="265675"/>
            <a:ext cx="4151700" cy="4611900"/>
          </a:xfrm>
          <a:prstGeom prst="rect">
            <a:avLst/>
          </a:prstGeom>
          <a:solidFill>
            <a:srgbClr val="CCD1DB">
              <a:alpha val="59469"/>
            </a:srgbClr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787" y="265675"/>
            <a:ext cx="1844425" cy="4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265500" y="265675"/>
            <a:ext cx="43065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metodología de diseño Top-Down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77" b="0" i="1"/>
              <a:t>Diagrama de flujo detallado</a:t>
            </a:r>
            <a:endParaRPr sz="1977" b="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subTitle" idx="1"/>
          </p:nvPr>
        </p:nvSpPr>
        <p:spPr>
          <a:xfrm>
            <a:off x="265500" y="3081475"/>
            <a:ext cx="4306500" cy="17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basado en el paper: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/>
              <a:t>“A Fast FPGA Based Architecture for Computation of </a:t>
            </a:r>
            <a:r>
              <a:rPr lang="es" b="1" i="1"/>
              <a:t>Square Root</a:t>
            </a:r>
            <a:r>
              <a:rPr lang="es" i="1"/>
              <a:t> and Inverse Square Root”</a:t>
            </a:r>
            <a:endParaRPr i="1"/>
          </a:p>
        </p:txBody>
      </p:sp>
      <p:sp>
        <p:nvSpPr>
          <p:cNvPr id="262" name="Google Shape;262;p37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2"/>
          </p:nvPr>
        </p:nvSpPr>
        <p:spPr>
          <a:xfrm>
            <a:off x="4782150" y="265675"/>
            <a:ext cx="4151700" cy="4611900"/>
          </a:xfrm>
          <a:prstGeom prst="rect">
            <a:avLst/>
          </a:prstGeom>
          <a:solidFill>
            <a:srgbClr val="CCD1DB">
              <a:alpha val="59469"/>
            </a:srgbClr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150" y="984050"/>
            <a:ext cx="4151701" cy="31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265500" y="265675"/>
            <a:ext cx="43065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metodología de diseño Top-Down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77" b="0" i="1"/>
              <a:t>Diagrama MDS</a:t>
            </a:r>
            <a:endParaRPr sz="1977" b="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311700" y="1180525"/>
            <a:ext cx="8520600" cy="15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Estado actual</a:t>
            </a:r>
            <a:endParaRPr sz="500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>
            <a:off x="311700" y="2741126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¿Qué se ha hecho hasta el momento?</a:t>
            </a:r>
            <a:endParaRPr sz="2500"/>
          </a:p>
        </p:txBody>
      </p:sp>
      <p:sp>
        <p:nvSpPr>
          <p:cNvPr id="272" name="Google Shape;272;p38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181650" y="1324050"/>
            <a:ext cx="4070100" cy="24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600"/>
              <a:t>PROGRESO</a:t>
            </a:r>
            <a:endParaRPr sz="5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5600"/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4472025" y="1106000"/>
            <a:ext cx="43803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Se tienen todas las unidades que componen el DataPath del procesador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s"/>
              <a:t>Se testeó y verificó el funcionamiento de la FPU y de la ALU (requirió bastante esfuerzo)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title"/>
          </p:nvPr>
        </p:nvSpPr>
        <p:spPr>
          <a:xfrm>
            <a:off x="311700" y="1180525"/>
            <a:ext cx="8520600" cy="15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Trabajo pendiente</a:t>
            </a:r>
            <a:endParaRPr sz="5000"/>
          </a:p>
        </p:txBody>
      </p:sp>
      <p:sp>
        <p:nvSpPr>
          <p:cNvPr id="285" name="Google Shape;285;p40"/>
          <p:cNvSpPr txBox="1">
            <a:spLocks noGrp="1"/>
          </p:cNvSpPr>
          <p:nvPr>
            <p:ph type="subTitle" idx="1"/>
          </p:nvPr>
        </p:nvSpPr>
        <p:spPr>
          <a:xfrm>
            <a:off x="311700" y="2741126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¿Qué falta por hacer?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¡Se solicitó una prórroga para poder terminar el trabajo!</a:t>
            </a:r>
            <a:endParaRPr sz="2500"/>
          </a:p>
        </p:txBody>
      </p:sp>
      <p:sp>
        <p:nvSpPr>
          <p:cNvPr id="286" name="Google Shape;286;p40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1180525"/>
            <a:ext cx="8520600" cy="15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Presentación tema</a:t>
            </a:r>
            <a:endParaRPr sz="5000"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2741126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-ES" sz="2500" dirty="0"/>
              <a:t>¿Qué es </a:t>
            </a:r>
            <a:r>
              <a:rPr lang="es-ES" sz="2500" dirty="0" err="1"/>
              <a:t>SoC</a:t>
            </a:r>
            <a:r>
              <a:rPr lang="es-ES" sz="2500" dirty="0"/>
              <a:t>, FPGA y </a:t>
            </a:r>
            <a:r>
              <a:rPr lang="es-ES" sz="2500" dirty="0" smtClean="0"/>
              <a:t>RISC-V</a:t>
            </a:r>
            <a:r>
              <a:rPr lang="es-ES" sz="2500" dirty="0"/>
              <a:t>?</a:t>
            </a:r>
            <a:endParaRPr sz="2500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181650" y="1324050"/>
            <a:ext cx="4070100" cy="249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600"/>
              <a:t>ÚLTIMOS PASOS</a:t>
            </a:r>
            <a:endParaRPr sz="5600"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1"/>
          </p:nvPr>
        </p:nvSpPr>
        <p:spPr>
          <a:xfrm>
            <a:off x="4472025" y="1106000"/>
            <a:ext cx="43803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Implementar Boot-Loader y entorno de ejecución (</a:t>
            </a:r>
            <a:r>
              <a:rPr lang="es" b="1"/>
              <a:t>crítico</a:t>
            </a:r>
            <a:r>
              <a:rPr lang="es"/>
              <a:t>)</a:t>
            </a:r>
            <a:endParaRPr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Diseñar e implementar controlador de la CPU</a:t>
            </a:r>
            <a:endParaRPr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Versión Single-Cycle y Pipelined</a:t>
            </a:r>
            <a:endParaRPr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Testear funcionamiento mediante simulaciones</a:t>
            </a:r>
            <a:endParaRPr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Finalmente testear en el FPGA</a:t>
            </a:r>
            <a:endParaRPr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Documentar el trabajo realizado</a:t>
            </a:r>
            <a:endParaRPr/>
          </a:p>
        </p:txBody>
      </p:sp>
      <p:sp>
        <p:nvSpPr>
          <p:cNvPr id="293" name="Google Shape;293;p41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ctrTitle"/>
          </p:nvPr>
        </p:nvSpPr>
        <p:spPr>
          <a:xfrm>
            <a:off x="311700" y="1130675"/>
            <a:ext cx="8520600" cy="22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80"/>
              <a:t>Diseño e Implementación de SoC basado en Risc-V en un FPGA</a:t>
            </a:r>
            <a:endParaRPr sz="478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311700" y="3468872"/>
            <a:ext cx="85206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/>
              <a:t>¡Gracias por su atención!</a:t>
            </a:r>
            <a:endParaRPr sz="141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41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4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41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/>
              <a:t>Gianluca D’Agostino  </a:t>
            </a:r>
            <a:endParaRPr sz="1410"/>
          </a:p>
        </p:txBody>
      </p:sp>
      <p:sp>
        <p:nvSpPr>
          <p:cNvPr id="300" name="Google Shape;300;p42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System on a </a:t>
            </a:r>
            <a:r>
              <a:rPr lang="es" dirty="0" smtClean="0"/>
              <a:t>Chip (SoC)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Un SoC es un sistema digital completo integrado en un único chip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Son la base de miles de dispositivos a nuestro alrededor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desarrollo de este tipo de dispositivos aumentará debido a “boom” del IoT y el 5G</a:t>
            </a:r>
            <a:endParaRPr sz="1500"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25" y="920700"/>
            <a:ext cx="4033400" cy="40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FPGA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Tecnología creada por Xilinx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Hardware programable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Versatilidad en el prototipado, prueba  e implementación de diseños digitales</a:t>
            </a:r>
            <a:endParaRPr sz="15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 dirty="0"/>
              <a:t>En la implementación del 5G y del IoT evita la necesidad de inversión en hardware nuevo</a:t>
            </a:r>
            <a:endParaRPr sz="1500" dirty="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100" y="774600"/>
            <a:ext cx="4368900" cy="43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RISC-V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Surgió de un proyecto de la universidad de California en Berkeley</a:t>
            </a: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Es una arquitectura de filosofía “</a:t>
            </a:r>
            <a:r>
              <a:rPr lang="es" sz="1600" dirty="0" smtClean="0"/>
              <a:t>RISC” </a:t>
            </a:r>
            <a:r>
              <a:rPr lang="es" sz="1600" dirty="0"/>
              <a:t>(Reduced Instruction Set Computer)</a:t>
            </a: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Hardware Libre = ISA libre y abierto</a:t>
            </a: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" sz="1600" dirty="0"/>
              <a:t>Escalable, modular y con multitud de posibles aplicaciones</a:t>
            </a:r>
            <a:endParaRPr sz="1600" dirty="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s" sz="1600" dirty="0"/>
              <a:t>Existe La fundación </a:t>
            </a:r>
            <a:r>
              <a:rPr lang="es" sz="1600" dirty="0" smtClean="0"/>
              <a:t>RISC-V</a:t>
            </a:r>
            <a:endParaRPr sz="1600" dirty="0"/>
          </a:p>
        </p:txBody>
      </p:sp>
      <p:pic>
        <p:nvPicPr>
          <p:cNvPr id="94" name="Google Shape;94;p17" descr="File:RISC-V-logo-square.svg - Wikimedia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726" y="1408938"/>
            <a:ext cx="3835899" cy="3056926"/>
          </a:xfrm>
          <a:prstGeom prst="rect">
            <a:avLst/>
          </a:prstGeom>
          <a:noFill/>
          <a:ln>
            <a:noFill/>
          </a:ln>
          <a:effectLst>
            <a:outerShdw blurRad="50800" dist="50800" dir="8100000" sx="102000" sy="102000" algn="tr" rotWithShape="0">
              <a:srgbClr val="000000">
                <a:alpha val="40000"/>
              </a:srgbClr>
            </a:outerShdw>
          </a:effectLst>
        </p:spPr>
      </p:pic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 rot="276639">
            <a:off x="2269274" y="1356281"/>
            <a:ext cx="2220586" cy="631439"/>
          </a:xfrm>
          <a:prstGeom prst="curvedDownArrow">
            <a:avLst>
              <a:gd name="adj1" fmla="val 25000"/>
              <a:gd name="adj2" fmla="val 64233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 rot="9961322" flipH="1">
            <a:off x="2666132" y="3369574"/>
            <a:ext cx="1931288" cy="601004"/>
          </a:xfrm>
          <a:prstGeom prst="curvedDownArrow">
            <a:avLst>
              <a:gd name="adj1" fmla="val 25000"/>
              <a:gd name="adj2" fmla="val 64233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40" dirty="0"/>
              <a:t>¿Qué es </a:t>
            </a:r>
            <a:r>
              <a:rPr lang="es" sz="3240" i="1" dirty="0"/>
              <a:t>SoC</a:t>
            </a:r>
            <a:r>
              <a:rPr lang="es" sz="3240" dirty="0"/>
              <a:t>, </a:t>
            </a:r>
            <a:r>
              <a:rPr lang="es" sz="3240" i="1" dirty="0"/>
              <a:t>FPGA</a:t>
            </a:r>
            <a:r>
              <a:rPr lang="es" sz="3240" dirty="0"/>
              <a:t> y </a:t>
            </a:r>
            <a:r>
              <a:rPr lang="es" sz="3240" i="1" dirty="0"/>
              <a:t>Risc-V</a:t>
            </a:r>
            <a:r>
              <a:rPr lang="es" sz="3240" dirty="0"/>
              <a:t>?</a:t>
            </a:r>
            <a:endParaRPr sz="3240" dirty="0"/>
          </a:p>
        </p:txBody>
      </p:sp>
      <p:sp>
        <p:nvSpPr>
          <p:cNvPr id="82" name="Google Shape;82;p16"/>
          <p:cNvSpPr/>
          <p:nvPr/>
        </p:nvSpPr>
        <p:spPr>
          <a:xfrm>
            <a:off x="652000" y="1396775"/>
            <a:ext cx="1874016" cy="151275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Procesador basado en Risc-V</a:t>
            </a:r>
            <a:endParaRPr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095300" y="3145225"/>
            <a:ext cx="1874016" cy="151275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Hardware mínimo para un SoC funcional</a:t>
            </a:r>
            <a:endParaRPr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193625" y="2068675"/>
            <a:ext cx="1154100" cy="1112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FPGA</a:t>
            </a:r>
            <a:endParaRPr sz="25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252425" y="1562050"/>
            <a:ext cx="2514726" cy="1723896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rPr>
              <a:t>System On a Chip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347725" y="2410075"/>
            <a:ext cx="1154100" cy="4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311700" y="1180525"/>
            <a:ext cx="8520600" cy="15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Objetivos</a:t>
            </a:r>
            <a:endParaRPr sz="5000"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311700" y="2741126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¿Qué se espera obtener con este trabajo?</a:t>
            </a:r>
            <a:endParaRPr sz="2500"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116400" y="218800"/>
            <a:ext cx="57561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 del trabajo realizado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116400" y="1229200"/>
            <a:ext cx="43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/>
              <a:t>El </a:t>
            </a:r>
            <a:r>
              <a:rPr lang="es" b="1" i="1" dirty="0"/>
              <a:t>primer</a:t>
            </a:r>
            <a:r>
              <a:rPr lang="es" i="1" dirty="0"/>
              <a:t> planteamiento es:</a:t>
            </a:r>
            <a:endParaRPr i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Diseñar un System on a Chip desde la arquitectura de su CPU, utilizando el conjunto de instrucciones libre de Risc-V, hasta su hardware específico e implementarlo correctamente en una tarjeta FPGA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trike="sngStrike" dirty="0"/>
              <a:t>Sin embargo debido a la </a:t>
            </a:r>
            <a:r>
              <a:rPr lang="es" b="1" strike="sngStrike" dirty="0"/>
              <a:t>ambición</a:t>
            </a:r>
            <a:r>
              <a:rPr lang="es" strike="sngStrike" dirty="0"/>
              <a:t> del punto anterior no se cumplieron los plazos planteados y se decidió acotar el trabajo a:</a:t>
            </a:r>
            <a:endParaRPr strike="sngStrike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 dirty="0"/>
              <a:t>El diseño e implementación de una CPU basada en Risc-V de 32 bits con las extensiones I, M y F en un FPGA</a:t>
            </a:r>
            <a:endParaRPr b="1" dirty="0"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2"/>
          </p:nvPr>
        </p:nvSpPr>
        <p:spPr>
          <a:xfrm>
            <a:off x="4682325" y="1229200"/>
            <a:ext cx="433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Como objetivos </a:t>
            </a:r>
            <a:r>
              <a:rPr lang="es" b="1" dirty="0"/>
              <a:t>secundarios</a:t>
            </a:r>
            <a:r>
              <a:rPr lang="es" dirty="0"/>
              <a:t> se destacan: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Poner en práctica la metodología de diseño Top-Down en el desarrollo de sistemas digitales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Utilizar una placa </a:t>
            </a:r>
            <a:r>
              <a:rPr lang="es" b="1" dirty="0"/>
              <a:t>FPGA</a:t>
            </a:r>
            <a:r>
              <a:rPr lang="es" dirty="0"/>
              <a:t> como plataforma de prototipado y para la implementación final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Dominio y uso de </a:t>
            </a:r>
            <a:r>
              <a:rPr lang="es" b="1" dirty="0"/>
              <a:t>HDL</a:t>
            </a:r>
            <a:r>
              <a:rPr lang="es" dirty="0"/>
              <a:t> (</a:t>
            </a:r>
            <a:r>
              <a:rPr lang="es" i="1" dirty="0"/>
              <a:t>hardware description language</a:t>
            </a:r>
            <a:r>
              <a:rPr lang="es" dirty="0"/>
              <a:t>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Diseño de pruebas de funcionamiento para corroborar el desempeño de los diseños obtenidos, previo a la implementación en el FPGA</a:t>
            </a:r>
            <a:endParaRPr dirty="0"/>
          </a:p>
        </p:txBody>
      </p:sp>
      <p:sp>
        <p:nvSpPr>
          <p:cNvPr id="175" name="Google Shape;175;p27"/>
          <p:cNvSpPr txBox="1">
            <a:spLocks noGrp="1"/>
          </p:cNvSpPr>
          <p:nvPr>
            <p:ph type="sldNum" idx="12"/>
          </p:nvPr>
        </p:nvSpPr>
        <p:spPr>
          <a:xfrm>
            <a:off x="8493725" y="4822100"/>
            <a:ext cx="650400" cy="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onic_theme">
  <a:themeElements>
    <a:clrScheme name="Simple Light">
      <a:dk1>
        <a:srgbClr val="F28749"/>
      </a:dk1>
      <a:lt1>
        <a:srgbClr val="D9BA1E"/>
      </a:lt1>
      <a:dk2>
        <a:srgbClr val="F2E205"/>
      </a:dk2>
      <a:lt2>
        <a:srgbClr val="2E3D59"/>
      </a:lt2>
      <a:accent1>
        <a:srgbClr val="A62424"/>
      </a:accent1>
      <a:accent2>
        <a:srgbClr val="591E1E"/>
      </a:accent2>
      <a:accent3>
        <a:srgbClr val="212E40"/>
      </a:accent3>
      <a:accent4>
        <a:srgbClr val="736029"/>
      </a:accent4>
      <a:accent5>
        <a:srgbClr val="6D90A6"/>
      </a:accent5>
      <a:accent6>
        <a:srgbClr val="F2E52E"/>
      </a:accent6>
      <a:hlink>
        <a:srgbClr val="A6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1333</Words>
  <Application>Microsoft Office PowerPoint</Application>
  <PresentationFormat>Presentación en pantalla (16:9)</PresentationFormat>
  <Paragraphs>225</Paragraphs>
  <Slides>31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Ubuntu</vt:lpstr>
      <vt:lpstr>electronic_theme</vt:lpstr>
      <vt:lpstr>Diseño e Implementación de un SoC basado en RISC-V en un FPGA</vt:lpstr>
      <vt:lpstr>Agenda de la presentación</vt:lpstr>
      <vt:lpstr>Presentación tema</vt:lpstr>
      <vt:lpstr>System on a Chip (SoC)</vt:lpstr>
      <vt:lpstr>FPGA</vt:lpstr>
      <vt:lpstr>RISC-V</vt:lpstr>
      <vt:lpstr>¿Qué es SoC, FPGA y Risc-V?</vt:lpstr>
      <vt:lpstr>Objetivos</vt:lpstr>
      <vt:lpstr>Alcances del trabajo realizado</vt:lpstr>
      <vt:lpstr>Metodología</vt:lpstr>
      <vt:lpstr>Metodología de diseño Top-Down</vt:lpstr>
      <vt:lpstr>Presentación de PowerPoint</vt:lpstr>
      <vt:lpstr>Marco teórico</vt:lpstr>
      <vt:lpstr>Sistemas digitales</vt:lpstr>
      <vt:lpstr>Arquitectura de computadores</vt:lpstr>
      <vt:lpstr>Sistema de memoria</vt:lpstr>
      <vt:lpstr>Dispositivos de E/S</vt:lpstr>
      <vt:lpstr>Software utilizado</vt:lpstr>
      <vt:lpstr>Siguiendo la metodología de diseño Top-Down</vt:lpstr>
      <vt:lpstr>CORE-COMPLEX diagrama de bloques simplificado  </vt:lpstr>
      <vt:lpstr>CORE-COMPLEX   </vt:lpstr>
      <vt:lpstr>Presentación de PowerPoint</vt:lpstr>
      <vt:lpstr>Ejemplo de metodología de diseño Top-Down Diagrama de flujo simplificado </vt:lpstr>
      <vt:lpstr>Ejemplo de metodología de diseño Top-Down Diagrama de bloques detallado </vt:lpstr>
      <vt:lpstr>Ejemplo de metodología de diseño Top-Down Diagrama de flujo detallado </vt:lpstr>
      <vt:lpstr>Ejemplo de metodología de diseño Top-Down Diagrama MDS </vt:lpstr>
      <vt:lpstr>Estado actual</vt:lpstr>
      <vt:lpstr>PROGRESO </vt:lpstr>
      <vt:lpstr>Trabajo pendiente</vt:lpstr>
      <vt:lpstr>ÚLTIMOS PASOS</vt:lpstr>
      <vt:lpstr>Diseño e Implementación de SoC basado en Risc-V en un FPGA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SoC basado en RISC-V en un FPGA</dc:title>
  <cp:lastModifiedBy>Gianluca D'agostino</cp:lastModifiedBy>
  <cp:revision>8</cp:revision>
  <dcterms:modified xsi:type="dcterms:W3CDTF">2021-10-29T03:27:46Z</dcterms:modified>
</cp:coreProperties>
</file>