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C7C00B-426D-421F-86CC-2A9FCABE4AA7}">
  <a:tblStyle styleId="{AFC7C00B-426D-421F-86CC-2A9FCABE4AA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Okay! Can you tell me what these two songs have in common? Ok… Exactly, these are songs that are written with examples of homophony. A homophone is a word that sounds exactly like another but has a different word surface.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93225760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93225760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97735f5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97735f5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97735f5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97735f5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97735f5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97735f5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97735f57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97735f57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97735f57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97735f57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97735f577_2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97735f577_2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97735f57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97735f57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97735f577_2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97735f577_2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97735f577_2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97735f577_2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9322576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9322576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Can you identify these for me? That's right, they are synonyms. That is, they are words with different word surfaces and the same meaning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97735f577_2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97735f577_2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97735f577_2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97735f577_2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97735f577_2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97735f577_2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93225760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93225760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On these very simple linguistic ideas we have built a new testbed for phonetic embeddings. Our testbed is controlled, which means that it is possible for us to easily isolate features related to phonetics and semantics. I will also talk a little about phonetic embeddings shortly. But first I'll tell you a little about the motivations of the paper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93225760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93225760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There are not many benchmarks and tasks currently for phonetic embeddings. In the case above you see an example from the PWESuite which is a suite with 3 extrinsic and 3 intrinsic tasks. In the case below it is an interesting paper. In the paper they create 12 phonetically plausible languages. Each has different phonetic characteristics. The evaluation of the embeddings is therefore purely qualitative in terms of how well they capture phonetic characteristics.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93225760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9322576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Before going any further, however, I'll take a step back. Let me quickly introduce phonetic embeddings. Model must convert input text into numerical vectors called embeddings. Most embeddings focus on the meaning of the text. tional semantic models \cite{word2vec, fasttext} or through the attention mechanism \cite{vaswani, bert, gpt-3}. While semantic embeddings are powerful, they are not ideal when dealing with tasks centered on sound, such as rhyme detection. This is where \textbf{phonetic embeddings} come into play.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93225760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93225760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9322576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9322576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We have various ways to create phonetic embeddings, but these are the most basic approaches I will present to you. We only have these for our early tests with the testbed. What you see is an example of panphon.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9322576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9322576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3225760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3225760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8vg3Hj8r9GE" TargetMode="External"/><Relationship Id="rId4" Type="http://schemas.openxmlformats.org/officeDocument/2006/relationships/image" Target="../media/image8.jpg"/><Relationship Id="rId5" Type="http://schemas.openxmlformats.org/officeDocument/2006/relationships/hyperlink" Target="http://www.youtube.com/watch?v=z2xoKSCzHQA" TargetMode="External"/><Relationship Id="rId6" Type="http://schemas.openxmlformats.org/officeDocument/2006/relationships/image" Target="../media/image7.jpg"/><Relationship Id="rId7"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Provided to YouTube by Warner Records&#10;&#10;I Would Die 4 U · Prince&#10;&#10;I Would Die 4 U&#10;&#10;℗ 1984 NPG Records, Inc. under exclusive license to Warner Records Inc.&#10;&#10;Mastering  Engineer: Bernie Grundman&#10;Bass  Guitar: Brown Mark&#10;Vocals: Brown Mark&#10;Engineer: David Leonard&#10;Engineer: David Rivkin&#10;Keyboards, Vocals: Lisa Coleman&#10;Keyboards, Vocals: Matt Fink&#10;Engineer: Peggy McCreary&#10;Arranger, Instruments, Piano: Prince&#10;Lead  Guitar: Prince&#10;Producer: Prince&#10;Lead  Vocals: Prince&#10;Backing  Vocals: Prince&#10;Drums, Percussion: Robert B. Rivkin&#10;Engineer: Susan Rogers&#10;Guitar, Vocals: Wendy Melvoin&#10;Writer: Prince&#10;&#10;Auto-generated by YouTube." id="54" name="Google Shape;54;p13" title="I Would Die 4 U">
            <a:hlinkClick r:id="rId3"/>
          </p:cNvPr>
          <p:cNvPicPr preferRelativeResize="0"/>
          <p:nvPr/>
        </p:nvPicPr>
        <p:blipFill>
          <a:blip r:embed="rId4">
            <a:alphaModFix/>
          </a:blip>
          <a:stretch>
            <a:fillRect/>
          </a:stretch>
        </p:blipFill>
        <p:spPr>
          <a:xfrm>
            <a:off x="4902300" y="1134763"/>
            <a:ext cx="3786200" cy="2129738"/>
          </a:xfrm>
          <a:prstGeom prst="rect">
            <a:avLst/>
          </a:prstGeom>
          <a:noFill/>
          <a:ln cap="flat" cmpd="sng" w="9525">
            <a:solidFill>
              <a:schemeClr val="dk1"/>
            </a:solidFill>
            <a:prstDash val="solid"/>
            <a:round/>
            <a:headEnd len="sm" w="sm" type="none"/>
            <a:tailEnd len="sm" w="sm" type="none"/>
          </a:ln>
        </p:spPr>
      </p:pic>
      <p:pic>
        <p:nvPicPr>
          <p:cNvPr id="55" name="Google Shape;55;p13" title="Arctic Monkeys - R U Mine? (LYRICS)">
            <a:hlinkClick r:id="rId5"/>
          </p:cNvPr>
          <p:cNvPicPr preferRelativeResize="0"/>
          <p:nvPr/>
        </p:nvPicPr>
        <p:blipFill>
          <a:blip r:embed="rId6">
            <a:alphaModFix/>
          </a:blip>
          <a:stretch>
            <a:fillRect/>
          </a:stretch>
        </p:blipFill>
        <p:spPr>
          <a:xfrm>
            <a:off x="113075" y="629175"/>
            <a:ext cx="3332900" cy="1874750"/>
          </a:xfrm>
          <a:prstGeom prst="rect">
            <a:avLst/>
          </a:prstGeom>
          <a:noFill/>
          <a:ln cap="flat" cmpd="sng" w="9525">
            <a:solidFill>
              <a:schemeClr val="dk1"/>
            </a:solidFill>
            <a:prstDash val="solid"/>
            <a:round/>
            <a:headEnd len="sm" w="sm" type="none"/>
            <a:tailEnd len="sm" w="sm" type="none"/>
          </a:ln>
        </p:spPr>
      </p:pic>
      <p:pic>
        <p:nvPicPr>
          <p:cNvPr id="56" name="Google Shape;56;p13"/>
          <p:cNvPicPr preferRelativeResize="0"/>
          <p:nvPr/>
        </p:nvPicPr>
        <p:blipFill>
          <a:blip r:embed="rId7">
            <a:alphaModFix/>
          </a:blip>
          <a:stretch>
            <a:fillRect/>
          </a:stretch>
        </p:blipFill>
        <p:spPr>
          <a:xfrm>
            <a:off x="152400" y="2650400"/>
            <a:ext cx="2340700" cy="2340700"/>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575175" y="1787437"/>
            <a:ext cx="1568625" cy="1568625"/>
          </a:xfrm>
          <a:prstGeom prst="rect">
            <a:avLst/>
          </a:prstGeom>
          <a:noFill/>
          <a:ln cap="flat" cmpd="sng" w="9525">
            <a:solidFill>
              <a:schemeClr val="dk1"/>
            </a:solidFill>
            <a:prstDash val="solid"/>
            <a:round/>
            <a:headEnd len="sm" w="sm" type="none"/>
            <a:tailEnd len="sm" w="sm" type="none"/>
          </a:ln>
        </p:spPr>
      </p:pic>
      <p:pic>
        <p:nvPicPr>
          <p:cNvPr id="107" name="Google Shape;107;p22"/>
          <p:cNvPicPr preferRelativeResize="0"/>
          <p:nvPr/>
        </p:nvPicPr>
        <p:blipFill>
          <a:blip r:embed="rId4">
            <a:alphaModFix/>
          </a:blip>
          <a:stretch>
            <a:fillRect/>
          </a:stretch>
        </p:blipFill>
        <p:spPr>
          <a:xfrm>
            <a:off x="3229125" y="1787425"/>
            <a:ext cx="1670150" cy="1670150"/>
          </a:xfrm>
          <a:prstGeom prst="rect">
            <a:avLst/>
          </a:prstGeom>
          <a:noFill/>
          <a:ln cap="flat" cmpd="sng" w="9525">
            <a:solidFill>
              <a:schemeClr val="dk1"/>
            </a:solidFill>
            <a:prstDash val="solid"/>
            <a:round/>
            <a:headEnd len="sm" w="sm" type="none"/>
            <a:tailEnd len="sm" w="sm" type="none"/>
          </a:ln>
        </p:spPr>
      </p:pic>
      <p:sp>
        <p:nvSpPr>
          <p:cNvPr id="108" name="Google Shape;108;p22"/>
          <p:cNvSpPr txBox="1"/>
          <p:nvPr/>
        </p:nvSpPr>
        <p:spPr>
          <a:xfrm>
            <a:off x="5462925" y="1556600"/>
            <a:ext cx="3242400" cy="2131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150">
                <a:solidFill>
                  <a:srgbClr val="282829"/>
                </a:solidFill>
                <a:highlight>
                  <a:srgbClr val="FFFFFF"/>
                </a:highlight>
                <a:latin typeface="Roboto"/>
                <a:ea typeface="Roboto"/>
                <a:cs typeface="Roboto"/>
                <a:sym typeface="Roboto"/>
              </a:rPr>
              <a:t>GOOD-excellent, fine, superior, wonderful, marvelous, qualified, suited, suitable, apt, proper,capable, generous, kindly, friendly, pleasant, satisfactory, well-behaved, obedient, honorable, reliable, top-notch, worthy, grand, salubrious, noble, great, beneficial, splendid, first-rate, genuine, ample, estimable, valid, helpful, expedient, righteous, advantageous, sterling, superb, respectable, edifying, trustworthy , gracious, obliging,agreeable, safe, profitable, beneficial.</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575175" y="1787437"/>
            <a:ext cx="1568625" cy="1568625"/>
          </a:xfrm>
          <a:prstGeom prst="rect">
            <a:avLst/>
          </a:prstGeom>
          <a:noFill/>
          <a:ln cap="flat" cmpd="sng" w="9525">
            <a:solidFill>
              <a:schemeClr val="dk1"/>
            </a:solidFill>
            <a:prstDash val="solid"/>
            <a:round/>
            <a:headEnd len="sm" w="sm" type="none"/>
            <a:tailEnd len="sm" w="sm" type="none"/>
          </a:ln>
        </p:spPr>
      </p:pic>
      <p:pic>
        <p:nvPicPr>
          <p:cNvPr id="114" name="Google Shape;114;p23"/>
          <p:cNvPicPr preferRelativeResize="0"/>
          <p:nvPr/>
        </p:nvPicPr>
        <p:blipFill>
          <a:blip r:embed="rId4">
            <a:alphaModFix/>
          </a:blip>
          <a:stretch>
            <a:fillRect/>
          </a:stretch>
        </p:blipFill>
        <p:spPr>
          <a:xfrm>
            <a:off x="3229125" y="1787425"/>
            <a:ext cx="1670150" cy="1670150"/>
          </a:xfrm>
          <a:prstGeom prst="rect">
            <a:avLst/>
          </a:prstGeom>
          <a:noFill/>
          <a:ln cap="flat" cmpd="sng" w="9525">
            <a:solidFill>
              <a:schemeClr val="dk1"/>
            </a:solidFill>
            <a:prstDash val="solid"/>
            <a:round/>
            <a:headEnd len="sm" w="sm" type="none"/>
            <a:tailEnd len="sm" w="sm" type="none"/>
          </a:ln>
        </p:spPr>
      </p:pic>
      <p:sp>
        <p:nvSpPr>
          <p:cNvPr id="115" name="Google Shape;115;p23"/>
          <p:cNvSpPr txBox="1"/>
          <p:nvPr/>
        </p:nvSpPr>
        <p:spPr>
          <a:xfrm>
            <a:off x="5462925" y="1556600"/>
            <a:ext cx="3242400" cy="2131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150">
                <a:solidFill>
                  <a:srgbClr val="282829"/>
                </a:solidFill>
                <a:highlight>
                  <a:srgbClr val="FFFFFF"/>
                </a:highlight>
                <a:latin typeface="Roboto"/>
                <a:ea typeface="Roboto"/>
                <a:cs typeface="Roboto"/>
                <a:sym typeface="Roboto"/>
              </a:rPr>
              <a:t>GOOD-excellent, fine, superior, wonderful, marvelous, qualified, suited, suitable, apt, proper,capable, generous, kindly, friendly, pleasant, satisfactory, well-behaved, obedient, honorable, reliable, top-notch, worthy, grand, salubrious, noble, great, beneficial, splendid, first-rate, genuine, ample, estimable, valid, helpful, expedient, righteous, advantageous, sterling, superb, respectable, edifying, trustworthy , gracious, obliging,agreeable, safe, profitable, beneficial.</a:t>
            </a:r>
            <a:endParaRPr sz="1800">
              <a:solidFill>
                <a:schemeClr val="dk2"/>
              </a:solidFill>
            </a:endParaRPr>
          </a:p>
        </p:txBody>
      </p:sp>
      <p:sp>
        <p:nvSpPr>
          <p:cNvPr id="116" name="Google Shape;116;p23"/>
          <p:cNvSpPr txBox="1"/>
          <p:nvPr/>
        </p:nvSpPr>
        <p:spPr>
          <a:xfrm>
            <a:off x="249200" y="966750"/>
            <a:ext cx="21183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Central word, called </a:t>
            </a:r>
            <a:r>
              <a:rPr b="1" lang="it" sz="1500">
                <a:solidFill>
                  <a:schemeClr val="dk2"/>
                </a:solidFill>
              </a:rPr>
              <a:t>Anchor</a:t>
            </a:r>
            <a:endParaRPr b="1" sz="1500">
              <a:solidFill>
                <a:schemeClr val="dk2"/>
              </a:solidFill>
            </a:endParaRPr>
          </a:p>
        </p:txBody>
      </p:sp>
      <p:sp>
        <p:nvSpPr>
          <p:cNvPr id="117" name="Google Shape;117;p23"/>
          <p:cNvSpPr txBox="1"/>
          <p:nvPr/>
        </p:nvSpPr>
        <p:spPr>
          <a:xfrm>
            <a:off x="3115175" y="1059150"/>
            <a:ext cx="398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18" name="Google Shape;118;p23"/>
          <p:cNvSpPr txBox="1"/>
          <p:nvPr/>
        </p:nvSpPr>
        <p:spPr>
          <a:xfrm>
            <a:off x="3059875" y="1059150"/>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500">
                <a:solidFill>
                  <a:schemeClr val="dk2"/>
                </a:solidFill>
              </a:rPr>
              <a:t>An homophone</a:t>
            </a:r>
            <a:endParaRPr b="1" sz="1500">
              <a:solidFill>
                <a:schemeClr val="dk2"/>
              </a:solidFill>
            </a:endParaRPr>
          </a:p>
        </p:txBody>
      </p:sp>
      <p:sp>
        <p:nvSpPr>
          <p:cNvPr id="119" name="Google Shape;119;p23"/>
          <p:cNvSpPr txBox="1"/>
          <p:nvPr/>
        </p:nvSpPr>
        <p:spPr>
          <a:xfrm>
            <a:off x="5870550" y="1024650"/>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500">
                <a:solidFill>
                  <a:schemeClr val="dk2"/>
                </a:solidFill>
              </a:rPr>
              <a:t>A synonym</a:t>
            </a:r>
            <a:endParaRPr b="1" sz="15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575175" y="1787437"/>
            <a:ext cx="1568625" cy="1568625"/>
          </a:xfrm>
          <a:prstGeom prst="rect">
            <a:avLst/>
          </a:prstGeom>
          <a:noFill/>
          <a:ln cap="flat" cmpd="sng" w="9525">
            <a:solidFill>
              <a:schemeClr val="dk1"/>
            </a:solidFill>
            <a:prstDash val="solid"/>
            <a:round/>
            <a:headEnd len="sm" w="sm" type="none"/>
            <a:tailEnd len="sm" w="sm" type="none"/>
          </a:ln>
        </p:spPr>
      </p:pic>
      <p:pic>
        <p:nvPicPr>
          <p:cNvPr id="125" name="Google Shape;125;p24"/>
          <p:cNvPicPr preferRelativeResize="0"/>
          <p:nvPr/>
        </p:nvPicPr>
        <p:blipFill>
          <a:blip r:embed="rId4">
            <a:alphaModFix/>
          </a:blip>
          <a:stretch>
            <a:fillRect/>
          </a:stretch>
        </p:blipFill>
        <p:spPr>
          <a:xfrm>
            <a:off x="3229125" y="1787425"/>
            <a:ext cx="1670150" cy="1670150"/>
          </a:xfrm>
          <a:prstGeom prst="rect">
            <a:avLst/>
          </a:prstGeom>
          <a:noFill/>
          <a:ln cap="flat" cmpd="sng" w="9525">
            <a:solidFill>
              <a:schemeClr val="dk1"/>
            </a:solidFill>
            <a:prstDash val="solid"/>
            <a:round/>
            <a:headEnd len="sm" w="sm" type="none"/>
            <a:tailEnd len="sm" w="sm" type="none"/>
          </a:ln>
        </p:spPr>
      </p:pic>
      <p:sp>
        <p:nvSpPr>
          <p:cNvPr id="126" name="Google Shape;126;p24"/>
          <p:cNvSpPr txBox="1"/>
          <p:nvPr/>
        </p:nvSpPr>
        <p:spPr>
          <a:xfrm>
            <a:off x="5462925" y="1556600"/>
            <a:ext cx="3242400" cy="2131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150">
                <a:solidFill>
                  <a:srgbClr val="282829"/>
                </a:solidFill>
                <a:highlight>
                  <a:srgbClr val="FFFFFF"/>
                </a:highlight>
                <a:latin typeface="Roboto"/>
                <a:ea typeface="Roboto"/>
                <a:cs typeface="Roboto"/>
                <a:sym typeface="Roboto"/>
              </a:rPr>
              <a:t>GOOD-excellent, fine, superior, wonderful, marvelous, qualified, suited, suitable, apt, proper,capable, generous, kindly, friendly, pleasant, satisfactory, well-behaved, obedient, honorable, reliable, top-notch, worthy, grand, salubrious, noble, great, beneficial, splendid, first-rate, genuine, ample, estimable, valid, helpful, expedient, righteous, advantageous, sterling, superb, respectable, edifying, trustworthy , gracious, obliging,agreeable, safe, profitable, beneficial.</a:t>
            </a:r>
            <a:endParaRPr sz="1800">
              <a:solidFill>
                <a:schemeClr val="dk2"/>
              </a:solidFill>
            </a:endParaRPr>
          </a:p>
        </p:txBody>
      </p:sp>
      <p:sp>
        <p:nvSpPr>
          <p:cNvPr id="127" name="Google Shape;127;p24"/>
          <p:cNvSpPr txBox="1"/>
          <p:nvPr/>
        </p:nvSpPr>
        <p:spPr>
          <a:xfrm>
            <a:off x="249200" y="966750"/>
            <a:ext cx="21183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Central word, called </a:t>
            </a:r>
            <a:r>
              <a:rPr b="1" lang="it" sz="1500">
                <a:solidFill>
                  <a:schemeClr val="dk2"/>
                </a:solidFill>
              </a:rPr>
              <a:t>Anchor</a:t>
            </a:r>
            <a:endParaRPr b="1" sz="1500">
              <a:solidFill>
                <a:schemeClr val="dk2"/>
              </a:solidFill>
            </a:endParaRPr>
          </a:p>
        </p:txBody>
      </p:sp>
      <p:sp>
        <p:nvSpPr>
          <p:cNvPr id="128" name="Google Shape;128;p24"/>
          <p:cNvSpPr txBox="1"/>
          <p:nvPr/>
        </p:nvSpPr>
        <p:spPr>
          <a:xfrm>
            <a:off x="3115175" y="1059150"/>
            <a:ext cx="398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29" name="Google Shape;129;p24"/>
          <p:cNvSpPr txBox="1"/>
          <p:nvPr/>
        </p:nvSpPr>
        <p:spPr>
          <a:xfrm>
            <a:off x="3059875" y="1059150"/>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500">
                <a:solidFill>
                  <a:schemeClr val="dk2"/>
                </a:solidFill>
              </a:rPr>
              <a:t>An homophone</a:t>
            </a:r>
            <a:endParaRPr b="1" sz="1500">
              <a:solidFill>
                <a:schemeClr val="dk2"/>
              </a:solidFill>
            </a:endParaRPr>
          </a:p>
        </p:txBody>
      </p:sp>
      <p:sp>
        <p:nvSpPr>
          <p:cNvPr id="130" name="Google Shape;130;p24"/>
          <p:cNvSpPr txBox="1"/>
          <p:nvPr/>
        </p:nvSpPr>
        <p:spPr>
          <a:xfrm>
            <a:off x="5870550" y="1024650"/>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500">
                <a:solidFill>
                  <a:schemeClr val="dk2"/>
                </a:solidFill>
              </a:rPr>
              <a:t>A synonym</a:t>
            </a:r>
            <a:endParaRPr b="1" sz="1500">
              <a:solidFill>
                <a:schemeClr val="dk2"/>
              </a:solidFill>
            </a:endParaRPr>
          </a:p>
        </p:txBody>
      </p:sp>
      <p:sp>
        <p:nvSpPr>
          <p:cNvPr id="131" name="Google Shape;131;p24"/>
          <p:cNvSpPr txBox="1"/>
          <p:nvPr/>
        </p:nvSpPr>
        <p:spPr>
          <a:xfrm>
            <a:off x="249200" y="288425"/>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Ferry</a:t>
            </a:r>
            <a:endParaRPr b="1" sz="1500">
              <a:solidFill>
                <a:schemeClr val="dk2"/>
              </a:solidFill>
            </a:endParaRPr>
          </a:p>
        </p:txBody>
      </p:sp>
      <p:sp>
        <p:nvSpPr>
          <p:cNvPr id="132" name="Google Shape;132;p24"/>
          <p:cNvSpPr txBox="1"/>
          <p:nvPr/>
        </p:nvSpPr>
        <p:spPr>
          <a:xfrm>
            <a:off x="3118975" y="288425"/>
            <a:ext cx="20001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Fairy</a:t>
            </a:r>
            <a:endParaRPr b="1" sz="1500">
              <a:solidFill>
                <a:schemeClr val="dk2"/>
              </a:solidFill>
            </a:endParaRPr>
          </a:p>
          <a:p>
            <a:pPr indent="0" lvl="0" marL="0" rtl="0" algn="l">
              <a:spcBef>
                <a:spcPts val="0"/>
              </a:spcBef>
              <a:spcAft>
                <a:spcPts val="0"/>
              </a:spcAft>
              <a:buNone/>
            </a:pPr>
            <a:r>
              <a:t/>
            </a:r>
            <a:endParaRPr sz="1500">
              <a:solidFill>
                <a:schemeClr val="dk2"/>
              </a:solidFill>
            </a:endParaRPr>
          </a:p>
        </p:txBody>
      </p:sp>
      <p:sp>
        <p:nvSpPr>
          <p:cNvPr id="133" name="Google Shape;133;p24"/>
          <p:cNvSpPr txBox="1"/>
          <p:nvPr/>
        </p:nvSpPr>
        <p:spPr>
          <a:xfrm>
            <a:off x="5870550" y="261700"/>
            <a:ext cx="20001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Boat</a:t>
            </a:r>
            <a:endParaRPr sz="1500">
              <a:solidFill>
                <a:schemeClr val="dk2"/>
              </a:solidFill>
            </a:endParaRPr>
          </a:p>
        </p:txBody>
      </p:sp>
      <p:sp>
        <p:nvSpPr>
          <p:cNvPr id="134" name="Google Shape;134;p24"/>
          <p:cNvSpPr txBox="1"/>
          <p:nvPr/>
        </p:nvSpPr>
        <p:spPr>
          <a:xfrm>
            <a:off x="553800" y="4195100"/>
            <a:ext cx="398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rPr>
              <a:t>97 instance by</a:t>
            </a:r>
            <a:r>
              <a:rPr lang="it" sz="1100">
                <a:solidFill>
                  <a:schemeClr val="dk2"/>
                </a:solidFill>
              </a:rPr>
              <a:t> </a:t>
            </a:r>
            <a:r>
              <a:rPr lang="it">
                <a:solidFill>
                  <a:schemeClr val="dk2"/>
                </a:solidFill>
              </a:rPr>
              <a:t>now…</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nvSpPr>
        <p:spPr>
          <a:xfrm>
            <a:off x="2755175" y="1377600"/>
            <a:ext cx="3000000" cy="1354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900"/>
              <a:t>We </a:t>
            </a:r>
            <a:r>
              <a:rPr b="1" lang="it" sz="1900" u="sng"/>
              <a:t>state</a:t>
            </a:r>
            <a:r>
              <a:rPr b="1" lang="it" sz="1900"/>
              <a:t> that phonetic embeddings should only primarily capture phonetic features.</a:t>
            </a:r>
            <a:endParaRPr b="1"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nvSpPr>
        <p:spPr>
          <a:xfrm>
            <a:off x="249200" y="966750"/>
            <a:ext cx="21183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Central word, called </a:t>
            </a:r>
            <a:r>
              <a:rPr b="1" lang="it" sz="1500">
                <a:solidFill>
                  <a:schemeClr val="dk2"/>
                </a:solidFill>
              </a:rPr>
              <a:t>Anchor</a:t>
            </a:r>
            <a:endParaRPr b="1" sz="1500">
              <a:solidFill>
                <a:schemeClr val="dk2"/>
              </a:solidFill>
            </a:endParaRPr>
          </a:p>
        </p:txBody>
      </p:sp>
      <p:sp>
        <p:nvSpPr>
          <p:cNvPr id="145" name="Google Shape;145;p26"/>
          <p:cNvSpPr txBox="1"/>
          <p:nvPr/>
        </p:nvSpPr>
        <p:spPr>
          <a:xfrm>
            <a:off x="3115175" y="1059150"/>
            <a:ext cx="398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46" name="Google Shape;146;p26"/>
          <p:cNvSpPr txBox="1"/>
          <p:nvPr/>
        </p:nvSpPr>
        <p:spPr>
          <a:xfrm>
            <a:off x="3059875" y="1059150"/>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500">
                <a:solidFill>
                  <a:schemeClr val="dk2"/>
                </a:solidFill>
              </a:rPr>
              <a:t>An homophone</a:t>
            </a:r>
            <a:endParaRPr b="1" sz="1500">
              <a:solidFill>
                <a:schemeClr val="dk2"/>
              </a:solidFill>
            </a:endParaRPr>
          </a:p>
        </p:txBody>
      </p:sp>
      <p:sp>
        <p:nvSpPr>
          <p:cNvPr id="147" name="Google Shape;147;p26"/>
          <p:cNvSpPr txBox="1"/>
          <p:nvPr/>
        </p:nvSpPr>
        <p:spPr>
          <a:xfrm>
            <a:off x="5870550" y="1024650"/>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500">
                <a:solidFill>
                  <a:schemeClr val="dk2"/>
                </a:solidFill>
              </a:rPr>
              <a:t>A synonym</a:t>
            </a:r>
            <a:endParaRPr b="1" sz="1500">
              <a:solidFill>
                <a:schemeClr val="dk2"/>
              </a:solidFill>
            </a:endParaRPr>
          </a:p>
        </p:txBody>
      </p:sp>
      <p:sp>
        <p:nvSpPr>
          <p:cNvPr id="148" name="Google Shape;148;p26"/>
          <p:cNvSpPr txBox="1"/>
          <p:nvPr/>
        </p:nvSpPr>
        <p:spPr>
          <a:xfrm>
            <a:off x="249200" y="288425"/>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Ferry</a:t>
            </a:r>
            <a:endParaRPr b="1" sz="1500">
              <a:solidFill>
                <a:schemeClr val="dk2"/>
              </a:solidFill>
            </a:endParaRPr>
          </a:p>
        </p:txBody>
      </p:sp>
      <p:sp>
        <p:nvSpPr>
          <p:cNvPr id="149" name="Google Shape;149;p26"/>
          <p:cNvSpPr txBox="1"/>
          <p:nvPr/>
        </p:nvSpPr>
        <p:spPr>
          <a:xfrm>
            <a:off x="3118975" y="288425"/>
            <a:ext cx="20001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Fairy</a:t>
            </a:r>
            <a:endParaRPr b="1" sz="1500">
              <a:solidFill>
                <a:schemeClr val="dk2"/>
              </a:solidFill>
            </a:endParaRPr>
          </a:p>
          <a:p>
            <a:pPr indent="0" lvl="0" marL="0" rtl="0" algn="l">
              <a:spcBef>
                <a:spcPts val="0"/>
              </a:spcBef>
              <a:spcAft>
                <a:spcPts val="0"/>
              </a:spcAft>
              <a:buNone/>
            </a:pPr>
            <a:r>
              <a:t/>
            </a:r>
            <a:endParaRPr sz="1500">
              <a:solidFill>
                <a:schemeClr val="dk2"/>
              </a:solidFill>
            </a:endParaRPr>
          </a:p>
        </p:txBody>
      </p:sp>
      <p:sp>
        <p:nvSpPr>
          <p:cNvPr id="150" name="Google Shape;150;p26"/>
          <p:cNvSpPr txBox="1"/>
          <p:nvPr/>
        </p:nvSpPr>
        <p:spPr>
          <a:xfrm>
            <a:off x="5870550" y="261700"/>
            <a:ext cx="20001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Boat</a:t>
            </a:r>
            <a:endParaRPr sz="1500">
              <a:solidFill>
                <a:schemeClr val="dk2"/>
              </a:solidFill>
            </a:endParaRPr>
          </a:p>
        </p:txBody>
      </p:sp>
      <p:pic>
        <p:nvPicPr>
          <p:cNvPr id="151" name="Google Shape;151;p26"/>
          <p:cNvPicPr preferRelativeResize="0"/>
          <p:nvPr/>
        </p:nvPicPr>
        <p:blipFill>
          <a:blip r:embed="rId3">
            <a:alphaModFix/>
          </a:blip>
          <a:stretch>
            <a:fillRect/>
          </a:stretch>
        </p:blipFill>
        <p:spPr>
          <a:xfrm>
            <a:off x="322100" y="3724150"/>
            <a:ext cx="3128961" cy="1296050"/>
          </a:xfrm>
          <a:prstGeom prst="rect">
            <a:avLst/>
          </a:prstGeom>
          <a:noFill/>
          <a:ln cap="flat" cmpd="sng" w="9525">
            <a:solidFill>
              <a:schemeClr val="dk1"/>
            </a:solidFill>
            <a:prstDash val="solid"/>
            <a:round/>
            <a:headEnd len="sm" w="sm" type="none"/>
            <a:tailEnd len="sm" w="sm" type="none"/>
          </a:ln>
        </p:spPr>
      </p:pic>
      <p:cxnSp>
        <p:nvCxnSpPr>
          <p:cNvPr id="152" name="Google Shape;152;p26"/>
          <p:cNvCxnSpPr>
            <a:stCxn id="148" idx="0"/>
            <a:endCxn id="149" idx="0"/>
          </p:cNvCxnSpPr>
          <p:nvPr/>
        </p:nvCxnSpPr>
        <p:spPr>
          <a:xfrm flipH="1" rot="-5400000">
            <a:off x="2713400" y="-1116625"/>
            <a:ext cx="600" cy="2810700"/>
          </a:xfrm>
          <a:prstGeom prst="curvedConnector3">
            <a:avLst>
              <a:gd fmla="val -39687500" name="adj1"/>
            </a:avLst>
          </a:prstGeom>
          <a:noFill/>
          <a:ln cap="flat" cmpd="sng" w="9525">
            <a:solidFill>
              <a:schemeClr val="dk2"/>
            </a:solidFill>
            <a:prstDash val="solid"/>
            <a:round/>
            <a:headEnd len="med" w="med" type="none"/>
            <a:tailEnd len="med" w="med" type="stealth"/>
          </a:ln>
        </p:spPr>
      </p:cxnSp>
      <p:cxnSp>
        <p:nvCxnSpPr>
          <p:cNvPr id="153" name="Google Shape;153;p26"/>
          <p:cNvCxnSpPr>
            <a:stCxn id="149" idx="0"/>
            <a:endCxn id="150" idx="0"/>
          </p:cNvCxnSpPr>
          <p:nvPr/>
        </p:nvCxnSpPr>
        <p:spPr>
          <a:xfrm rot="-5400000">
            <a:off x="5481475" y="-1100725"/>
            <a:ext cx="26700" cy="2751600"/>
          </a:xfrm>
          <a:prstGeom prst="curvedConnector3">
            <a:avLst>
              <a:gd fmla="val 991948" name="adj1"/>
            </a:avLst>
          </a:prstGeom>
          <a:noFill/>
          <a:ln cap="flat" cmpd="sng" w="9525">
            <a:solidFill>
              <a:schemeClr val="dk2"/>
            </a:solidFill>
            <a:prstDash val="solid"/>
            <a:round/>
            <a:headEnd len="med" w="med" type="none"/>
            <a:tailEnd len="med" w="med" type="triangle"/>
          </a:ln>
        </p:spPr>
      </p:cxnSp>
      <p:pic>
        <p:nvPicPr>
          <p:cNvPr id="154" name="Google Shape;154;p26"/>
          <p:cNvPicPr preferRelativeResize="0"/>
          <p:nvPr/>
        </p:nvPicPr>
        <p:blipFill>
          <a:blip r:embed="rId4">
            <a:alphaModFix/>
          </a:blip>
          <a:stretch>
            <a:fillRect/>
          </a:stretch>
        </p:blipFill>
        <p:spPr>
          <a:xfrm>
            <a:off x="608488" y="2016050"/>
            <a:ext cx="943025" cy="1111400"/>
          </a:xfrm>
          <a:prstGeom prst="rect">
            <a:avLst/>
          </a:prstGeom>
          <a:noFill/>
          <a:ln cap="flat" cmpd="sng" w="9525">
            <a:solidFill>
              <a:schemeClr val="dk1"/>
            </a:solidFill>
            <a:prstDash val="solid"/>
            <a:round/>
            <a:headEnd len="sm" w="sm" type="none"/>
            <a:tailEnd len="sm" w="sm" type="none"/>
          </a:ln>
        </p:spPr>
      </p:pic>
      <p:pic>
        <p:nvPicPr>
          <p:cNvPr id="155" name="Google Shape;155;p26"/>
          <p:cNvPicPr preferRelativeResize="0"/>
          <p:nvPr/>
        </p:nvPicPr>
        <p:blipFill>
          <a:blip r:embed="rId4">
            <a:alphaModFix/>
          </a:blip>
          <a:stretch>
            <a:fillRect/>
          </a:stretch>
        </p:blipFill>
        <p:spPr>
          <a:xfrm>
            <a:off x="3585313" y="2016050"/>
            <a:ext cx="943025" cy="1111400"/>
          </a:xfrm>
          <a:prstGeom prst="rect">
            <a:avLst/>
          </a:prstGeom>
          <a:noFill/>
          <a:ln cap="flat" cmpd="sng" w="9525">
            <a:solidFill>
              <a:schemeClr val="dk1"/>
            </a:solidFill>
            <a:prstDash val="solid"/>
            <a:round/>
            <a:headEnd len="sm" w="sm" type="none"/>
            <a:tailEnd len="sm" w="sm" type="none"/>
          </a:ln>
        </p:spPr>
      </p:pic>
      <p:pic>
        <p:nvPicPr>
          <p:cNvPr id="156" name="Google Shape;156;p26"/>
          <p:cNvPicPr preferRelativeResize="0"/>
          <p:nvPr/>
        </p:nvPicPr>
        <p:blipFill>
          <a:blip r:embed="rId4">
            <a:alphaModFix/>
          </a:blip>
          <a:stretch>
            <a:fillRect/>
          </a:stretch>
        </p:blipFill>
        <p:spPr>
          <a:xfrm>
            <a:off x="6458176" y="2016050"/>
            <a:ext cx="943025" cy="1111400"/>
          </a:xfrm>
          <a:prstGeom prst="rect">
            <a:avLst/>
          </a:prstGeom>
          <a:noFill/>
          <a:ln cap="flat" cmpd="sng" w="9525">
            <a:solidFill>
              <a:schemeClr val="dk1"/>
            </a:solidFill>
            <a:prstDash val="solid"/>
            <a:round/>
            <a:headEnd len="sm" w="sm" type="none"/>
            <a:tailEnd len="sm" w="sm" type="none"/>
          </a:ln>
        </p:spPr>
      </p:pic>
      <p:cxnSp>
        <p:nvCxnSpPr>
          <p:cNvPr id="157" name="Google Shape;157;p26"/>
          <p:cNvCxnSpPr>
            <a:stCxn id="144" idx="2"/>
            <a:endCxn id="154" idx="0"/>
          </p:cNvCxnSpPr>
          <p:nvPr/>
        </p:nvCxnSpPr>
        <p:spPr>
          <a:xfrm flipH="1">
            <a:off x="1080050" y="1613250"/>
            <a:ext cx="228300" cy="4029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6"/>
          <p:cNvCxnSpPr>
            <a:stCxn id="146" idx="2"/>
            <a:endCxn id="155" idx="0"/>
          </p:cNvCxnSpPr>
          <p:nvPr/>
        </p:nvCxnSpPr>
        <p:spPr>
          <a:xfrm flipH="1">
            <a:off x="4056925" y="1474650"/>
            <a:ext cx="62100" cy="5415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6"/>
          <p:cNvCxnSpPr>
            <a:stCxn id="147" idx="2"/>
            <a:endCxn id="156" idx="0"/>
          </p:cNvCxnSpPr>
          <p:nvPr/>
        </p:nvCxnSpPr>
        <p:spPr>
          <a:xfrm>
            <a:off x="6929700" y="1440150"/>
            <a:ext cx="0" cy="57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p:nvPr/>
        </p:nvSpPr>
        <p:spPr>
          <a:xfrm>
            <a:off x="2783425" y="-110775"/>
            <a:ext cx="2671200" cy="21669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dk1"/>
              </a:highlight>
            </a:endParaRPr>
          </a:p>
        </p:txBody>
      </p:sp>
      <p:sp>
        <p:nvSpPr>
          <p:cNvPr id="165" name="Google Shape;165;p27"/>
          <p:cNvSpPr txBox="1"/>
          <p:nvPr/>
        </p:nvSpPr>
        <p:spPr>
          <a:xfrm>
            <a:off x="249200" y="966750"/>
            <a:ext cx="21183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Central word, called </a:t>
            </a:r>
            <a:r>
              <a:rPr b="1" lang="it" sz="1500">
                <a:solidFill>
                  <a:schemeClr val="dk2"/>
                </a:solidFill>
              </a:rPr>
              <a:t>Anchor</a:t>
            </a:r>
            <a:endParaRPr b="1" sz="1500">
              <a:solidFill>
                <a:schemeClr val="dk2"/>
              </a:solidFill>
            </a:endParaRPr>
          </a:p>
        </p:txBody>
      </p:sp>
      <p:sp>
        <p:nvSpPr>
          <p:cNvPr id="166" name="Google Shape;166;p27"/>
          <p:cNvSpPr txBox="1"/>
          <p:nvPr/>
        </p:nvSpPr>
        <p:spPr>
          <a:xfrm>
            <a:off x="3115175" y="1059150"/>
            <a:ext cx="398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67" name="Google Shape;167;p27"/>
          <p:cNvSpPr txBox="1"/>
          <p:nvPr/>
        </p:nvSpPr>
        <p:spPr>
          <a:xfrm>
            <a:off x="3059875" y="1059150"/>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500">
                <a:solidFill>
                  <a:schemeClr val="dk2"/>
                </a:solidFill>
              </a:rPr>
              <a:t>An homophone</a:t>
            </a:r>
            <a:endParaRPr b="1" sz="1500">
              <a:solidFill>
                <a:schemeClr val="dk2"/>
              </a:solidFill>
            </a:endParaRPr>
          </a:p>
        </p:txBody>
      </p:sp>
      <p:sp>
        <p:nvSpPr>
          <p:cNvPr id="168" name="Google Shape;168;p27"/>
          <p:cNvSpPr txBox="1"/>
          <p:nvPr/>
        </p:nvSpPr>
        <p:spPr>
          <a:xfrm>
            <a:off x="5870550" y="1024650"/>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500">
                <a:solidFill>
                  <a:schemeClr val="dk2"/>
                </a:solidFill>
              </a:rPr>
              <a:t>A synonym</a:t>
            </a:r>
            <a:endParaRPr b="1" sz="1500">
              <a:solidFill>
                <a:schemeClr val="dk2"/>
              </a:solidFill>
            </a:endParaRPr>
          </a:p>
        </p:txBody>
      </p:sp>
      <p:sp>
        <p:nvSpPr>
          <p:cNvPr id="169" name="Google Shape;169;p27"/>
          <p:cNvSpPr txBox="1"/>
          <p:nvPr/>
        </p:nvSpPr>
        <p:spPr>
          <a:xfrm>
            <a:off x="249200" y="288425"/>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Ferry</a:t>
            </a:r>
            <a:endParaRPr b="1" sz="1500">
              <a:solidFill>
                <a:schemeClr val="dk2"/>
              </a:solidFill>
            </a:endParaRPr>
          </a:p>
        </p:txBody>
      </p:sp>
      <p:sp>
        <p:nvSpPr>
          <p:cNvPr id="170" name="Google Shape;170;p27"/>
          <p:cNvSpPr txBox="1"/>
          <p:nvPr/>
        </p:nvSpPr>
        <p:spPr>
          <a:xfrm>
            <a:off x="3118975" y="288425"/>
            <a:ext cx="20001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Fairy</a:t>
            </a:r>
            <a:endParaRPr b="1" sz="1500">
              <a:solidFill>
                <a:schemeClr val="dk2"/>
              </a:solidFill>
            </a:endParaRPr>
          </a:p>
          <a:p>
            <a:pPr indent="0" lvl="0" marL="0" rtl="0" algn="l">
              <a:spcBef>
                <a:spcPts val="0"/>
              </a:spcBef>
              <a:spcAft>
                <a:spcPts val="0"/>
              </a:spcAft>
              <a:buNone/>
            </a:pPr>
            <a:r>
              <a:t/>
            </a:r>
            <a:endParaRPr sz="1500">
              <a:solidFill>
                <a:schemeClr val="dk2"/>
              </a:solidFill>
            </a:endParaRPr>
          </a:p>
        </p:txBody>
      </p:sp>
      <p:sp>
        <p:nvSpPr>
          <p:cNvPr id="171" name="Google Shape;171;p27"/>
          <p:cNvSpPr txBox="1"/>
          <p:nvPr/>
        </p:nvSpPr>
        <p:spPr>
          <a:xfrm>
            <a:off x="5870550" y="261700"/>
            <a:ext cx="20001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Boat</a:t>
            </a:r>
            <a:endParaRPr sz="1500">
              <a:solidFill>
                <a:schemeClr val="dk2"/>
              </a:solidFill>
            </a:endParaRPr>
          </a:p>
        </p:txBody>
      </p:sp>
      <p:pic>
        <p:nvPicPr>
          <p:cNvPr id="172" name="Google Shape;172;p27"/>
          <p:cNvPicPr preferRelativeResize="0"/>
          <p:nvPr/>
        </p:nvPicPr>
        <p:blipFill>
          <a:blip r:embed="rId3">
            <a:alphaModFix/>
          </a:blip>
          <a:stretch>
            <a:fillRect/>
          </a:stretch>
        </p:blipFill>
        <p:spPr>
          <a:xfrm>
            <a:off x="180575" y="1993698"/>
            <a:ext cx="2030474" cy="2030451"/>
          </a:xfrm>
          <a:prstGeom prst="rect">
            <a:avLst/>
          </a:prstGeom>
          <a:noFill/>
          <a:ln cap="flat" cmpd="sng" w="9525">
            <a:solidFill>
              <a:schemeClr val="dk1"/>
            </a:solidFill>
            <a:prstDash val="solid"/>
            <a:round/>
            <a:headEnd len="sm" w="sm" type="none"/>
            <a:tailEnd len="sm" w="sm" type="none"/>
          </a:ln>
        </p:spPr>
      </p:pic>
      <p:cxnSp>
        <p:nvCxnSpPr>
          <p:cNvPr id="173" name="Google Shape;173;p27"/>
          <p:cNvCxnSpPr>
            <a:stCxn id="174" idx="1"/>
            <a:endCxn id="172" idx="3"/>
          </p:cNvCxnSpPr>
          <p:nvPr/>
        </p:nvCxnSpPr>
        <p:spPr>
          <a:xfrm rot="10800000">
            <a:off x="2211175" y="3008975"/>
            <a:ext cx="841500" cy="13623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7"/>
          <p:cNvSpPr txBox="1"/>
          <p:nvPr/>
        </p:nvSpPr>
        <p:spPr>
          <a:xfrm>
            <a:off x="3052675" y="4063475"/>
            <a:ext cx="39873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rPr>
              <a:t>Personification of a NLP phoneme based model…</a:t>
            </a:r>
            <a:endParaRPr>
              <a:solidFill>
                <a:schemeClr val="dk2"/>
              </a:solidFill>
            </a:endParaRPr>
          </a:p>
        </p:txBody>
      </p:sp>
      <p:cxnSp>
        <p:nvCxnSpPr>
          <p:cNvPr id="175" name="Google Shape;175;p27"/>
          <p:cNvCxnSpPr>
            <a:stCxn id="172" idx="3"/>
            <a:endCxn id="167" idx="2"/>
          </p:cNvCxnSpPr>
          <p:nvPr/>
        </p:nvCxnSpPr>
        <p:spPr>
          <a:xfrm flipH="1" rot="10800000">
            <a:off x="2211049" y="1474723"/>
            <a:ext cx="1908000" cy="153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p:nvPr/>
        </p:nvSpPr>
        <p:spPr>
          <a:xfrm>
            <a:off x="5535000" y="-90000"/>
            <a:ext cx="2671200" cy="21669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dk1"/>
              </a:highlight>
            </a:endParaRPr>
          </a:p>
        </p:txBody>
      </p:sp>
      <p:sp>
        <p:nvSpPr>
          <p:cNvPr id="181" name="Google Shape;181;p28"/>
          <p:cNvSpPr txBox="1"/>
          <p:nvPr/>
        </p:nvSpPr>
        <p:spPr>
          <a:xfrm>
            <a:off x="249200" y="966750"/>
            <a:ext cx="21183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Central word, called </a:t>
            </a:r>
            <a:r>
              <a:rPr b="1" lang="it" sz="1500">
                <a:solidFill>
                  <a:schemeClr val="dk2"/>
                </a:solidFill>
              </a:rPr>
              <a:t>Anchor</a:t>
            </a:r>
            <a:endParaRPr b="1" sz="1500">
              <a:solidFill>
                <a:schemeClr val="dk2"/>
              </a:solidFill>
            </a:endParaRPr>
          </a:p>
        </p:txBody>
      </p:sp>
      <p:sp>
        <p:nvSpPr>
          <p:cNvPr id="182" name="Google Shape;182;p28"/>
          <p:cNvSpPr txBox="1"/>
          <p:nvPr/>
        </p:nvSpPr>
        <p:spPr>
          <a:xfrm>
            <a:off x="3115175" y="1059150"/>
            <a:ext cx="398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83" name="Google Shape;183;p28"/>
          <p:cNvSpPr txBox="1"/>
          <p:nvPr/>
        </p:nvSpPr>
        <p:spPr>
          <a:xfrm>
            <a:off x="3059875" y="1059150"/>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500">
                <a:solidFill>
                  <a:schemeClr val="dk2"/>
                </a:solidFill>
              </a:rPr>
              <a:t>An homophone</a:t>
            </a:r>
            <a:endParaRPr b="1" sz="1500">
              <a:solidFill>
                <a:schemeClr val="dk2"/>
              </a:solidFill>
            </a:endParaRPr>
          </a:p>
        </p:txBody>
      </p:sp>
      <p:sp>
        <p:nvSpPr>
          <p:cNvPr id="184" name="Google Shape;184;p28"/>
          <p:cNvSpPr txBox="1"/>
          <p:nvPr/>
        </p:nvSpPr>
        <p:spPr>
          <a:xfrm>
            <a:off x="5870550" y="1024650"/>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500">
                <a:solidFill>
                  <a:schemeClr val="dk2"/>
                </a:solidFill>
              </a:rPr>
              <a:t>A synonym</a:t>
            </a:r>
            <a:endParaRPr b="1" sz="1500">
              <a:solidFill>
                <a:schemeClr val="dk2"/>
              </a:solidFill>
            </a:endParaRPr>
          </a:p>
        </p:txBody>
      </p:sp>
      <p:sp>
        <p:nvSpPr>
          <p:cNvPr id="185" name="Google Shape;185;p28"/>
          <p:cNvSpPr txBox="1"/>
          <p:nvPr/>
        </p:nvSpPr>
        <p:spPr>
          <a:xfrm>
            <a:off x="249200" y="288425"/>
            <a:ext cx="21183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Ferry</a:t>
            </a:r>
            <a:endParaRPr b="1" sz="1500">
              <a:solidFill>
                <a:schemeClr val="dk2"/>
              </a:solidFill>
            </a:endParaRPr>
          </a:p>
        </p:txBody>
      </p:sp>
      <p:sp>
        <p:nvSpPr>
          <p:cNvPr id="186" name="Google Shape;186;p28"/>
          <p:cNvSpPr txBox="1"/>
          <p:nvPr/>
        </p:nvSpPr>
        <p:spPr>
          <a:xfrm>
            <a:off x="3118975" y="288425"/>
            <a:ext cx="20001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Fairy</a:t>
            </a:r>
            <a:endParaRPr b="1" sz="1500">
              <a:solidFill>
                <a:schemeClr val="dk2"/>
              </a:solidFill>
            </a:endParaRPr>
          </a:p>
          <a:p>
            <a:pPr indent="0" lvl="0" marL="0" rtl="0" algn="l">
              <a:spcBef>
                <a:spcPts val="0"/>
              </a:spcBef>
              <a:spcAft>
                <a:spcPts val="0"/>
              </a:spcAft>
              <a:buNone/>
            </a:pPr>
            <a:r>
              <a:t/>
            </a:r>
            <a:endParaRPr sz="1500">
              <a:solidFill>
                <a:schemeClr val="dk2"/>
              </a:solidFill>
            </a:endParaRPr>
          </a:p>
        </p:txBody>
      </p:sp>
      <p:sp>
        <p:nvSpPr>
          <p:cNvPr id="187" name="Google Shape;187;p28"/>
          <p:cNvSpPr txBox="1"/>
          <p:nvPr/>
        </p:nvSpPr>
        <p:spPr>
          <a:xfrm>
            <a:off x="5870550" y="261700"/>
            <a:ext cx="2000100" cy="41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2"/>
                </a:solidFill>
              </a:rPr>
              <a:t>Boat</a:t>
            </a:r>
            <a:endParaRPr sz="1500">
              <a:solidFill>
                <a:schemeClr val="dk2"/>
              </a:solidFill>
            </a:endParaRPr>
          </a:p>
        </p:txBody>
      </p:sp>
      <p:cxnSp>
        <p:nvCxnSpPr>
          <p:cNvPr id="188" name="Google Shape;188;p28"/>
          <p:cNvCxnSpPr>
            <a:stCxn id="189" idx="1"/>
            <a:endCxn id="190" idx="3"/>
          </p:cNvCxnSpPr>
          <p:nvPr/>
        </p:nvCxnSpPr>
        <p:spPr>
          <a:xfrm rot="10800000">
            <a:off x="2249275" y="2944775"/>
            <a:ext cx="803400" cy="14265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8"/>
          <p:cNvSpPr txBox="1"/>
          <p:nvPr/>
        </p:nvSpPr>
        <p:spPr>
          <a:xfrm>
            <a:off x="3052675" y="4063475"/>
            <a:ext cx="39873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rPr>
              <a:t>Personification of a NLP semantic based model…(? I guess)</a:t>
            </a:r>
            <a:endParaRPr>
              <a:solidFill>
                <a:schemeClr val="dk2"/>
              </a:solidFill>
            </a:endParaRPr>
          </a:p>
        </p:txBody>
      </p:sp>
      <p:cxnSp>
        <p:nvCxnSpPr>
          <p:cNvPr id="191" name="Google Shape;191;p28"/>
          <p:cNvCxnSpPr>
            <a:endCxn id="184" idx="2"/>
          </p:cNvCxnSpPr>
          <p:nvPr/>
        </p:nvCxnSpPr>
        <p:spPr>
          <a:xfrm flipH="1" rot="10800000">
            <a:off x="2249400" y="1440150"/>
            <a:ext cx="4680300" cy="1470000"/>
          </a:xfrm>
          <a:prstGeom prst="straightConnector1">
            <a:avLst/>
          </a:prstGeom>
          <a:noFill/>
          <a:ln cap="flat" cmpd="sng" w="9525">
            <a:solidFill>
              <a:schemeClr val="dk2"/>
            </a:solidFill>
            <a:prstDash val="solid"/>
            <a:round/>
            <a:headEnd len="med" w="med" type="none"/>
            <a:tailEnd len="med" w="med" type="triangle"/>
          </a:ln>
        </p:spPr>
      </p:cxnSp>
      <p:pic>
        <p:nvPicPr>
          <p:cNvPr id="190" name="Google Shape;190;p28"/>
          <p:cNvPicPr preferRelativeResize="0"/>
          <p:nvPr/>
        </p:nvPicPr>
        <p:blipFill>
          <a:blip r:embed="rId3">
            <a:alphaModFix/>
          </a:blip>
          <a:stretch>
            <a:fillRect/>
          </a:stretch>
        </p:blipFill>
        <p:spPr>
          <a:xfrm>
            <a:off x="249200" y="1944725"/>
            <a:ext cx="2000100" cy="20001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p:txBody>
      </p:sp>
      <p:sp>
        <p:nvSpPr>
          <p:cNvPr id="197" name="Google Shape;197;p29"/>
          <p:cNvSpPr txBox="1"/>
          <p:nvPr/>
        </p:nvSpPr>
        <p:spPr>
          <a:xfrm>
            <a:off x="585400" y="916125"/>
            <a:ext cx="2201400" cy="2551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1"/>
                </a:solidFill>
                <a:highlight>
                  <a:schemeClr val="lt1"/>
                </a:highlight>
              </a:rPr>
              <a:t>Some examples from the dataset:</a:t>
            </a:r>
            <a:endParaRPr sz="1800">
              <a:solidFill>
                <a:schemeClr val="dk1"/>
              </a:solidFill>
              <a:highlight>
                <a:schemeClr val="lt1"/>
              </a:highlight>
            </a:endParaRPr>
          </a:p>
          <a:p>
            <a:pPr indent="0" lvl="0" marL="0" rtl="0" algn="l">
              <a:lnSpc>
                <a:spcPct val="135714"/>
              </a:lnSpc>
              <a:spcBef>
                <a:spcPts val="0"/>
              </a:spcBef>
              <a:spcAft>
                <a:spcPts val="0"/>
              </a:spcAft>
              <a:buNone/>
            </a:pPr>
            <a:r>
              <a:rPr lang="it" sz="1050">
                <a:solidFill>
                  <a:schemeClr val="dk1"/>
                </a:solidFill>
                <a:highlight>
                  <a:schemeClr val="lt1"/>
                </a:highlight>
                <a:latin typeface="Consolas"/>
                <a:ea typeface="Consolas"/>
                <a:cs typeface="Consolas"/>
                <a:sym typeface="Consolas"/>
              </a:rPr>
              <a:t>anchors,homophones,synonyms</a:t>
            </a:r>
            <a:endParaRPr sz="1050">
              <a:solidFill>
                <a:schemeClr val="dk1"/>
              </a:solidFill>
              <a:highlight>
                <a:schemeClr val="lt1"/>
              </a:highlight>
              <a:latin typeface="Consolas"/>
              <a:ea typeface="Consolas"/>
              <a:cs typeface="Consolas"/>
              <a:sym typeface="Consolas"/>
            </a:endParaRPr>
          </a:p>
          <a:p>
            <a:pPr indent="0" lvl="0" marL="0" rtl="0" algn="l">
              <a:lnSpc>
                <a:spcPct val="135714"/>
              </a:lnSpc>
              <a:spcBef>
                <a:spcPts val="0"/>
              </a:spcBef>
              <a:spcAft>
                <a:spcPts val="0"/>
              </a:spcAft>
              <a:buNone/>
            </a:pPr>
            <a:r>
              <a:rPr lang="it" sz="1050">
                <a:solidFill>
                  <a:schemeClr val="dk1"/>
                </a:solidFill>
                <a:highlight>
                  <a:schemeClr val="lt1"/>
                </a:highlight>
                <a:latin typeface="Consolas"/>
                <a:ea typeface="Consolas"/>
                <a:cs typeface="Consolas"/>
                <a:sym typeface="Consolas"/>
              </a:rPr>
              <a:t>bait,bate,torment</a:t>
            </a:r>
            <a:endParaRPr sz="1050">
              <a:solidFill>
                <a:schemeClr val="dk1"/>
              </a:solidFill>
              <a:highlight>
                <a:schemeClr val="lt1"/>
              </a:highlight>
              <a:latin typeface="Consolas"/>
              <a:ea typeface="Consolas"/>
              <a:cs typeface="Consolas"/>
              <a:sym typeface="Consolas"/>
            </a:endParaRPr>
          </a:p>
          <a:p>
            <a:pPr indent="0" lvl="0" marL="0" rtl="0" algn="l">
              <a:lnSpc>
                <a:spcPct val="135714"/>
              </a:lnSpc>
              <a:spcBef>
                <a:spcPts val="0"/>
              </a:spcBef>
              <a:spcAft>
                <a:spcPts val="0"/>
              </a:spcAft>
              <a:buNone/>
            </a:pPr>
            <a:r>
              <a:rPr lang="it" sz="1050">
                <a:solidFill>
                  <a:schemeClr val="dk1"/>
                </a:solidFill>
                <a:highlight>
                  <a:schemeClr val="lt1"/>
                </a:highlight>
                <a:latin typeface="Consolas"/>
                <a:ea typeface="Consolas"/>
                <a:cs typeface="Consolas"/>
                <a:sym typeface="Consolas"/>
              </a:rPr>
              <a:t>bawl,ball,holler</a:t>
            </a:r>
            <a:endParaRPr sz="1050">
              <a:solidFill>
                <a:schemeClr val="dk1"/>
              </a:solidFill>
              <a:highlight>
                <a:schemeClr val="lt1"/>
              </a:highlight>
              <a:latin typeface="Consolas"/>
              <a:ea typeface="Consolas"/>
              <a:cs typeface="Consolas"/>
              <a:sym typeface="Consolas"/>
            </a:endParaRPr>
          </a:p>
          <a:p>
            <a:pPr indent="0" lvl="0" marL="0" rtl="0" algn="l">
              <a:lnSpc>
                <a:spcPct val="135714"/>
              </a:lnSpc>
              <a:spcBef>
                <a:spcPts val="0"/>
              </a:spcBef>
              <a:spcAft>
                <a:spcPts val="0"/>
              </a:spcAft>
              <a:buNone/>
            </a:pPr>
            <a:r>
              <a:rPr lang="it" sz="1050">
                <a:solidFill>
                  <a:schemeClr val="dk1"/>
                </a:solidFill>
                <a:highlight>
                  <a:schemeClr val="lt1"/>
                </a:highlight>
                <a:latin typeface="Consolas"/>
                <a:ea typeface="Consolas"/>
                <a:cs typeface="Consolas"/>
                <a:sym typeface="Consolas"/>
              </a:rPr>
              <a:t>band,banned,ensemble</a:t>
            </a:r>
            <a:endParaRPr sz="1050">
              <a:solidFill>
                <a:schemeClr val="dk1"/>
              </a:solidFill>
              <a:highlight>
                <a:schemeClr val="lt1"/>
              </a:highlight>
              <a:latin typeface="Consolas"/>
              <a:ea typeface="Consolas"/>
              <a:cs typeface="Consolas"/>
              <a:sym typeface="Consolas"/>
            </a:endParaRPr>
          </a:p>
          <a:p>
            <a:pPr indent="0" lvl="0" marL="0" rtl="0" algn="l">
              <a:lnSpc>
                <a:spcPct val="135714"/>
              </a:lnSpc>
              <a:spcBef>
                <a:spcPts val="0"/>
              </a:spcBef>
              <a:spcAft>
                <a:spcPts val="0"/>
              </a:spcAft>
              <a:buNone/>
            </a:pPr>
            <a:r>
              <a:rPr lang="it" sz="1050">
                <a:solidFill>
                  <a:schemeClr val="dk1"/>
                </a:solidFill>
                <a:highlight>
                  <a:schemeClr val="lt1"/>
                </a:highlight>
                <a:latin typeface="Consolas"/>
                <a:ea typeface="Consolas"/>
                <a:cs typeface="Consolas"/>
                <a:sym typeface="Consolas"/>
              </a:rPr>
              <a:t>bare,bear,nude</a:t>
            </a:r>
            <a:endParaRPr sz="1050">
              <a:solidFill>
                <a:schemeClr val="dk1"/>
              </a:solidFill>
              <a:highlight>
                <a:schemeClr val="lt1"/>
              </a:highlight>
              <a:latin typeface="Consolas"/>
              <a:ea typeface="Consolas"/>
              <a:cs typeface="Consolas"/>
              <a:sym typeface="Consolas"/>
            </a:endParaRPr>
          </a:p>
          <a:p>
            <a:pPr indent="0" lvl="0" marL="0" rtl="0" algn="l">
              <a:lnSpc>
                <a:spcPct val="135714"/>
              </a:lnSpc>
              <a:spcBef>
                <a:spcPts val="0"/>
              </a:spcBef>
              <a:spcAft>
                <a:spcPts val="0"/>
              </a:spcAft>
              <a:buNone/>
            </a:pPr>
            <a:r>
              <a:rPr lang="it" sz="1050">
                <a:solidFill>
                  <a:schemeClr val="dk1"/>
                </a:solidFill>
                <a:highlight>
                  <a:schemeClr val="lt1"/>
                </a:highlight>
                <a:latin typeface="Consolas"/>
                <a:ea typeface="Consolas"/>
                <a:cs typeface="Consolas"/>
                <a:sym typeface="Consolas"/>
              </a:rPr>
              <a:t>cash,cache,money</a:t>
            </a:r>
            <a:endParaRPr sz="1050">
              <a:solidFill>
                <a:schemeClr val="dk1"/>
              </a:solidFill>
              <a:highlight>
                <a:schemeClr val="lt1"/>
              </a:highlight>
              <a:latin typeface="Consolas"/>
              <a:ea typeface="Consolas"/>
              <a:cs typeface="Consolas"/>
              <a:sym typeface="Consolas"/>
            </a:endParaRPr>
          </a:p>
          <a:p>
            <a:pPr indent="0" lvl="0" marL="0" rtl="0" algn="l">
              <a:lnSpc>
                <a:spcPct val="135714"/>
              </a:lnSpc>
              <a:spcBef>
                <a:spcPts val="0"/>
              </a:spcBef>
              <a:spcAft>
                <a:spcPts val="0"/>
              </a:spcAft>
              <a:buNone/>
            </a:pPr>
            <a:r>
              <a:rPr lang="it" sz="1050">
                <a:solidFill>
                  <a:schemeClr val="dk1"/>
                </a:solidFill>
                <a:highlight>
                  <a:schemeClr val="lt1"/>
                </a:highlight>
                <a:latin typeface="Consolas"/>
                <a:ea typeface="Consolas"/>
                <a:cs typeface="Consolas"/>
                <a:sym typeface="Consolas"/>
              </a:rPr>
              <a:t>cantor,canter,chanter</a:t>
            </a:r>
            <a:endParaRPr sz="1050">
              <a:solidFill>
                <a:schemeClr val="dk1"/>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800">
              <a:solidFill>
                <a:srgbClr val="ADADAD"/>
              </a:solidFill>
            </a:endParaRPr>
          </a:p>
        </p:txBody>
      </p:sp>
      <p:sp>
        <p:nvSpPr>
          <p:cNvPr id="198" name="Google Shape;198;p29"/>
          <p:cNvSpPr txBox="1"/>
          <p:nvPr/>
        </p:nvSpPr>
        <p:spPr>
          <a:xfrm>
            <a:off x="4243575" y="872275"/>
            <a:ext cx="3000000" cy="1841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it" sz="1500">
                <a:solidFill>
                  <a:schemeClr val="dk1"/>
                </a:solidFill>
              </a:rPr>
              <a:t>We made sure that each homophone had </a:t>
            </a:r>
            <a:r>
              <a:rPr b="1" lang="it" sz="1500">
                <a:solidFill>
                  <a:schemeClr val="dk1"/>
                </a:solidFill>
              </a:rPr>
              <a:t>no semantic spheres</a:t>
            </a:r>
            <a:r>
              <a:rPr lang="it" sz="1500">
                <a:solidFill>
                  <a:schemeClr val="dk1"/>
                </a:solidFill>
              </a:rPr>
              <a:t> in common with anchors. We chose the </a:t>
            </a:r>
            <a:r>
              <a:rPr b="1" lang="it" sz="1500">
                <a:solidFill>
                  <a:schemeClr val="dk1"/>
                </a:solidFill>
              </a:rPr>
              <a:t>synonym that seemed most close</a:t>
            </a:r>
            <a:r>
              <a:rPr lang="it" sz="1500">
                <a:solidFill>
                  <a:schemeClr val="dk1"/>
                </a:solidFill>
              </a:rPr>
              <a:t> to the word anchor.</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aphicFrame>
        <p:nvGraphicFramePr>
          <p:cNvPr id="203" name="Google Shape;203;p30"/>
          <p:cNvGraphicFramePr/>
          <p:nvPr/>
        </p:nvGraphicFramePr>
        <p:xfrm>
          <a:off x="3662750" y="1003950"/>
          <a:ext cx="3000000" cy="3000000"/>
        </p:xfrm>
        <a:graphic>
          <a:graphicData uri="http://schemas.openxmlformats.org/drawingml/2006/table">
            <a:tbl>
              <a:tblPr>
                <a:noFill/>
                <a:tableStyleId>{AFC7C00B-426D-421F-86CC-2A9FCABE4AA7}</a:tableStyleId>
              </a:tblPr>
              <a:tblGrid>
                <a:gridCol w="1714500"/>
                <a:gridCol w="809625"/>
                <a:gridCol w="6381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it" sz="1000"/>
                        <a:t>Homopone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it" sz="1000"/>
                        <a:t>Models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it" sz="1000"/>
                        <a:t>Homophone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it" sz="1000"/>
                        <a:t>Synonym</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it" sz="1000"/>
                        <a:t>Articulatory Phonemes</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it" sz="1000"/>
                        <a:t>P2V</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it" sz="1000"/>
                        <a:t>Word2Vec</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0,04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0,96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it" sz="1000"/>
                        <a:t>BERT</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0,07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0,93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5300">
                <a:tc>
                  <a:txBody>
                    <a:bodyPr/>
                    <a:lstStyle/>
                    <a:p>
                      <a:pPr indent="0" lvl="0" marL="0" rtl="0" algn="l">
                        <a:spcBef>
                          <a:spcPts val="0"/>
                        </a:spcBef>
                        <a:spcAft>
                          <a:spcPts val="0"/>
                        </a:spcAft>
                        <a:buNone/>
                      </a:pPr>
                      <a:r>
                        <a:rPr lang="it" sz="1000" u="sng"/>
                        <a:t>XPhoneBert</a:t>
                      </a:r>
                      <a:endParaRPr sz="1000" u="sng"/>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t>//</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t>//</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chemeClr val="dk1"/>
                      </a:solidFill>
                      <a:prstDash val="solid"/>
                      <a:round/>
                      <a:headEnd len="sm" w="sm" type="none"/>
                      <a:tailEnd len="sm" w="sm" type="none"/>
                    </a:lnT>
                  </a:tcPr>
                </a:tc>
              </a:tr>
            </a:tbl>
          </a:graphicData>
        </a:graphic>
      </p:graphicFrame>
      <p:cxnSp>
        <p:nvCxnSpPr>
          <p:cNvPr id="204" name="Google Shape;204;p30"/>
          <p:cNvCxnSpPr>
            <a:endCxn id="205" idx="3"/>
          </p:cNvCxnSpPr>
          <p:nvPr/>
        </p:nvCxnSpPr>
        <p:spPr>
          <a:xfrm rot="10800000">
            <a:off x="2471925" y="1257850"/>
            <a:ext cx="1190700" cy="936600"/>
          </a:xfrm>
          <a:prstGeom prst="straightConnector1">
            <a:avLst/>
          </a:prstGeom>
          <a:noFill/>
          <a:ln cap="flat" cmpd="sng" w="9525">
            <a:solidFill>
              <a:schemeClr val="dk2"/>
            </a:solidFill>
            <a:prstDash val="solid"/>
            <a:round/>
            <a:headEnd len="med" w="med" type="none"/>
            <a:tailEnd len="med" w="med" type="stealth"/>
          </a:ln>
        </p:spPr>
      </p:cxnSp>
      <p:sp>
        <p:nvSpPr>
          <p:cNvPr id="205" name="Google Shape;205;p30"/>
          <p:cNvSpPr txBox="1"/>
          <p:nvPr/>
        </p:nvSpPr>
        <p:spPr>
          <a:xfrm>
            <a:off x="1357425" y="796150"/>
            <a:ext cx="1114500" cy="9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2"/>
                </a:solidFill>
              </a:rPr>
              <a:t>we averaged the last hidden layer of the same word in 10 different contexts (data taken from wikitext)</a:t>
            </a:r>
            <a:endParaRPr sz="800">
              <a:solidFill>
                <a:schemeClr val="dk2"/>
              </a:solidFill>
            </a:endParaRPr>
          </a:p>
        </p:txBody>
      </p:sp>
      <p:cxnSp>
        <p:nvCxnSpPr>
          <p:cNvPr id="206" name="Google Shape;206;p30"/>
          <p:cNvCxnSpPr>
            <a:stCxn id="205" idx="2"/>
          </p:cNvCxnSpPr>
          <p:nvPr/>
        </p:nvCxnSpPr>
        <p:spPr>
          <a:xfrm>
            <a:off x="1914675" y="1719550"/>
            <a:ext cx="38100" cy="7797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30"/>
          <p:cNvSpPr txBox="1"/>
          <p:nvPr/>
        </p:nvSpPr>
        <p:spPr>
          <a:xfrm>
            <a:off x="1447525" y="2499250"/>
            <a:ext cx="1114500" cy="141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2"/>
                </a:solidFill>
              </a:rPr>
              <a:t>we averaged the last hidden layer of the same word in 10 different contexts (data taken from wikitext) because automatic IPA transcription is computationally expensive</a:t>
            </a:r>
            <a:endParaRPr sz="800">
              <a:solidFill>
                <a:schemeClr val="dk2"/>
              </a:solidFill>
            </a:endParaRPr>
          </a:p>
        </p:txBody>
      </p:sp>
      <p:cxnSp>
        <p:nvCxnSpPr>
          <p:cNvPr id="208" name="Google Shape;208;p30"/>
          <p:cNvCxnSpPr>
            <a:stCxn id="207" idx="3"/>
          </p:cNvCxnSpPr>
          <p:nvPr/>
        </p:nvCxnSpPr>
        <p:spPr>
          <a:xfrm flipH="1" rot="10800000">
            <a:off x="2562025" y="2485150"/>
            <a:ext cx="1114500" cy="7221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aphicFrame>
        <p:nvGraphicFramePr>
          <p:cNvPr id="213" name="Google Shape;213;p31"/>
          <p:cNvGraphicFramePr/>
          <p:nvPr/>
        </p:nvGraphicFramePr>
        <p:xfrm>
          <a:off x="3662750" y="1003950"/>
          <a:ext cx="3000000" cy="3000000"/>
        </p:xfrm>
        <a:graphic>
          <a:graphicData uri="http://schemas.openxmlformats.org/drawingml/2006/table">
            <a:tbl>
              <a:tblPr>
                <a:noFill/>
                <a:tableStyleId>{AFC7C00B-426D-421F-86CC-2A9FCABE4AA7}</a:tableStyleId>
              </a:tblPr>
              <a:tblGrid>
                <a:gridCol w="1714500"/>
                <a:gridCol w="809625"/>
                <a:gridCol w="6381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it" sz="1000"/>
                        <a:t>Homopone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it" sz="1000"/>
                        <a:t>Models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it" sz="1000"/>
                        <a:t>Homophone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it" sz="1000"/>
                        <a:t>Synonym</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it" sz="1000"/>
                        <a:t>Articulatory Phonemes</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it"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it"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r>
              <a:tr h="200025">
                <a:tc>
                  <a:txBody>
                    <a:bodyPr/>
                    <a:lstStyle/>
                    <a:p>
                      <a:pPr indent="0" lvl="0" marL="0" rtl="0" algn="l">
                        <a:lnSpc>
                          <a:spcPct val="115000"/>
                        </a:lnSpc>
                        <a:spcBef>
                          <a:spcPts val="0"/>
                        </a:spcBef>
                        <a:spcAft>
                          <a:spcPts val="0"/>
                        </a:spcAft>
                        <a:buNone/>
                      </a:pPr>
                      <a:r>
                        <a:rPr lang="it" sz="1000"/>
                        <a:t>P2V</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it" sz="1000"/>
                        <a:t>0,6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it" sz="1000"/>
                        <a:t>0,4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r>
              <a:tr h="200025">
                <a:tc>
                  <a:txBody>
                    <a:bodyPr/>
                    <a:lstStyle/>
                    <a:p>
                      <a:pPr indent="0" lvl="0" marL="0" rtl="0" algn="l">
                        <a:lnSpc>
                          <a:spcPct val="115000"/>
                        </a:lnSpc>
                        <a:spcBef>
                          <a:spcPts val="0"/>
                        </a:spcBef>
                        <a:spcAft>
                          <a:spcPts val="0"/>
                        </a:spcAft>
                        <a:buNone/>
                      </a:pPr>
                      <a:r>
                        <a:rPr lang="it" sz="1000"/>
                        <a:t>Word2Vec</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0,04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0,96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it" sz="1000"/>
                        <a:t>BERT</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0,07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0,93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5300">
                <a:tc>
                  <a:txBody>
                    <a:bodyPr/>
                    <a:lstStyle/>
                    <a:p>
                      <a:pPr indent="0" lvl="0" marL="0" rtl="0" algn="l">
                        <a:spcBef>
                          <a:spcPts val="0"/>
                        </a:spcBef>
                        <a:spcAft>
                          <a:spcPts val="0"/>
                        </a:spcAft>
                        <a:buNone/>
                      </a:pPr>
                      <a:r>
                        <a:rPr lang="it" sz="1000" u="sng"/>
                        <a:t>XPhoneBert</a:t>
                      </a:r>
                      <a:endParaRPr sz="1000" u="sng"/>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it" sz="1000"/>
                        <a:t>//</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it" sz="1000"/>
                        <a:t>//</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00025">
                <a:tc>
                  <a:txBody>
                    <a:bodyPr/>
                    <a:lstStyle/>
                    <a:p>
                      <a:pPr indent="0" lvl="0" marL="0" rtl="0" algn="l">
                        <a:spcBef>
                          <a:spcPts val="0"/>
                        </a:spcBef>
                        <a:spcAft>
                          <a:spcPts val="0"/>
                        </a:spcAft>
                        <a:buNone/>
                      </a:pPr>
                      <a:r>
                        <a:t/>
                      </a:r>
                      <a:endParaRPr/>
                    </a:p>
                  </a:txBody>
                  <a:tcPr marT="19050" marB="19050" marR="28575" marL="28575" anchor="b">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chemeClr val="dk1"/>
                      </a:solidFill>
                      <a:prstDash val="solid"/>
                      <a:round/>
                      <a:headEnd len="sm" w="sm" type="none"/>
                      <a:tailEnd len="sm" w="sm" type="none"/>
                    </a:lnT>
                  </a:tcPr>
                </a:tc>
              </a:tr>
            </a:tbl>
          </a:graphicData>
        </a:graphic>
      </p:graphicFrame>
      <p:cxnSp>
        <p:nvCxnSpPr>
          <p:cNvPr id="214" name="Google Shape;214;p31"/>
          <p:cNvCxnSpPr>
            <a:endCxn id="215" idx="3"/>
          </p:cNvCxnSpPr>
          <p:nvPr/>
        </p:nvCxnSpPr>
        <p:spPr>
          <a:xfrm rot="10800000">
            <a:off x="2471925" y="1257850"/>
            <a:ext cx="1190700" cy="936600"/>
          </a:xfrm>
          <a:prstGeom prst="straightConnector1">
            <a:avLst/>
          </a:prstGeom>
          <a:noFill/>
          <a:ln cap="flat" cmpd="sng" w="9525">
            <a:solidFill>
              <a:schemeClr val="dk2"/>
            </a:solidFill>
            <a:prstDash val="solid"/>
            <a:round/>
            <a:headEnd len="med" w="med" type="none"/>
            <a:tailEnd len="med" w="med" type="stealth"/>
          </a:ln>
        </p:spPr>
      </p:cxnSp>
      <p:sp>
        <p:nvSpPr>
          <p:cNvPr id="215" name="Google Shape;215;p31"/>
          <p:cNvSpPr txBox="1"/>
          <p:nvPr/>
        </p:nvSpPr>
        <p:spPr>
          <a:xfrm>
            <a:off x="1357425" y="796150"/>
            <a:ext cx="1114500" cy="9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2"/>
                </a:solidFill>
              </a:rPr>
              <a:t>we averaged the last hidden layer of the same word in 10 different contexts (data taken from wikitext)</a:t>
            </a:r>
            <a:endParaRPr sz="800">
              <a:solidFill>
                <a:schemeClr val="dk2"/>
              </a:solidFill>
            </a:endParaRPr>
          </a:p>
        </p:txBody>
      </p:sp>
      <p:cxnSp>
        <p:nvCxnSpPr>
          <p:cNvPr id="216" name="Google Shape;216;p31"/>
          <p:cNvCxnSpPr>
            <a:stCxn id="215" idx="2"/>
          </p:cNvCxnSpPr>
          <p:nvPr/>
        </p:nvCxnSpPr>
        <p:spPr>
          <a:xfrm>
            <a:off x="1914675" y="1719550"/>
            <a:ext cx="38100" cy="779700"/>
          </a:xfrm>
          <a:prstGeom prst="straightConnector1">
            <a:avLst/>
          </a:prstGeom>
          <a:noFill/>
          <a:ln cap="flat" cmpd="sng" w="9525">
            <a:solidFill>
              <a:schemeClr val="dk2"/>
            </a:solidFill>
            <a:prstDash val="solid"/>
            <a:round/>
            <a:headEnd len="med" w="med" type="none"/>
            <a:tailEnd len="med" w="med" type="none"/>
          </a:ln>
        </p:spPr>
      </p:cxnSp>
      <p:sp>
        <p:nvSpPr>
          <p:cNvPr id="217" name="Google Shape;217;p31"/>
          <p:cNvSpPr txBox="1"/>
          <p:nvPr/>
        </p:nvSpPr>
        <p:spPr>
          <a:xfrm>
            <a:off x="1447525" y="2499250"/>
            <a:ext cx="1114500" cy="141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2"/>
                </a:solidFill>
              </a:rPr>
              <a:t>we averaged the last hidden layer of the same word in 10 different contexts (data taken from wikitext) because automatic IPA transcription is computationally expensive</a:t>
            </a:r>
            <a:endParaRPr sz="800">
              <a:solidFill>
                <a:schemeClr val="dk2"/>
              </a:solidFill>
            </a:endParaRPr>
          </a:p>
        </p:txBody>
      </p:sp>
      <p:cxnSp>
        <p:nvCxnSpPr>
          <p:cNvPr id="218" name="Google Shape;218;p31"/>
          <p:cNvCxnSpPr>
            <a:stCxn id="217" idx="3"/>
          </p:cNvCxnSpPr>
          <p:nvPr/>
        </p:nvCxnSpPr>
        <p:spPr>
          <a:xfrm flipH="1" rot="10800000">
            <a:off x="2562025" y="2485150"/>
            <a:ext cx="1114500" cy="7221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021225" y="825775"/>
            <a:ext cx="4781700" cy="2570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550">
                <a:solidFill>
                  <a:srgbClr val="282829"/>
                </a:solidFill>
                <a:highlight>
                  <a:srgbClr val="FFFFFF"/>
                </a:highlight>
                <a:latin typeface="Roboto"/>
                <a:ea typeface="Roboto"/>
                <a:cs typeface="Roboto"/>
                <a:sym typeface="Roboto"/>
              </a:rPr>
              <a:t>GOOD-excellent, fine, superior, wonderful, marvelous, qualified, suited, suitable, apt, proper,capable, generous, kindly, friendly, </a:t>
            </a:r>
            <a:r>
              <a:rPr lang="it" sz="1550">
                <a:solidFill>
                  <a:srgbClr val="282829"/>
                </a:solidFill>
                <a:highlight>
                  <a:srgbClr val="FFFFFF"/>
                </a:highlight>
                <a:latin typeface="Roboto"/>
                <a:ea typeface="Roboto"/>
                <a:cs typeface="Roboto"/>
                <a:sym typeface="Roboto"/>
              </a:rPr>
              <a:t>pleasant</a:t>
            </a:r>
            <a:r>
              <a:rPr lang="it" sz="1550">
                <a:solidFill>
                  <a:srgbClr val="282829"/>
                </a:solidFill>
                <a:highlight>
                  <a:srgbClr val="FFFFFF"/>
                </a:highlight>
                <a:latin typeface="Roboto"/>
                <a:ea typeface="Roboto"/>
                <a:cs typeface="Roboto"/>
                <a:sym typeface="Roboto"/>
              </a:rPr>
              <a:t>, satisfactory, well-behaved, obedient, honorable, reliable, top-notch, worthy, grand, salubrious, noble, great, beneficial, splendid, first-rate, genuine, ample, estimable, valid, helpful, expedient, righteous, advantageous, sterling, superb, respectable, edifying, trustworthy , gracious, obliging,agreeable, safe, profitable, beneficial.</a:t>
            </a:r>
            <a:endParaRPr sz="22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p32"/>
          <p:cNvGraphicFramePr/>
          <p:nvPr/>
        </p:nvGraphicFramePr>
        <p:xfrm>
          <a:off x="3925825" y="699375"/>
          <a:ext cx="3000000" cy="3000000"/>
        </p:xfrm>
        <a:graphic>
          <a:graphicData uri="http://schemas.openxmlformats.org/drawingml/2006/table">
            <a:tbl>
              <a:tblPr>
                <a:noFill/>
                <a:tableStyleId>{AFC7C00B-426D-421F-86CC-2A9FCABE4AA7}</a:tableStyleId>
              </a:tblPr>
              <a:tblGrid>
                <a:gridCol w="1714500"/>
                <a:gridCol w="809625"/>
                <a:gridCol w="6381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it" sz="1000"/>
                        <a:t>Homopone</a:t>
                      </a:r>
                      <a:endParaRPr b="1"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it" sz="1000"/>
                        <a:t>Models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it" sz="1000"/>
                        <a:t>Homophone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it" sz="1000"/>
                        <a:t>Synonym</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it" sz="1000"/>
                        <a:t>Articulatory Phonemes</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it"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it"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r>
              <a:tr h="200025">
                <a:tc>
                  <a:txBody>
                    <a:bodyPr/>
                    <a:lstStyle/>
                    <a:p>
                      <a:pPr indent="0" lvl="0" marL="0" rtl="0" algn="l">
                        <a:lnSpc>
                          <a:spcPct val="115000"/>
                        </a:lnSpc>
                        <a:spcBef>
                          <a:spcPts val="0"/>
                        </a:spcBef>
                        <a:spcAft>
                          <a:spcPts val="0"/>
                        </a:spcAft>
                        <a:buNone/>
                      </a:pPr>
                      <a:r>
                        <a:rPr lang="it" sz="1000"/>
                        <a:t>P2V</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it" sz="1000"/>
                        <a:t>0,6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it" sz="1000"/>
                        <a:t>0,4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r>
              <a:tr h="200025">
                <a:tc>
                  <a:txBody>
                    <a:bodyPr/>
                    <a:lstStyle/>
                    <a:p>
                      <a:pPr indent="0" lvl="0" marL="0" rtl="0" algn="l">
                        <a:lnSpc>
                          <a:spcPct val="115000"/>
                        </a:lnSpc>
                        <a:spcBef>
                          <a:spcPts val="0"/>
                        </a:spcBef>
                        <a:spcAft>
                          <a:spcPts val="0"/>
                        </a:spcAft>
                        <a:buNone/>
                      </a:pPr>
                      <a:r>
                        <a:rPr lang="it" sz="1000"/>
                        <a:t>Word2Vec</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0,04</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0,96</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it" sz="1000"/>
                        <a:t>BERT</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0,07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t" sz="1000"/>
                        <a:t>0,93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5300">
                <a:tc>
                  <a:txBody>
                    <a:bodyPr/>
                    <a:lstStyle/>
                    <a:p>
                      <a:pPr indent="0" lvl="0" marL="0" rtl="0" algn="l">
                        <a:spcBef>
                          <a:spcPts val="0"/>
                        </a:spcBef>
                        <a:spcAft>
                          <a:spcPts val="0"/>
                        </a:spcAft>
                        <a:buNone/>
                      </a:pPr>
                      <a:r>
                        <a:rPr lang="it" sz="1000" u="sng"/>
                        <a:t>XPhoneBert</a:t>
                      </a:r>
                      <a:endParaRPr sz="1000" u="sng"/>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it" sz="1000"/>
                        <a:t>//</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it" sz="1000"/>
                        <a:t>//</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200025">
                <a:tc>
                  <a:txBody>
                    <a:bodyPr/>
                    <a:lstStyle/>
                    <a:p>
                      <a:pPr indent="0" lvl="0" marL="0" rtl="0" algn="l">
                        <a:spcBef>
                          <a:spcPts val="0"/>
                        </a:spcBef>
                        <a:spcAft>
                          <a:spcPts val="0"/>
                        </a:spcAft>
                        <a:buNone/>
                      </a:pPr>
                      <a:r>
                        <a:rPr lang="it" sz="900"/>
                        <a:t>ChatGpt (semantics - prompting)</a:t>
                      </a:r>
                      <a:endParaRPr sz="9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None/>
                      </a:pPr>
                      <a:r>
                        <a:rPr lang="it" sz="1000"/>
                        <a:t>ChatGpt (phonetics - prompting)</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None/>
                      </a:pPr>
                      <a:r>
                        <a:rPr lang="it"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marR="0" rtl="0" algn="l">
                        <a:lnSpc>
                          <a:spcPct val="115000"/>
                        </a:lnSpc>
                        <a:spcBef>
                          <a:spcPts val="0"/>
                        </a:spcBef>
                        <a:spcAft>
                          <a:spcPts val="0"/>
                        </a:spcAft>
                        <a:buNone/>
                      </a:pPr>
                      <a:r>
                        <a:rPr lang="it"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r>
              <a:tr h="200025">
                <a:tc>
                  <a:txBody>
                    <a:bodyPr/>
                    <a:lstStyle/>
                    <a:p>
                      <a:pPr indent="0" lvl="0" marL="0" rtl="0" algn="l">
                        <a:spcBef>
                          <a:spcPts val="0"/>
                        </a:spcBef>
                        <a:spcAft>
                          <a:spcPts val="0"/>
                        </a:spcAft>
                        <a:buNone/>
                      </a:pPr>
                      <a:r>
                        <a:rPr lang="it" sz="900"/>
                        <a:t>Gemini</a:t>
                      </a:r>
                      <a:r>
                        <a:rPr lang="it" sz="900"/>
                        <a:t> (semantics - prompting)</a:t>
                      </a:r>
                      <a:endParaRPr sz="9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t>0</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t>1</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025">
                <a:tc>
                  <a:txBody>
                    <a:bodyPr/>
                    <a:lstStyle/>
                    <a:p>
                      <a:pPr indent="0" lvl="0" marL="0" rtl="0" algn="l">
                        <a:spcBef>
                          <a:spcPts val="0"/>
                        </a:spcBef>
                        <a:spcAft>
                          <a:spcPts val="0"/>
                        </a:spcAft>
                        <a:buNone/>
                      </a:pPr>
                      <a:r>
                        <a:rPr lang="it" sz="900">
                          <a:solidFill>
                            <a:schemeClr val="dk1"/>
                          </a:solidFill>
                        </a:rPr>
                        <a:t>Gemini</a:t>
                      </a:r>
                      <a:r>
                        <a:rPr lang="it" sz="900">
                          <a:solidFill>
                            <a:schemeClr val="dk1"/>
                          </a:solidFill>
                        </a:rPr>
                        <a:t> (phonetics - prompting)</a:t>
                      </a:r>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it" sz="1000"/>
                        <a:t>0.03</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it" sz="1000"/>
                        <a:t>0.97</a:t>
                      </a:r>
                      <a:endParaRPr sz="1000"/>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4125"/>
                    </a:solidFill>
                  </a:tcPr>
                </a:tc>
              </a:tr>
            </a:tbl>
          </a:graphicData>
        </a:graphic>
      </p:graphicFrame>
      <p:cxnSp>
        <p:nvCxnSpPr>
          <p:cNvPr id="224" name="Google Shape;224;p32"/>
          <p:cNvCxnSpPr>
            <a:endCxn id="225" idx="3"/>
          </p:cNvCxnSpPr>
          <p:nvPr/>
        </p:nvCxnSpPr>
        <p:spPr>
          <a:xfrm rot="10800000">
            <a:off x="2471925" y="1257850"/>
            <a:ext cx="1439400" cy="694200"/>
          </a:xfrm>
          <a:prstGeom prst="straightConnector1">
            <a:avLst/>
          </a:prstGeom>
          <a:noFill/>
          <a:ln cap="flat" cmpd="sng" w="9525">
            <a:solidFill>
              <a:schemeClr val="dk2"/>
            </a:solidFill>
            <a:prstDash val="solid"/>
            <a:round/>
            <a:headEnd len="med" w="med" type="none"/>
            <a:tailEnd len="med" w="med" type="stealth"/>
          </a:ln>
        </p:spPr>
      </p:cxnSp>
      <p:sp>
        <p:nvSpPr>
          <p:cNvPr id="225" name="Google Shape;225;p32"/>
          <p:cNvSpPr txBox="1"/>
          <p:nvPr/>
        </p:nvSpPr>
        <p:spPr>
          <a:xfrm>
            <a:off x="1357425" y="796150"/>
            <a:ext cx="1114500" cy="9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2"/>
                </a:solidFill>
              </a:rPr>
              <a:t>we averaged the last hidden layer of the same word in 10 different contexts (data taken from wikitext)</a:t>
            </a:r>
            <a:endParaRPr sz="800">
              <a:solidFill>
                <a:schemeClr val="dk2"/>
              </a:solidFill>
            </a:endParaRPr>
          </a:p>
        </p:txBody>
      </p:sp>
      <p:cxnSp>
        <p:nvCxnSpPr>
          <p:cNvPr id="226" name="Google Shape;226;p32"/>
          <p:cNvCxnSpPr>
            <a:stCxn id="225" idx="2"/>
          </p:cNvCxnSpPr>
          <p:nvPr/>
        </p:nvCxnSpPr>
        <p:spPr>
          <a:xfrm>
            <a:off x="1914675" y="1719550"/>
            <a:ext cx="38100" cy="779700"/>
          </a:xfrm>
          <a:prstGeom prst="straightConnector1">
            <a:avLst/>
          </a:prstGeom>
          <a:noFill/>
          <a:ln cap="flat" cmpd="sng" w="9525">
            <a:solidFill>
              <a:schemeClr val="dk2"/>
            </a:solidFill>
            <a:prstDash val="solid"/>
            <a:round/>
            <a:headEnd len="med" w="med" type="none"/>
            <a:tailEnd len="med" w="med" type="none"/>
          </a:ln>
        </p:spPr>
      </p:cxnSp>
      <p:sp>
        <p:nvSpPr>
          <p:cNvPr id="227" name="Google Shape;227;p32"/>
          <p:cNvSpPr txBox="1"/>
          <p:nvPr/>
        </p:nvSpPr>
        <p:spPr>
          <a:xfrm>
            <a:off x="1447525" y="2499250"/>
            <a:ext cx="1114500" cy="141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2"/>
                </a:solidFill>
              </a:rPr>
              <a:t>we averaged the last hidden layer of the same word in 10 different contexts (data taken from wikitext) because automatic IPA transcription is computationally expensive</a:t>
            </a:r>
            <a:endParaRPr sz="800">
              <a:solidFill>
                <a:schemeClr val="dk2"/>
              </a:solidFill>
            </a:endParaRPr>
          </a:p>
        </p:txBody>
      </p:sp>
      <p:cxnSp>
        <p:nvCxnSpPr>
          <p:cNvPr id="228" name="Google Shape;228;p32"/>
          <p:cNvCxnSpPr>
            <a:stCxn id="227" idx="3"/>
          </p:cNvCxnSpPr>
          <p:nvPr/>
        </p:nvCxnSpPr>
        <p:spPr>
          <a:xfrm flipH="1" rot="10800000">
            <a:off x="2562025" y="1979950"/>
            <a:ext cx="1356300" cy="1227300"/>
          </a:xfrm>
          <a:prstGeom prst="straightConnector1">
            <a:avLst/>
          </a:prstGeom>
          <a:noFill/>
          <a:ln cap="flat" cmpd="sng" w="9525">
            <a:solidFill>
              <a:schemeClr val="dk2"/>
            </a:solidFill>
            <a:prstDash val="solid"/>
            <a:round/>
            <a:headEnd len="med" w="med" type="none"/>
            <a:tailEnd len="med" w="med" type="stealth"/>
          </a:ln>
        </p:spPr>
      </p:cxnSp>
      <p:sp>
        <p:nvSpPr>
          <p:cNvPr id="229" name="Google Shape;229;p32"/>
          <p:cNvSpPr txBox="1"/>
          <p:nvPr/>
        </p:nvSpPr>
        <p:spPr>
          <a:xfrm>
            <a:off x="2961650" y="3497950"/>
            <a:ext cx="3000000" cy="115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900"/>
              <a:t>I'll give you word triplets. Each of these triplets is made up of a reference word, called the anchor word, a homophone of the word anchor and a synonym of the word anchor. Select the word most </a:t>
            </a:r>
            <a:r>
              <a:rPr b="1" lang="it" sz="900"/>
              <a:t>semantically</a:t>
            </a:r>
            <a:r>
              <a:rPr lang="it" sz="900"/>
              <a:t> similar to the anchor word for each of the triplets. I'll give you an example: bait, bate, torment. In this case the most similar word to bait is torment.</a:t>
            </a:r>
            <a:endParaRPr sz="900"/>
          </a:p>
        </p:txBody>
      </p:sp>
      <p:sp>
        <p:nvSpPr>
          <p:cNvPr id="230" name="Google Shape;230;p32"/>
          <p:cNvSpPr txBox="1"/>
          <p:nvPr/>
        </p:nvSpPr>
        <p:spPr>
          <a:xfrm>
            <a:off x="6070000" y="3497950"/>
            <a:ext cx="3000000" cy="115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900"/>
              <a:t>I'll give you word triplets. Each of these triplets is made up of a reference word, called the anchor word, a homophone of the word anchor and a synonym of the word anchor. Select the word most </a:t>
            </a:r>
            <a:r>
              <a:rPr b="1" lang="it" sz="900"/>
              <a:t>phonetically</a:t>
            </a:r>
            <a:r>
              <a:rPr lang="it" sz="900"/>
              <a:t> similar to the anchor word for each of the triplets. I'll give you an example: bait, bate, torment. In this case the most similar word to bait is bate.</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nvSpPr>
        <p:spPr>
          <a:xfrm>
            <a:off x="5399625" y="1751425"/>
            <a:ext cx="3000000" cy="861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1"/>
                </a:solidFill>
              </a:rPr>
              <a:t>Here, </a:t>
            </a:r>
            <a:r>
              <a:rPr b="1" lang="it" sz="1100">
                <a:solidFill>
                  <a:schemeClr val="dk1"/>
                </a:solidFill>
              </a:rPr>
              <a:t>bawl</a:t>
            </a:r>
            <a:r>
              <a:rPr lang="it" sz="1100">
                <a:solidFill>
                  <a:schemeClr val="dk1"/>
                </a:solidFill>
              </a:rPr>
              <a:t> is the closest sounding word to </a:t>
            </a:r>
            <a:r>
              <a:rPr b="1" lang="it" sz="1100">
                <a:solidFill>
                  <a:schemeClr val="dk1"/>
                </a:solidFill>
              </a:rPr>
              <a:t>ball</a:t>
            </a:r>
            <a:r>
              <a:rPr lang="it" sz="1100">
                <a:solidFill>
                  <a:schemeClr val="dk1"/>
                </a:solidFill>
              </a:rPr>
              <a:t>. </a:t>
            </a:r>
            <a:r>
              <a:rPr lang="it" sz="1100">
                <a:solidFill>
                  <a:srgbClr val="FF9900"/>
                </a:solidFill>
              </a:rPr>
              <a:t>[ Both involve making a loud noise, though bawling is more about crying while balling can be a general shout. ]</a:t>
            </a:r>
            <a:endParaRPr>
              <a:solidFill>
                <a:srgbClr val="FF9900"/>
              </a:solidFill>
            </a:endParaRPr>
          </a:p>
        </p:txBody>
      </p:sp>
      <p:pic>
        <p:nvPicPr>
          <p:cNvPr id="236" name="Google Shape;236;p33"/>
          <p:cNvPicPr preferRelativeResize="0"/>
          <p:nvPr/>
        </p:nvPicPr>
        <p:blipFill>
          <a:blip r:embed="rId3">
            <a:alphaModFix/>
          </a:blip>
          <a:stretch>
            <a:fillRect/>
          </a:stretch>
        </p:blipFill>
        <p:spPr>
          <a:xfrm>
            <a:off x="537400" y="1452225"/>
            <a:ext cx="3145426" cy="1161101"/>
          </a:xfrm>
          <a:prstGeom prst="rect">
            <a:avLst/>
          </a:prstGeom>
          <a:noFill/>
          <a:ln cap="flat" cmpd="sng" w="9525">
            <a:solidFill>
              <a:schemeClr val="dk1"/>
            </a:solidFill>
            <a:prstDash val="solid"/>
            <a:round/>
            <a:headEnd len="sm" w="sm" type="none"/>
            <a:tailEnd len="sm" w="sm" type="none"/>
          </a:ln>
        </p:spPr>
      </p:pic>
      <p:cxnSp>
        <p:nvCxnSpPr>
          <p:cNvPr id="237" name="Google Shape;237;p33"/>
          <p:cNvCxnSpPr>
            <a:stCxn id="236" idx="3"/>
            <a:endCxn id="235" idx="1"/>
          </p:cNvCxnSpPr>
          <p:nvPr/>
        </p:nvCxnSpPr>
        <p:spPr>
          <a:xfrm>
            <a:off x="3682826" y="2032775"/>
            <a:ext cx="1716900" cy="149700"/>
          </a:xfrm>
          <a:prstGeom prst="straightConnector1">
            <a:avLst/>
          </a:prstGeom>
          <a:noFill/>
          <a:ln cap="flat" cmpd="sng" w="9525">
            <a:solidFill>
              <a:schemeClr val="dk2"/>
            </a:solidFill>
            <a:prstDash val="solid"/>
            <a:round/>
            <a:headEnd len="med" w="med" type="none"/>
            <a:tailEnd len="med" w="med" type="triangle"/>
          </a:ln>
        </p:spPr>
      </p:cxnSp>
      <p:pic>
        <p:nvPicPr>
          <p:cNvPr id="238" name="Google Shape;238;p33"/>
          <p:cNvPicPr preferRelativeResize="0"/>
          <p:nvPr/>
        </p:nvPicPr>
        <p:blipFill>
          <a:blip r:embed="rId4">
            <a:alphaModFix/>
          </a:blip>
          <a:stretch>
            <a:fillRect/>
          </a:stretch>
        </p:blipFill>
        <p:spPr>
          <a:xfrm>
            <a:off x="586625" y="2971099"/>
            <a:ext cx="2930050" cy="1575050"/>
          </a:xfrm>
          <a:prstGeom prst="rect">
            <a:avLst/>
          </a:prstGeom>
          <a:noFill/>
          <a:ln cap="flat" cmpd="sng" w="9525">
            <a:solidFill>
              <a:schemeClr val="dk1"/>
            </a:solidFill>
            <a:prstDash val="solid"/>
            <a:round/>
            <a:headEnd len="sm" w="sm" type="none"/>
            <a:tailEnd len="sm" w="sm" type="none"/>
          </a:ln>
        </p:spPr>
      </p:pic>
      <p:cxnSp>
        <p:nvCxnSpPr>
          <p:cNvPr id="239" name="Google Shape;239;p33"/>
          <p:cNvCxnSpPr/>
          <p:nvPr/>
        </p:nvCxnSpPr>
        <p:spPr>
          <a:xfrm flipH="1" rot="10800000">
            <a:off x="2983650" y="3710650"/>
            <a:ext cx="2083800" cy="414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33"/>
          <p:cNvSpPr txBox="1"/>
          <p:nvPr/>
        </p:nvSpPr>
        <p:spPr>
          <a:xfrm>
            <a:off x="5157375" y="3458475"/>
            <a:ext cx="2028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900"/>
              <a:t>some glimpse of phonetic knowledge, but doesn't answer correctly.</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nvSpPr>
        <p:spPr>
          <a:xfrm>
            <a:off x="1495250" y="1325625"/>
            <a:ext cx="5344500" cy="172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0000">
                <a:solidFill>
                  <a:srgbClr val="6AA84F"/>
                </a:solidFill>
              </a:rPr>
              <a:t>θæŋks!!!</a:t>
            </a:r>
            <a:endParaRPr sz="10000">
              <a:solidFill>
                <a:srgbClr val="6AA84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229550" y="1974025"/>
            <a:ext cx="6684900" cy="469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t" sz="1850">
                <a:solidFill>
                  <a:schemeClr val="dk1"/>
                </a:solidFill>
                <a:highlight>
                  <a:srgbClr val="FFFFFF"/>
                </a:highlight>
              </a:rPr>
              <a:t>PSET</a:t>
            </a:r>
            <a:r>
              <a:rPr lang="it" sz="1850">
                <a:solidFill>
                  <a:schemeClr val="dk1"/>
                </a:solidFill>
                <a:highlight>
                  <a:srgbClr val="FFFFFF"/>
                </a:highlight>
              </a:rPr>
              <a:t>, a Phonetics-Semantics Evaluation Testbed</a:t>
            </a:r>
            <a:endParaRPr sz="185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307325" y="207425"/>
            <a:ext cx="3735750" cy="2002550"/>
          </a:xfrm>
          <a:prstGeom prst="rect">
            <a:avLst/>
          </a:prstGeom>
          <a:noFill/>
          <a:ln cap="flat" cmpd="sng" w="9525">
            <a:solidFill>
              <a:schemeClr val="dk1"/>
            </a:solidFill>
            <a:prstDash val="solid"/>
            <a:round/>
            <a:headEnd len="sm" w="sm" type="none"/>
            <a:tailEnd len="sm" w="sm" type="none"/>
          </a:ln>
        </p:spPr>
      </p:pic>
      <p:pic>
        <p:nvPicPr>
          <p:cNvPr id="72" name="Google Shape;72;p16"/>
          <p:cNvPicPr preferRelativeResize="0"/>
          <p:nvPr/>
        </p:nvPicPr>
        <p:blipFill>
          <a:blip r:embed="rId4">
            <a:alphaModFix/>
          </a:blip>
          <a:stretch>
            <a:fillRect/>
          </a:stretch>
        </p:blipFill>
        <p:spPr>
          <a:xfrm>
            <a:off x="1859050" y="2571750"/>
            <a:ext cx="4793774" cy="21699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18050" y="1093275"/>
            <a:ext cx="3317625" cy="2345849"/>
          </a:xfrm>
          <a:prstGeom prst="rect">
            <a:avLst/>
          </a:prstGeom>
          <a:noFill/>
          <a:ln cap="flat" cmpd="sng" w="9525">
            <a:solidFill>
              <a:srgbClr val="1A1A1A"/>
            </a:solidFill>
            <a:prstDash val="solid"/>
            <a:round/>
            <a:headEnd len="sm" w="sm" type="none"/>
            <a:tailEnd len="sm" w="sm" type="none"/>
          </a:ln>
        </p:spPr>
      </p:pic>
      <p:pic>
        <p:nvPicPr>
          <p:cNvPr id="78" name="Google Shape;78;p17"/>
          <p:cNvPicPr preferRelativeResize="0"/>
          <p:nvPr/>
        </p:nvPicPr>
        <p:blipFill>
          <a:blip r:embed="rId4">
            <a:alphaModFix/>
          </a:blip>
          <a:stretch>
            <a:fillRect/>
          </a:stretch>
        </p:blipFill>
        <p:spPr>
          <a:xfrm>
            <a:off x="5101000" y="1027550"/>
            <a:ext cx="3569584" cy="2477299"/>
          </a:xfrm>
          <a:prstGeom prst="rect">
            <a:avLst/>
          </a:prstGeom>
          <a:noFill/>
          <a:ln cap="flat" cmpd="sng" w="9525">
            <a:solidFill>
              <a:srgbClr val="1A1A1A"/>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68150" y="424675"/>
            <a:ext cx="3973026" cy="4133850"/>
          </a:xfrm>
          <a:prstGeom prst="rect">
            <a:avLst/>
          </a:prstGeom>
          <a:noFill/>
          <a:ln cap="flat" cmpd="sng" w="9525">
            <a:solidFill>
              <a:schemeClr val="dk1"/>
            </a:solidFill>
            <a:prstDash val="solid"/>
            <a:round/>
            <a:headEnd len="sm" w="sm" type="none"/>
            <a:tailEnd len="sm" w="sm" type="none"/>
          </a:ln>
        </p:spPr>
      </p:pic>
      <p:pic>
        <p:nvPicPr>
          <p:cNvPr id="84" name="Google Shape;84;p18"/>
          <p:cNvPicPr preferRelativeResize="0"/>
          <p:nvPr/>
        </p:nvPicPr>
        <p:blipFill>
          <a:blip r:embed="rId4">
            <a:alphaModFix/>
          </a:blip>
          <a:stretch>
            <a:fillRect/>
          </a:stretch>
        </p:blipFill>
        <p:spPr>
          <a:xfrm>
            <a:off x="4372226" y="608525"/>
            <a:ext cx="4698024" cy="3641742"/>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1370602" y="1961275"/>
            <a:ext cx="6245726" cy="1346800"/>
          </a:xfrm>
          <a:prstGeom prst="rect">
            <a:avLst/>
          </a:prstGeom>
          <a:noFill/>
          <a:ln cap="flat" cmpd="sng" w="9525">
            <a:solidFill>
              <a:srgbClr val="1A1A1A"/>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2401675" y="262500"/>
            <a:ext cx="3913897" cy="4838700"/>
          </a:xfrm>
          <a:prstGeom prst="rect">
            <a:avLst/>
          </a:prstGeom>
          <a:noFill/>
          <a:ln cap="flat" cmpd="sng" w="9525">
            <a:solidFill>
              <a:srgbClr val="1A1A1A"/>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241375" y="1672850"/>
            <a:ext cx="2978550" cy="1489275"/>
          </a:xfrm>
          <a:prstGeom prst="rect">
            <a:avLst/>
          </a:prstGeom>
          <a:noFill/>
          <a:ln cap="flat" cmpd="sng" w="9525">
            <a:solidFill>
              <a:srgbClr val="1A1A1A"/>
            </a:solidFill>
            <a:prstDash val="solid"/>
            <a:round/>
            <a:headEnd len="sm" w="sm" type="none"/>
            <a:tailEnd len="sm" w="sm" type="none"/>
          </a:ln>
        </p:spPr>
      </p:pic>
      <p:sp>
        <p:nvSpPr>
          <p:cNvPr id="100" name="Google Shape;100;p21"/>
          <p:cNvSpPr txBox="1"/>
          <p:nvPr/>
        </p:nvSpPr>
        <p:spPr>
          <a:xfrm>
            <a:off x="5553500" y="2154098"/>
            <a:ext cx="2013300" cy="441900"/>
          </a:xfrm>
          <a:prstGeom prst="rect">
            <a:avLst/>
          </a:prstGeom>
          <a:noFill/>
          <a:ln cap="flat" cmpd="sng" w="9525">
            <a:solidFill>
              <a:srgbClr val="1A1A1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rgbClr val="595959"/>
                </a:solidFill>
                <a:latin typeface="Lato"/>
                <a:ea typeface="Lato"/>
                <a:cs typeface="Lato"/>
                <a:sym typeface="Lato"/>
              </a:rPr>
              <a:t>RoBERTa + IPA</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sz="1300">
              <a:solidFill>
                <a:srgbClr val="595959"/>
              </a:solidFill>
              <a:latin typeface="Lato"/>
              <a:ea typeface="Lato"/>
              <a:cs typeface="Lato"/>
              <a:sym typeface="Lato"/>
            </a:endParaRPr>
          </a:p>
        </p:txBody>
      </p:sp>
      <p:cxnSp>
        <p:nvCxnSpPr>
          <p:cNvPr id="101" name="Google Shape;101;p21"/>
          <p:cNvCxnSpPr>
            <a:stCxn id="99" idx="3"/>
            <a:endCxn id="100" idx="1"/>
          </p:cNvCxnSpPr>
          <p:nvPr/>
        </p:nvCxnSpPr>
        <p:spPr>
          <a:xfrm flipH="1" rot="10800000">
            <a:off x="4219925" y="2375188"/>
            <a:ext cx="1333500" cy="42300"/>
          </a:xfrm>
          <a:prstGeom prst="straightConnector1">
            <a:avLst/>
          </a:prstGeom>
          <a:noFill/>
          <a:ln cap="flat" cmpd="sng" w="9525">
            <a:solidFill>
              <a:srgbClr val="1A1A1A"/>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