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</p:sldIdLst>
  <p:sldSz cx="36004500" cy="43205400"/>
  <p:notesSz cx="6858000" cy="9144000"/>
  <p:defaultTextStyle>
    <a:defPPr>
      <a:defRPr lang="pt-BR"/>
    </a:defPPr>
    <a:lvl1pPr marL="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631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262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894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5256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31570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788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8419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1051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F92"/>
    <a:srgbClr val="AE995E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2904" y="174"/>
      </p:cViewPr>
      <p:guideLst>
        <p:guide orient="horz" pos="13608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6103262" y="1730222"/>
            <a:ext cx="8101013" cy="3686460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00225" y="1730222"/>
            <a:ext cx="23702963" cy="3686460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107" y="27763473"/>
            <a:ext cx="30603825" cy="8581073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44107" y="18312295"/>
            <a:ext cx="30603825" cy="9451178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314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2628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894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5256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1570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7884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4198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051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00225" y="10081263"/>
            <a:ext cx="15901988" cy="2851356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302287" y="10081263"/>
            <a:ext cx="15901988" cy="2851356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9671212"/>
            <a:ext cx="15908240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00225" y="13701713"/>
            <a:ext cx="15908240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8289788" y="9671212"/>
            <a:ext cx="15914489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8289788" y="13701713"/>
            <a:ext cx="15914489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7" y="1720215"/>
            <a:ext cx="11845232" cy="7320915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76759" y="1720218"/>
            <a:ext cx="20127516" cy="36874612"/>
          </a:xfrm>
        </p:spPr>
        <p:txBody>
          <a:bodyPr/>
          <a:lstStyle>
            <a:lvl1pPr>
              <a:defRPr sz="15800"/>
            </a:lvl1pPr>
            <a:lvl2pPr>
              <a:defRPr sz="139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0227" y="9041133"/>
            <a:ext cx="11845232" cy="29553697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7134" y="30243780"/>
            <a:ext cx="21602700" cy="3570449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057134" y="3860483"/>
            <a:ext cx="21602700" cy="25923240"/>
          </a:xfrm>
        </p:spPr>
        <p:txBody>
          <a:bodyPr/>
          <a:lstStyle>
            <a:lvl1pPr marL="0" indent="0">
              <a:buNone/>
              <a:defRPr sz="15800"/>
            </a:lvl1pPr>
            <a:lvl2pPr marL="2263140" indent="0">
              <a:buNone/>
              <a:defRPr sz="13900"/>
            </a:lvl2pPr>
            <a:lvl3pPr marL="4526280" indent="0">
              <a:buNone/>
              <a:defRPr sz="11900"/>
            </a:lvl3pPr>
            <a:lvl4pPr marL="6789420" indent="0">
              <a:buNone/>
              <a:defRPr sz="9900"/>
            </a:lvl4pPr>
            <a:lvl5pPr marL="9052560" indent="0">
              <a:buNone/>
              <a:defRPr sz="9900"/>
            </a:lvl5pPr>
            <a:lvl6pPr marL="11315700" indent="0">
              <a:buNone/>
              <a:defRPr sz="9900"/>
            </a:lvl6pPr>
            <a:lvl7pPr marL="13578840" indent="0">
              <a:buNone/>
              <a:defRPr sz="9900"/>
            </a:lvl7pPr>
            <a:lvl8pPr marL="15841980" indent="0">
              <a:buNone/>
              <a:defRPr sz="9900"/>
            </a:lvl8pPr>
            <a:lvl9pPr marL="18105120" indent="0">
              <a:buNone/>
              <a:defRPr sz="9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57134" y="33814229"/>
            <a:ext cx="21602700" cy="5070631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0225" y="1730219"/>
            <a:ext cx="32404050" cy="7200900"/>
          </a:xfrm>
          <a:prstGeom prst="rect">
            <a:avLst/>
          </a:prstGeom>
        </p:spPr>
        <p:txBody>
          <a:bodyPr vert="horz" lIns="452628" tIns="226314" rIns="452628" bIns="226314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10081263"/>
            <a:ext cx="32404050" cy="28513567"/>
          </a:xfrm>
          <a:prstGeom prst="rect">
            <a:avLst/>
          </a:prstGeom>
        </p:spPr>
        <p:txBody>
          <a:bodyPr vert="horz" lIns="452628" tIns="226314" rIns="452628" bIns="22631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800225" y="40045008"/>
            <a:ext cx="8401050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B28B-ED29-4562-80DD-5A47A39F40F0}" type="datetimeFigureOut">
              <a:rPr lang="pt-BR" smtClean="0"/>
              <a:pPr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301538" y="40045008"/>
            <a:ext cx="11401425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5803225" y="40045008"/>
            <a:ext cx="8401050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0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55" indent="-1697355" algn="l" defTabSz="4526280" rtl="0" eaLnBrk="1" latinLnBrk="0" hangingPunct="1">
        <a:spcBef>
          <a:spcPct val="20000"/>
        </a:spcBef>
        <a:buFont typeface="Arial" pitchFamily="34" charset="0"/>
        <a:buChar char="•"/>
        <a:defRPr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3" indent="-1414463" algn="l" defTabSz="4526280" rtl="0" eaLnBrk="1" latinLnBrk="0" hangingPunct="1">
        <a:spcBef>
          <a:spcPct val="20000"/>
        </a:spcBef>
        <a:buFont typeface="Arial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0" indent="-1131570" algn="l" defTabSz="4526280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0" indent="-1131570" algn="l" defTabSz="4526280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4668" y="9168167"/>
            <a:ext cx="11377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Aplicativo Mobile para Instalações elétricas.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0922" y="10867184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36004500" cy="7350868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067146" y="790048"/>
            <a:ext cx="8353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ANDREY RAMOS CALDAS</a:t>
            </a:r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GIANLUCCA S.</a:t>
            </a:r>
            <a:r>
              <a:rPr lang="pt-B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C. FERREIRA</a:t>
            </a:r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ROGÉRIO BEZERRA</a:t>
            </a:r>
            <a:r>
              <a:rPr lang="pt-B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COSTA</a:t>
            </a:r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 ORIENTADOR</a:t>
            </a:r>
            <a:endParaRPr lang="pt-B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40610" y="4555213"/>
            <a:ext cx="2952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BLACAL ELÉTRICA</a:t>
            </a:r>
            <a:endParaRPr lang="pt-BR" sz="9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41542379"/>
            <a:ext cx="36004500" cy="1656484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343699" y="41908956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São Paulo - </a:t>
            </a:r>
            <a:r>
              <a:rPr lang="pt-BR" sz="54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pt-B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10922" y="12295290"/>
            <a:ext cx="11377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latin typeface="Arial" pitchFamily="34" charset="0"/>
                <a:cs typeface="Arial" pitchFamily="34" charset="0"/>
              </a:rPr>
              <a:t>Agilidade, exatidão e facilidade para cálculos e desenvolvimento em projetos de instalações elétricas.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10922" y="16281763"/>
            <a:ext cx="115212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Pensamos em implementar uma ferramenta para auxiliar o projetista/engenheiro no dia a dia profissional. Ferramenta essa com a finalidade de facilitar suas ações no trabalho, diminuição do tempo e possíveis erros de cálculos.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25833" y="10890437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10922" y="14929907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25833" y="14980204"/>
            <a:ext cx="4631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Justificativa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3045" y="23480037"/>
            <a:ext cx="115212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 base teórica para o desenvolvimento desse aplicativo mobile foram usadas bibliografias de livros, tecnologia </a:t>
            </a:r>
            <a:r>
              <a:rPr lang="pt-BR" sz="50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, banco de dados não relacional, linguagem Java e aplicativos similares.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09256" y="27905461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125833" y="27897910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Referências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10922" y="22048385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125833" y="22058899"/>
            <a:ext cx="471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09256" y="29357408"/>
            <a:ext cx="11521280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BARREIRO, Daniela; SOBRAL, João Bosco Mangueira. Programação em Java. Florianópolis: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Copyleft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Pearson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2008. 89 p.</a:t>
            </a:r>
          </a:p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GUEDES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Gilleanes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T. A. </a:t>
            </a:r>
            <a:r>
              <a:rPr lang="pt-BR" sz="5000" b="1" dirty="0">
                <a:latin typeface="Arial" pitchFamily="34" charset="0"/>
                <a:cs typeface="Arial" pitchFamily="34" charset="0"/>
              </a:rPr>
              <a:t>UML - Uma Abordagem Pratica. 2.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ed. São Paulo: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Novatec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Editora Ltda., 2011. 484 p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sz="5000" dirty="0">
                <a:latin typeface="Arial" pitchFamily="34" charset="0"/>
                <a:cs typeface="Arial" pitchFamily="34" charset="0"/>
              </a:rPr>
              <a:t>LOBATO, Antônio Soares; LOBO FILHO, Jorge Rogério Pinheiro; OLIVEIRA, Thiago Afonso.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: Ferramentas, desafios de aplicabilidade em um case real. </a:t>
            </a:r>
            <a:r>
              <a:rPr lang="pt-BR" sz="5000" b="1" dirty="0">
                <a:latin typeface="Arial" pitchFamily="34" charset="0"/>
                <a:cs typeface="Arial" pitchFamily="34" charset="0"/>
              </a:rPr>
              <a:t>Revista de Tecnologia da Informação e Comunicação da Faculdade Estácio do Pará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Belém, v. 1, n. 1, p.69-74, 06 abr. 2018.</a:t>
            </a:r>
          </a:p>
          <a:p>
            <a:pPr algn="just">
              <a:defRPr/>
            </a:pP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marL="0" marR="0" indent="0" algn="just" defTabSz="4526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2503096" y="9501889"/>
            <a:ext cx="2270906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Java é uma linguagem de programação orientada a objetos, capaz de criar um aplicativo para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desktop e aplicações comerciais. (Claro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e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Sobral, 2008)</a:t>
            </a: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O principal propósito do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não é substituir o modelo relacional, como um todo e sim apenas em casos que seja necessária uma maior flexibilidade de estruturação do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banco.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(Lobato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Lobo,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Oliveira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2018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diagrama de caso de uso é usado nas fases de levantamento e análise de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requisitos. Onde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se identificasse os autores (usuários e sistemas) e as funcionalidades que o sistema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realiza-la.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(Guedes, 2011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) </a:t>
            </a: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Segue abaixo um exemplo de Caso de Uso e das telas do aplicativo: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232804" y="35965937"/>
            <a:ext cx="21962440" cy="1159679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3934470" y="36082326"/>
            <a:ext cx="8135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Considerações Finais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3393738" y="37636526"/>
            <a:ext cx="2181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Com o desenvolvimento deste projeto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foi comprido seu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objetivo,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no qual se faz com precisão e agilidade cálculos iniciais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um projeto de instalações elétricas, onde se efetua cálculos de quantidades mínimas de tomadas e lumens das luminárias, todos cálculos sendo feitos com base na NBR 5410. 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14668" y="7838091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25833" y="7861089"/>
            <a:ext cx="2137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2503096" y="7861089"/>
            <a:ext cx="22781073" cy="1015663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3153470" y="7933900"/>
            <a:ext cx="6555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Desenvolvimento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75" y="1504793"/>
            <a:ext cx="4308974" cy="33316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620" y="16999579"/>
            <a:ext cx="15841760" cy="12277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738" y="24518423"/>
            <a:ext cx="4819550" cy="104423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578" y="24420320"/>
            <a:ext cx="4907111" cy="10632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403</Words>
  <Application>Microsoft Office PowerPoint</Application>
  <PresentationFormat>Personalizar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Carlos</dc:creator>
  <cp:lastModifiedBy>Andrey</cp:lastModifiedBy>
  <cp:revision>40</cp:revision>
  <dcterms:created xsi:type="dcterms:W3CDTF">2011-05-28T09:13:38Z</dcterms:created>
  <dcterms:modified xsi:type="dcterms:W3CDTF">2019-11-24T17:31:26Z</dcterms:modified>
</cp:coreProperties>
</file>