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</p:sldIdLst>
  <p:sldSz cx="36004500" cy="43205400"/>
  <p:notesSz cx="6858000" cy="9144000"/>
  <p:defaultTextStyle>
    <a:defPPr>
      <a:defRPr lang="pt-BR"/>
    </a:defPPr>
    <a:lvl1pPr marL="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1pPr>
    <a:lvl2pPr marL="226314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2pPr>
    <a:lvl3pPr marL="452628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3pPr>
    <a:lvl4pPr marL="678942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4pPr>
    <a:lvl5pPr marL="905256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5pPr>
    <a:lvl6pPr marL="1131570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6pPr>
    <a:lvl7pPr marL="1357884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7pPr>
    <a:lvl8pPr marL="1584198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8pPr>
    <a:lvl9pPr marL="18105120" algn="l" defTabSz="4526280" rtl="0" eaLnBrk="1" latinLnBrk="0" hangingPunct="1">
      <a:defRPr sz="8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1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6F92"/>
    <a:srgbClr val="AE995E"/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1152" y="24"/>
      </p:cViewPr>
      <p:guideLst>
        <p:guide orient="horz" pos="13608"/>
        <p:guide pos="113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B28B-ED29-4562-80DD-5A47A39F40F0}" type="datetimeFigureOut">
              <a:rPr lang="pt-BR" smtClean="0"/>
              <a:pPr/>
              <a:t>21/11/2019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9DC-3580-46B9-8120-B92339F811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6103262" y="1730222"/>
            <a:ext cx="8101013" cy="3686460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800225" y="1730222"/>
            <a:ext cx="23702963" cy="3686460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B28B-ED29-4562-80DD-5A47A39F40F0}" type="datetimeFigureOut">
              <a:rPr lang="pt-BR" smtClean="0"/>
              <a:pPr/>
              <a:t>21/11/2019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9DC-3580-46B9-8120-B92339F811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B28B-ED29-4562-80DD-5A47A39F40F0}" type="datetimeFigureOut">
              <a:rPr lang="pt-BR" smtClean="0"/>
              <a:pPr/>
              <a:t>21/11/2019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9DC-3580-46B9-8120-B92339F811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44107" y="27763473"/>
            <a:ext cx="30603825" cy="8581073"/>
          </a:xfrm>
        </p:spPr>
        <p:txBody>
          <a:bodyPr anchor="t"/>
          <a:lstStyle>
            <a:lvl1pPr algn="l">
              <a:defRPr sz="198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44107" y="18312295"/>
            <a:ext cx="30603825" cy="9451178"/>
          </a:xfrm>
        </p:spPr>
        <p:txBody>
          <a:bodyPr anchor="b"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2263140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2pPr>
            <a:lvl3pPr marL="4526280" indent="0">
              <a:buNone/>
              <a:defRPr sz="7900">
                <a:solidFill>
                  <a:schemeClr val="tx1">
                    <a:tint val="75000"/>
                  </a:schemeClr>
                </a:solidFill>
              </a:defRPr>
            </a:lvl3pPr>
            <a:lvl4pPr marL="678942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4pPr>
            <a:lvl5pPr marL="905256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5pPr>
            <a:lvl6pPr marL="1131570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6pPr>
            <a:lvl7pPr marL="1357884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7pPr>
            <a:lvl8pPr marL="1584198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8pPr>
            <a:lvl9pPr marL="1810512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B28B-ED29-4562-80DD-5A47A39F40F0}" type="datetimeFigureOut">
              <a:rPr lang="pt-BR" smtClean="0"/>
              <a:pPr/>
              <a:t>21/11/2019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9DC-3580-46B9-8120-B92339F811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800225" y="10081263"/>
            <a:ext cx="15901988" cy="28513567"/>
          </a:xfrm>
        </p:spPr>
        <p:txBody>
          <a:bodyPr/>
          <a:lstStyle>
            <a:lvl1pPr>
              <a:defRPr sz="13900"/>
            </a:lvl1pPr>
            <a:lvl2pPr>
              <a:defRPr sz="11900"/>
            </a:lvl2pPr>
            <a:lvl3pPr>
              <a:defRPr sz="99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8302287" y="10081263"/>
            <a:ext cx="15901988" cy="28513567"/>
          </a:xfrm>
        </p:spPr>
        <p:txBody>
          <a:bodyPr/>
          <a:lstStyle>
            <a:lvl1pPr>
              <a:defRPr sz="13900"/>
            </a:lvl1pPr>
            <a:lvl2pPr>
              <a:defRPr sz="11900"/>
            </a:lvl2pPr>
            <a:lvl3pPr>
              <a:defRPr sz="99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B28B-ED29-4562-80DD-5A47A39F40F0}" type="datetimeFigureOut">
              <a:rPr lang="pt-BR" smtClean="0"/>
              <a:pPr/>
              <a:t>21/11/2019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9DC-3580-46B9-8120-B92339F811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00225" y="9671212"/>
            <a:ext cx="15908240" cy="4030501"/>
          </a:xfrm>
        </p:spPr>
        <p:txBody>
          <a:bodyPr anchor="b"/>
          <a:lstStyle>
            <a:lvl1pPr marL="0" indent="0">
              <a:buNone/>
              <a:defRPr sz="11900" b="1"/>
            </a:lvl1pPr>
            <a:lvl2pPr marL="2263140" indent="0">
              <a:buNone/>
              <a:defRPr sz="9900" b="1"/>
            </a:lvl2pPr>
            <a:lvl3pPr marL="4526280" indent="0">
              <a:buNone/>
              <a:defRPr sz="8900" b="1"/>
            </a:lvl3pPr>
            <a:lvl4pPr marL="6789420" indent="0">
              <a:buNone/>
              <a:defRPr sz="7900" b="1"/>
            </a:lvl4pPr>
            <a:lvl5pPr marL="9052560" indent="0">
              <a:buNone/>
              <a:defRPr sz="7900" b="1"/>
            </a:lvl5pPr>
            <a:lvl6pPr marL="11315700" indent="0">
              <a:buNone/>
              <a:defRPr sz="7900" b="1"/>
            </a:lvl6pPr>
            <a:lvl7pPr marL="13578840" indent="0">
              <a:buNone/>
              <a:defRPr sz="7900" b="1"/>
            </a:lvl7pPr>
            <a:lvl8pPr marL="15841980" indent="0">
              <a:buNone/>
              <a:defRPr sz="7900" b="1"/>
            </a:lvl8pPr>
            <a:lvl9pPr marL="18105120" indent="0">
              <a:buNone/>
              <a:defRPr sz="79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800225" y="13701713"/>
            <a:ext cx="15908240" cy="24893114"/>
          </a:xfrm>
        </p:spPr>
        <p:txBody>
          <a:bodyPr/>
          <a:lstStyle>
            <a:lvl1pPr>
              <a:defRPr sz="11900"/>
            </a:lvl1pPr>
            <a:lvl2pPr>
              <a:defRPr sz="9900"/>
            </a:lvl2pPr>
            <a:lvl3pPr>
              <a:defRPr sz="89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8289788" y="9671212"/>
            <a:ext cx="15914489" cy="4030501"/>
          </a:xfrm>
        </p:spPr>
        <p:txBody>
          <a:bodyPr anchor="b"/>
          <a:lstStyle>
            <a:lvl1pPr marL="0" indent="0">
              <a:buNone/>
              <a:defRPr sz="11900" b="1"/>
            </a:lvl1pPr>
            <a:lvl2pPr marL="2263140" indent="0">
              <a:buNone/>
              <a:defRPr sz="9900" b="1"/>
            </a:lvl2pPr>
            <a:lvl3pPr marL="4526280" indent="0">
              <a:buNone/>
              <a:defRPr sz="8900" b="1"/>
            </a:lvl3pPr>
            <a:lvl4pPr marL="6789420" indent="0">
              <a:buNone/>
              <a:defRPr sz="7900" b="1"/>
            </a:lvl4pPr>
            <a:lvl5pPr marL="9052560" indent="0">
              <a:buNone/>
              <a:defRPr sz="7900" b="1"/>
            </a:lvl5pPr>
            <a:lvl6pPr marL="11315700" indent="0">
              <a:buNone/>
              <a:defRPr sz="7900" b="1"/>
            </a:lvl6pPr>
            <a:lvl7pPr marL="13578840" indent="0">
              <a:buNone/>
              <a:defRPr sz="7900" b="1"/>
            </a:lvl7pPr>
            <a:lvl8pPr marL="15841980" indent="0">
              <a:buNone/>
              <a:defRPr sz="7900" b="1"/>
            </a:lvl8pPr>
            <a:lvl9pPr marL="18105120" indent="0">
              <a:buNone/>
              <a:defRPr sz="79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8289788" y="13701713"/>
            <a:ext cx="15914489" cy="24893114"/>
          </a:xfrm>
        </p:spPr>
        <p:txBody>
          <a:bodyPr/>
          <a:lstStyle>
            <a:lvl1pPr>
              <a:defRPr sz="11900"/>
            </a:lvl1pPr>
            <a:lvl2pPr>
              <a:defRPr sz="9900"/>
            </a:lvl2pPr>
            <a:lvl3pPr>
              <a:defRPr sz="89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B28B-ED29-4562-80DD-5A47A39F40F0}" type="datetimeFigureOut">
              <a:rPr lang="pt-BR" smtClean="0"/>
              <a:pPr/>
              <a:t>21/11/2019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9DC-3580-46B9-8120-B92339F811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B28B-ED29-4562-80DD-5A47A39F40F0}" type="datetimeFigureOut">
              <a:rPr lang="pt-BR" smtClean="0"/>
              <a:pPr/>
              <a:t>21/11/2019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9DC-3580-46B9-8120-B92339F811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B28B-ED29-4562-80DD-5A47A39F40F0}" type="datetimeFigureOut">
              <a:rPr lang="pt-BR" smtClean="0"/>
              <a:pPr/>
              <a:t>21/11/2019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9DC-3580-46B9-8120-B92339F811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0227" y="1720215"/>
            <a:ext cx="11845232" cy="7320915"/>
          </a:xfrm>
        </p:spPr>
        <p:txBody>
          <a:bodyPr anchor="b"/>
          <a:lstStyle>
            <a:lvl1pPr algn="l">
              <a:defRPr sz="99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076759" y="1720218"/>
            <a:ext cx="20127516" cy="36874612"/>
          </a:xfrm>
        </p:spPr>
        <p:txBody>
          <a:bodyPr/>
          <a:lstStyle>
            <a:lvl1pPr>
              <a:defRPr sz="15800"/>
            </a:lvl1pPr>
            <a:lvl2pPr>
              <a:defRPr sz="13900"/>
            </a:lvl2pPr>
            <a:lvl3pPr>
              <a:defRPr sz="11900"/>
            </a:lvl3pPr>
            <a:lvl4pPr>
              <a:defRPr sz="9900"/>
            </a:lvl4pPr>
            <a:lvl5pPr>
              <a:defRPr sz="9900"/>
            </a:lvl5pPr>
            <a:lvl6pPr>
              <a:defRPr sz="9900"/>
            </a:lvl6pPr>
            <a:lvl7pPr>
              <a:defRPr sz="9900"/>
            </a:lvl7pPr>
            <a:lvl8pPr>
              <a:defRPr sz="9900"/>
            </a:lvl8pPr>
            <a:lvl9pPr>
              <a:defRPr sz="9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800227" y="9041133"/>
            <a:ext cx="11845232" cy="29553697"/>
          </a:xfrm>
        </p:spPr>
        <p:txBody>
          <a:bodyPr/>
          <a:lstStyle>
            <a:lvl1pPr marL="0" indent="0">
              <a:buNone/>
              <a:defRPr sz="6900"/>
            </a:lvl1pPr>
            <a:lvl2pPr marL="2263140" indent="0">
              <a:buNone/>
              <a:defRPr sz="5900"/>
            </a:lvl2pPr>
            <a:lvl3pPr marL="4526280" indent="0">
              <a:buNone/>
              <a:defRPr sz="5000"/>
            </a:lvl3pPr>
            <a:lvl4pPr marL="6789420" indent="0">
              <a:buNone/>
              <a:defRPr sz="4500"/>
            </a:lvl4pPr>
            <a:lvl5pPr marL="9052560" indent="0">
              <a:buNone/>
              <a:defRPr sz="4500"/>
            </a:lvl5pPr>
            <a:lvl6pPr marL="11315700" indent="0">
              <a:buNone/>
              <a:defRPr sz="4500"/>
            </a:lvl6pPr>
            <a:lvl7pPr marL="13578840" indent="0">
              <a:buNone/>
              <a:defRPr sz="4500"/>
            </a:lvl7pPr>
            <a:lvl8pPr marL="15841980" indent="0">
              <a:buNone/>
              <a:defRPr sz="4500"/>
            </a:lvl8pPr>
            <a:lvl9pPr marL="18105120" indent="0">
              <a:buNone/>
              <a:defRPr sz="4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B28B-ED29-4562-80DD-5A47A39F40F0}" type="datetimeFigureOut">
              <a:rPr lang="pt-BR" smtClean="0"/>
              <a:pPr/>
              <a:t>21/11/2019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9DC-3580-46B9-8120-B92339F811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57134" y="30243780"/>
            <a:ext cx="21602700" cy="3570449"/>
          </a:xfrm>
        </p:spPr>
        <p:txBody>
          <a:bodyPr anchor="b"/>
          <a:lstStyle>
            <a:lvl1pPr algn="l">
              <a:defRPr sz="99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057134" y="3860483"/>
            <a:ext cx="21602700" cy="25923240"/>
          </a:xfrm>
        </p:spPr>
        <p:txBody>
          <a:bodyPr/>
          <a:lstStyle>
            <a:lvl1pPr marL="0" indent="0">
              <a:buNone/>
              <a:defRPr sz="15800"/>
            </a:lvl1pPr>
            <a:lvl2pPr marL="2263140" indent="0">
              <a:buNone/>
              <a:defRPr sz="13900"/>
            </a:lvl2pPr>
            <a:lvl3pPr marL="4526280" indent="0">
              <a:buNone/>
              <a:defRPr sz="11900"/>
            </a:lvl3pPr>
            <a:lvl4pPr marL="6789420" indent="0">
              <a:buNone/>
              <a:defRPr sz="9900"/>
            </a:lvl4pPr>
            <a:lvl5pPr marL="9052560" indent="0">
              <a:buNone/>
              <a:defRPr sz="9900"/>
            </a:lvl5pPr>
            <a:lvl6pPr marL="11315700" indent="0">
              <a:buNone/>
              <a:defRPr sz="9900"/>
            </a:lvl6pPr>
            <a:lvl7pPr marL="13578840" indent="0">
              <a:buNone/>
              <a:defRPr sz="9900"/>
            </a:lvl7pPr>
            <a:lvl8pPr marL="15841980" indent="0">
              <a:buNone/>
              <a:defRPr sz="9900"/>
            </a:lvl8pPr>
            <a:lvl9pPr marL="18105120" indent="0">
              <a:buNone/>
              <a:defRPr sz="99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057134" y="33814229"/>
            <a:ext cx="21602700" cy="5070631"/>
          </a:xfrm>
        </p:spPr>
        <p:txBody>
          <a:bodyPr/>
          <a:lstStyle>
            <a:lvl1pPr marL="0" indent="0">
              <a:buNone/>
              <a:defRPr sz="6900"/>
            </a:lvl1pPr>
            <a:lvl2pPr marL="2263140" indent="0">
              <a:buNone/>
              <a:defRPr sz="5900"/>
            </a:lvl2pPr>
            <a:lvl3pPr marL="4526280" indent="0">
              <a:buNone/>
              <a:defRPr sz="5000"/>
            </a:lvl3pPr>
            <a:lvl4pPr marL="6789420" indent="0">
              <a:buNone/>
              <a:defRPr sz="4500"/>
            </a:lvl4pPr>
            <a:lvl5pPr marL="9052560" indent="0">
              <a:buNone/>
              <a:defRPr sz="4500"/>
            </a:lvl5pPr>
            <a:lvl6pPr marL="11315700" indent="0">
              <a:buNone/>
              <a:defRPr sz="4500"/>
            </a:lvl6pPr>
            <a:lvl7pPr marL="13578840" indent="0">
              <a:buNone/>
              <a:defRPr sz="4500"/>
            </a:lvl7pPr>
            <a:lvl8pPr marL="15841980" indent="0">
              <a:buNone/>
              <a:defRPr sz="4500"/>
            </a:lvl8pPr>
            <a:lvl9pPr marL="18105120" indent="0">
              <a:buNone/>
              <a:defRPr sz="45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B28B-ED29-4562-80DD-5A47A39F40F0}" type="datetimeFigureOut">
              <a:rPr lang="pt-BR" smtClean="0"/>
              <a:pPr/>
              <a:t>21/11/2019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589DC-3580-46B9-8120-B92339F811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800225" y="1730219"/>
            <a:ext cx="32404050" cy="7200900"/>
          </a:xfrm>
          <a:prstGeom prst="rect">
            <a:avLst/>
          </a:prstGeom>
        </p:spPr>
        <p:txBody>
          <a:bodyPr vert="horz" lIns="452628" tIns="226314" rIns="452628" bIns="226314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00225" y="10081263"/>
            <a:ext cx="32404050" cy="28513567"/>
          </a:xfrm>
          <a:prstGeom prst="rect">
            <a:avLst/>
          </a:prstGeom>
        </p:spPr>
        <p:txBody>
          <a:bodyPr vert="horz" lIns="452628" tIns="226314" rIns="452628" bIns="226314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800225" y="40045008"/>
            <a:ext cx="8401050" cy="2300288"/>
          </a:xfrm>
          <a:prstGeom prst="rect">
            <a:avLst/>
          </a:prstGeom>
        </p:spPr>
        <p:txBody>
          <a:bodyPr vert="horz" lIns="452628" tIns="226314" rIns="452628" bIns="226314" rtlCol="0" anchor="ctr"/>
          <a:lstStyle>
            <a:lvl1pPr algn="l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0B28B-ED29-4562-80DD-5A47A39F40F0}" type="datetimeFigureOut">
              <a:rPr lang="pt-BR" smtClean="0"/>
              <a:pPr/>
              <a:t>21/11/2019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301538" y="40045008"/>
            <a:ext cx="11401425" cy="2300288"/>
          </a:xfrm>
          <a:prstGeom prst="rect">
            <a:avLst/>
          </a:prstGeom>
        </p:spPr>
        <p:txBody>
          <a:bodyPr vert="horz" lIns="452628" tIns="226314" rIns="452628" bIns="226314" rtlCol="0" anchor="ctr"/>
          <a:lstStyle>
            <a:lvl1pPr algn="ct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5803225" y="40045008"/>
            <a:ext cx="8401050" cy="2300288"/>
          </a:xfrm>
          <a:prstGeom prst="rect">
            <a:avLst/>
          </a:prstGeom>
        </p:spPr>
        <p:txBody>
          <a:bodyPr vert="horz" lIns="452628" tIns="226314" rIns="452628" bIns="226314" rtlCol="0" anchor="ctr"/>
          <a:lstStyle>
            <a:lvl1pPr algn="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589DC-3580-46B9-8120-B92339F8115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80" rtl="0" eaLnBrk="1" latinLnBrk="0" hangingPunct="1">
        <a:spcBef>
          <a:spcPct val="0"/>
        </a:spcBef>
        <a:buNone/>
        <a:defRPr sz="2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55" indent="-1697355" algn="l" defTabSz="4526280" rtl="0" eaLnBrk="1" latinLnBrk="0" hangingPunct="1">
        <a:spcBef>
          <a:spcPct val="20000"/>
        </a:spcBef>
        <a:buFont typeface="Arial" pitchFamily="34" charset="0"/>
        <a:buChar char="•"/>
        <a:defRPr sz="158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603" indent="-1414463" algn="l" defTabSz="4526280" rtl="0" eaLnBrk="1" latinLnBrk="0" hangingPunct="1">
        <a:spcBef>
          <a:spcPct val="20000"/>
        </a:spcBef>
        <a:buFont typeface="Arial" pitchFamily="34" charset="0"/>
        <a:buChar char="–"/>
        <a:defRPr sz="139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50" indent="-1131570" algn="l" defTabSz="4526280" rtl="0" eaLnBrk="1" latinLnBrk="0" hangingPunct="1">
        <a:spcBef>
          <a:spcPct val="20000"/>
        </a:spcBef>
        <a:buFont typeface="Arial" pitchFamily="34" charset="0"/>
        <a:buChar char="•"/>
        <a:defRPr sz="119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90" indent="-1131570" algn="l" defTabSz="4526280" rtl="0" eaLnBrk="1" latinLnBrk="0" hangingPunct="1">
        <a:spcBef>
          <a:spcPct val="20000"/>
        </a:spcBef>
        <a:buFont typeface="Arial" pitchFamily="34" charset="0"/>
        <a:buChar char="–"/>
        <a:defRPr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130" indent="-1131570" algn="l" defTabSz="4526280" rtl="0" eaLnBrk="1" latinLnBrk="0" hangingPunct="1">
        <a:spcBef>
          <a:spcPct val="20000"/>
        </a:spcBef>
        <a:buFont typeface="Arial" pitchFamily="34" charset="0"/>
        <a:buChar char="»"/>
        <a:defRPr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270" indent="-1131570" algn="l" defTabSz="4526280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410" indent="-1131570" algn="l" defTabSz="4526280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550" indent="-1131570" algn="l" defTabSz="4526280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690" indent="-1131570" algn="l" defTabSz="4526280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2628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40" algn="l" defTabSz="452628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80" algn="l" defTabSz="452628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420" algn="l" defTabSz="452628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algn="l" defTabSz="452628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0" algn="l" defTabSz="452628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840" algn="l" defTabSz="452628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980" algn="l" defTabSz="452628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5120" algn="l" defTabSz="4526280" rtl="0" eaLnBrk="1" latinLnBrk="0" hangingPunct="1">
        <a:defRPr sz="8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14668" y="9168167"/>
            <a:ext cx="113772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pt-BR" sz="5000" dirty="0" smtClean="0">
                <a:latin typeface="Arial" pitchFamily="34" charset="0"/>
                <a:cs typeface="Arial" pitchFamily="34" charset="0"/>
              </a:rPr>
              <a:t>Aplicativo Mobile para Instalações elétricas.</a:t>
            </a:r>
            <a:endParaRPr lang="pt-BR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14668" y="11631820"/>
            <a:ext cx="11377264" cy="1008112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36004500" cy="7350868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6067146" y="790048"/>
            <a:ext cx="83531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ANDREY RAMOS CALDAS</a:t>
            </a:r>
            <a:endParaRPr lang="pt-BR" sz="3600" b="1" baseline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pt-BR" sz="3600" b="1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GIANLUCCA S.</a:t>
            </a:r>
            <a:r>
              <a:rPr lang="pt-BR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C. FERREIRA</a:t>
            </a:r>
            <a:endParaRPr lang="pt-BR" sz="3600" b="1" baseline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/>
            <a:endParaRPr lang="pt-BR" sz="3600" b="1" baseline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/>
            <a:endParaRPr lang="pt-BR" sz="3600" b="1" baseline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pt-BR" sz="3600" b="1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ROGÉRIO BEZERRA</a:t>
            </a:r>
            <a:r>
              <a:rPr lang="pt-BR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COSTA</a:t>
            </a:r>
            <a:endParaRPr lang="pt-BR" sz="3600" b="1" baseline="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pt-BR" sz="3600" b="1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PROF. ORIENTADOR</a:t>
            </a:r>
            <a:endParaRPr lang="pt-BR" sz="3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240610" y="4555213"/>
            <a:ext cx="29523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BLACAL ELÉTRICA</a:t>
            </a:r>
            <a:endParaRPr lang="pt-BR" sz="9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41542379"/>
            <a:ext cx="36004500" cy="1656484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5343699" y="41908956"/>
            <a:ext cx="5532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São Paulo - </a:t>
            </a:r>
            <a:r>
              <a:rPr lang="pt-BR" sz="54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2019</a:t>
            </a:r>
            <a:endParaRPr lang="pt-B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14668" y="13235151"/>
            <a:ext cx="113772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dirty="0" smtClean="0">
                <a:latin typeface="Arial" pitchFamily="34" charset="0"/>
                <a:cs typeface="Arial" pitchFamily="34" charset="0"/>
              </a:rPr>
              <a:t>Agilidade, exatidão e facilidade para cálculos e desenvolvimento em projetos de instalações elétricas.</a:t>
            </a:r>
            <a:endParaRPr lang="pt-BR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714668" y="18141655"/>
            <a:ext cx="115212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pt-BR" sz="5000" dirty="0" smtClean="0">
                <a:latin typeface="Arial" pitchFamily="34" charset="0"/>
                <a:cs typeface="Arial" pitchFamily="34" charset="0"/>
              </a:rPr>
              <a:t>Pensamos em implementar uma ferramenta para auxiliar o projetista/engenheiro no dia a dia profissional. Ferramenta essa com a finalidade de facilitar suas ações no trabalho, diminuição do tempo e possíveis erros de cálculos.</a:t>
            </a:r>
            <a:endParaRPr lang="pt-BR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131332" y="11628044"/>
            <a:ext cx="36888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Objetivos</a:t>
            </a:r>
            <a:endParaRPr lang="pt-BR" sz="6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14668" y="16464940"/>
            <a:ext cx="11377264" cy="1008112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125833" y="16539452"/>
            <a:ext cx="46313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Justificativa</a:t>
            </a:r>
            <a:endParaRPr lang="pt-BR" sz="6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11370" y="25906084"/>
            <a:ext cx="1152128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pt-BR" sz="5000" dirty="0" smtClean="0">
                <a:latin typeface="Arial" pitchFamily="34" charset="0"/>
                <a:cs typeface="Arial" pitchFamily="34" charset="0"/>
              </a:rPr>
              <a:t>A base teórica para o desenvolvimento desse aplicativo mobile foram usadas bibliografias de livros, tecnologia </a:t>
            </a:r>
            <a:r>
              <a:rPr lang="pt-BR" sz="5000" dirty="0" err="1" smtClean="0">
                <a:latin typeface="Arial" pitchFamily="34" charset="0"/>
                <a:cs typeface="Arial" pitchFamily="34" charset="0"/>
              </a:rPr>
              <a:t>android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, banco de dados não relacional, linguagem Java e aplicativos similares.</a:t>
            </a:r>
            <a:endParaRPr lang="pt-BR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11370" y="30430241"/>
            <a:ext cx="11377264" cy="1008112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1008362" y="30397745"/>
            <a:ext cx="45480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Referências</a:t>
            </a:r>
            <a:endParaRPr lang="pt-BR" sz="6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711370" y="24450077"/>
            <a:ext cx="11377264" cy="1008112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1125833" y="24541576"/>
            <a:ext cx="4713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Metodologia</a:t>
            </a:r>
            <a:endParaRPr lang="pt-BR" sz="6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711370" y="31903279"/>
            <a:ext cx="11521280" cy="11880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pt-BR" sz="5000" dirty="0">
                <a:latin typeface="Arial" pitchFamily="34" charset="0"/>
                <a:cs typeface="Arial" pitchFamily="34" charset="0"/>
              </a:rPr>
              <a:t>BARREIRO, Daniela; SOBRAL, João Bosco Mangueira. Programação em Java. Florianópolis: </a:t>
            </a:r>
            <a:r>
              <a:rPr lang="pt-BR" sz="5000" dirty="0" err="1">
                <a:latin typeface="Arial" pitchFamily="34" charset="0"/>
                <a:cs typeface="Arial" pitchFamily="34" charset="0"/>
              </a:rPr>
              <a:t>Copyleft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 Pearson </a:t>
            </a:r>
            <a:r>
              <a:rPr lang="pt-BR" sz="5000" dirty="0" err="1">
                <a:latin typeface="Arial" pitchFamily="34" charset="0"/>
                <a:cs typeface="Arial" pitchFamily="34" charset="0"/>
              </a:rPr>
              <a:t>Education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, 2008. 89 p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defRPr/>
            </a:pPr>
            <a:r>
              <a:rPr lang="pt-BR" sz="5000" dirty="0" smtClean="0">
                <a:latin typeface="Arial" pitchFamily="34" charset="0"/>
                <a:cs typeface="Arial" pitchFamily="34" charset="0"/>
              </a:rPr>
              <a:t>GUEDES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5000" dirty="0" err="1">
                <a:latin typeface="Arial" pitchFamily="34" charset="0"/>
                <a:cs typeface="Arial" pitchFamily="34" charset="0"/>
              </a:rPr>
              <a:t>Gilleanes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 T. A. </a:t>
            </a:r>
            <a:r>
              <a:rPr lang="pt-BR" sz="5000" b="1" dirty="0">
                <a:latin typeface="Arial" pitchFamily="34" charset="0"/>
                <a:cs typeface="Arial" pitchFamily="34" charset="0"/>
              </a:rPr>
              <a:t>UML - Uma Abordagem Pratica. 2.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 ed. São Paulo: </a:t>
            </a:r>
            <a:r>
              <a:rPr lang="pt-BR" sz="5000" dirty="0" err="1">
                <a:latin typeface="Arial" pitchFamily="34" charset="0"/>
                <a:cs typeface="Arial" pitchFamily="34" charset="0"/>
              </a:rPr>
              <a:t>Novatec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 Editora Ltda., 2011. 484 p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defRPr/>
            </a:pPr>
            <a:r>
              <a:rPr lang="pt-BR" sz="5000" dirty="0">
                <a:latin typeface="Arial" pitchFamily="34" charset="0"/>
                <a:cs typeface="Arial" pitchFamily="34" charset="0"/>
              </a:rPr>
              <a:t>PANIZ, David. </a:t>
            </a:r>
            <a:r>
              <a:rPr lang="pt-BR" sz="5000" b="1" dirty="0" err="1">
                <a:latin typeface="Arial" pitchFamily="34" charset="0"/>
                <a:cs typeface="Arial" pitchFamily="34" charset="0"/>
              </a:rPr>
              <a:t>NoSQL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: Como armazenar os dados de uma aplicação moderna. São Paulo: Casa do Código, 2016. 177 p.</a:t>
            </a:r>
          </a:p>
          <a:p>
            <a:pPr algn="just">
              <a:defRPr/>
            </a:pPr>
            <a:endParaRPr lang="pt-BR" sz="5000" dirty="0">
              <a:latin typeface="Arial" pitchFamily="34" charset="0"/>
              <a:cs typeface="Arial" pitchFamily="34" charset="0"/>
            </a:endParaRPr>
          </a:p>
          <a:p>
            <a:pPr algn="just">
              <a:defRPr/>
            </a:pPr>
            <a:endParaRPr lang="pt-BR" sz="5000" dirty="0">
              <a:latin typeface="Arial" pitchFamily="34" charset="0"/>
              <a:cs typeface="Arial" pitchFamily="34" charset="0"/>
            </a:endParaRPr>
          </a:p>
          <a:p>
            <a:pPr marL="0" marR="0" indent="0" algn="just" defTabSz="4526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50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12503096" y="9501889"/>
            <a:ext cx="2270906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pt-BR" sz="5000" dirty="0">
                <a:latin typeface="Arial" pitchFamily="34" charset="0"/>
                <a:cs typeface="Arial" pitchFamily="34" charset="0"/>
              </a:rPr>
              <a:t>Java é uma linguagem de programação orientada a objetos, capaz de criar um aplicativo para 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desktop e aplicações comerciais.</a:t>
            </a:r>
          </a:p>
          <a:p>
            <a:pPr algn="just">
              <a:defRPr/>
            </a:pPr>
            <a:r>
              <a:rPr lang="pt-BR" sz="5000" dirty="0">
                <a:latin typeface="Arial" pitchFamily="34" charset="0"/>
                <a:cs typeface="Arial" pitchFamily="34" charset="0"/>
              </a:rPr>
              <a:t>O principal propósito do </a:t>
            </a:r>
            <a:r>
              <a:rPr lang="pt-BR" sz="5000" dirty="0" err="1">
                <a:latin typeface="Arial" pitchFamily="34" charset="0"/>
                <a:cs typeface="Arial" pitchFamily="34" charset="0"/>
              </a:rPr>
              <a:t>NoSql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 não é substituir o modelo relacional, como um todo e sim apenas em casos que seja necessária uma maior flexibilidade de estruturação do banco.</a:t>
            </a:r>
            <a:endParaRPr lang="pt-BR" sz="5000" dirty="0">
              <a:latin typeface="Arial" pitchFamily="34" charset="0"/>
              <a:cs typeface="Arial" pitchFamily="34" charset="0"/>
            </a:endParaRPr>
          </a:p>
          <a:p>
            <a:pPr algn="just">
              <a:defRPr/>
            </a:pPr>
            <a:r>
              <a:rPr lang="pt-BR" sz="5000" dirty="0">
                <a:latin typeface="Arial" pitchFamily="34" charset="0"/>
                <a:cs typeface="Arial" pitchFamily="34" charset="0"/>
              </a:rPr>
              <a:t>O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diagrama de caso de uso é usado nas fases de levantamento e análise de 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requisitos. Onde 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se identificasse os autores (usuários e sistemas) e as funcionalidades que o sistema realiza-la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>
              <a:defRPr/>
            </a:pPr>
            <a:r>
              <a:rPr lang="pt-BR" sz="5000" dirty="0" smtClean="0">
                <a:latin typeface="Arial" pitchFamily="34" charset="0"/>
                <a:cs typeface="Arial" pitchFamily="34" charset="0"/>
              </a:rPr>
              <a:t>Segue abaixo um exemplo de Caso de Uso e das telas do aplicativo:</a:t>
            </a:r>
            <a:endParaRPr lang="pt-BR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13249722" y="34828446"/>
            <a:ext cx="21962440" cy="1159679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13619521" y="34897085"/>
            <a:ext cx="81355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Considerações Finais</a:t>
            </a:r>
            <a:endParaRPr lang="pt-BR" sz="6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3393738" y="36313232"/>
            <a:ext cx="218184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pt-BR" sz="5000" dirty="0" smtClean="0">
                <a:latin typeface="Arial" pitchFamily="34" charset="0"/>
                <a:cs typeface="Arial" pitchFamily="34" charset="0"/>
              </a:rPr>
              <a:t>Com o desenvolvimento deste projeto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, foi comprido seu 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objetivo, 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no qual se faz com precisão e agilidade cálculos iniciais </a:t>
            </a:r>
            <a:r>
              <a:rPr lang="pt-BR" sz="5000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um projeto de instalações elétricas, onde se efetua cálculos de quantidades mínimas de tomadas e lumens das luminárias, todos cálculos sendo feitos com base na NBR 5410.</a:t>
            </a:r>
            <a:r>
              <a:rPr lang="pt-BR" sz="5000" dirty="0">
                <a:latin typeface="Arial" pitchFamily="34" charset="0"/>
                <a:cs typeface="Arial" pitchFamily="34" charset="0"/>
              </a:rPr>
              <a:t> </a:t>
            </a:r>
            <a:endParaRPr lang="pt-BR" sz="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714668" y="7838091"/>
            <a:ext cx="11377264" cy="1008112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/>
          <p:cNvSpPr txBox="1"/>
          <p:nvPr/>
        </p:nvSpPr>
        <p:spPr>
          <a:xfrm>
            <a:off x="1125833" y="7861089"/>
            <a:ext cx="2137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Tema</a:t>
            </a:r>
            <a:endParaRPr lang="pt-BR" sz="6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12503096" y="7861089"/>
            <a:ext cx="22781073" cy="1015663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13153470" y="7933900"/>
            <a:ext cx="65550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Desenvolvimento</a:t>
            </a:r>
            <a:endParaRPr lang="pt-BR" sz="6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675" y="1504793"/>
            <a:ext cx="4308974" cy="333168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620" y="16999579"/>
            <a:ext cx="15841760" cy="122779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8724" y="23831799"/>
            <a:ext cx="4819550" cy="1044235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1562" y="23831800"/>
            <a:ext cx="4907111" cy="10632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350</Words>
  <Application>Microsoft Office PowerPoint</Application>
  <PresentationFormat>Personalizar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Carlos</dc:creator>
  <cp:lastModifiedBy>Aluno</cp:lastModifiedBy>
  <cp:revision>35</cp:revision>
  <dcterms:created xsi:type="dcterms:W3CDTF">2011-05-28T09:13:38Z</dcterms:created>
  <dcterms:modified xsi:type="dcterms:W3CDTF">2019-11-22T00:09:08Z</dcterms:modified>
</cp:coreProperties>
</file>