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6" r:id="rId3"/>
    <p:sldId id="320" r:id="rId4"/>
    <p:sldId id="321" r:id="rId5"/>
    <p:sldId id="335" r:id="rId6"/>
    <p:sldId id="322" r:id="rId7"/>
    <p:sldId id="323" r:id="rId8"/>
    <p:sldId id="324" r:id="rId9"/>
    <p:sldId id="325" r:id="rId10"/>
    <p:sldId id="333" r:id="rId11"/>
    <p:sldId id="336" r:id="rId12"/>
    <p:sldId id="326" r:id="rId13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50093" autoAdjust="0"/>
  </p:normalViewPr>
  <p:slideViewPr>
    <p:cSldViewPr>
      <p:cViewPr varScale="1">
        <p:scale>
          <a:sx n="56" d="100"/>
          <a:sy n="56" d="100"/>
        </p:scale>
        <p:origin x="-3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62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E77817-FC2B-4395-AF8F-9627BD031EC1}" type="datetimeFigureOut">
              <a:rPr lang="it-IT"/>
              <a:pPr>
                <a:defRPr/>
              </a:pPr>
              <a:t>02/12/15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2B8EE88-ED3F-4C45-8D66-1A0D8E4B387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551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6D4F39-7E57-4A3B-9D08-EBD4C6150471}" type="datetimeFigureOut">
              <a:rPr lang="it-IT"/>
              <a:pPr>
                <a:defRPr/>
              </a:pPr>
              <a:t>02/12/15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250825"/>
            <a:ext cx="4092575" cy="3070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333375" y="3348038"/>
            <a:ext cx="6264275" cy="554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 smtClean="0"/>
              <a:t>Fare clic per modificare stili del testo dello schema</a:t>
            </a:r>
          </a:p>
          <a:p>
            <a:pPr lvl="1"/>
            <a:r>
              <a:rPr lang="it-IT" noProof="0" dirty="0" smtClean="0"/>
              <a:t>Secondo livello</a:t>
            </a:r>
          </a:p>
          <a:p>
            <a:pPr lvl="2"/>
            <a:r>
              <a:rPr lang="it-IT" noProof="0" dirty="0" smtClean="0"/>
              <a:t>Terzo livello</a:t>
            </a:r>
          </a:p>
          <a:p>
            <a:pPr lvl="3"/>
            <a:r>
              <a:rPr lang="it-IT" noProof="0" dirty="0" smtClean="0"/>
              <a:t>Quarto livello</a:t>
            </a:r>
          </a:p>
          <a:p>
            <a:pPr lvl="4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91B926-BA17-4EE8-8802-F87F0B59153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410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746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556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445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1913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egnaposto immagin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7DA920-40C0-4619-B352-D914E50663BA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/>
          <p:cNvSpPr/>
          <p:nvPr userDrawn="1"/>
        </p:nvSpPr>
        <p:spPr>
          <a:xfrm>
            <a:off x="0" y="2133600"/>
            <a:ext cx="9144000" cy="15113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5" name="Rectangle 64"/>
          <p:cNvSpPr>
            <a:spLocks noChangeArrowheads="1"/>
          </p:cNvSpPr>
          <p:nvPr userDrawn="1"/>
        </p:nvSpPr>
        <p:spPr bwMode="blackGray">
          <a:xfrm>
            <a:off x="2193925" y="3573463"/>
            <a:ext cx="6950075" cy="7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200" y="3645024"/>
            <a:ext cx="60772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5" name="Rectangle 64"/>
          <p:cNvSpPr>
            <a:spLocks noChangeArrowheads="1"/>
          </p:cNvSpPr>
          <p:nvPr userDrawn="1"/>
        </p:nvSpPr>
        <p:spPr bwMode="blackGray">
          <a:xfrm>
            <a:off x="-11113" y="1341438"/>
            <a:ext cx="6950076" cy="7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kern="0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6" name="Picture 2" descr="http://www.unipi.it/ateneo/intranet/loghi/loghi-gif/cherubino_black144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36525"/>
            <a:ext cx="1109663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25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10801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numero diapositiva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FD33-25B8-4CDF-98BF-6D8BAB420863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  <p:sp>
        <p:nvSpPr>
          <p:cNvPr id="9" name="Segnaposto piè di pagina 11"/>
          <p:cNvSpPr>
            <a:spLocks noGrp="1"/>
          </p:cNvSpPr>
          <p:nvPr>
            <p:ph type="ftr" sz="quarter" idx="3"/>
          </p:nvPr>
        </p:nvSpPr>
        <p:spPr>
          <a:xfrm>
            <a:off x="0" y="6661150"/>
            <a:ext cx="7812088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– L.M. Embedded Computing Systems – ©2013 Enzo Mingozzi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7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6" name="Rectangle 64"/>
          <p:cNvSpPr>
            <a:spLocks noChangeArrowheads="1"/>
          </p:cNvSpPr>
          <p:nvPr userDrawn="1"/>
        </p:nvSpPr>
        <p:spPr bwMode="blackGray">
          <a:xfrm>
            <a:off x="-11113" y="1341438"/>
            <a:ext cx="6950076" cy="7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kern="0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7" name="Picture 2" descr="http://www.unipi.it/ateneo/intranet/loghi/loghi-gif/cherubino_black144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36525"/>
            <a:ext cx="1109663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10801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8" name="Segnaposto numero diapositiva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A19DE-3E7B-4924-9775-9F789CD57007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  <p:sp>
        <p:nvSpPr>
          <p:cNvPr id="11" name="Segnaposto piè di pagina 11"/>
          <p:cNvSpPr>
            <a:spLocks noGrp="1"/>
          </p:cNvSpPr>
          <p:nvPr>
            <p:ph type="ftr" sz="quarter" idx="3"/>
          </p:nvPr>
        </p:nvSpPr>
        <p:spPr>
          <a:xfrm>
            <a:off x="0" y="6661150"/>
            <a:ext cx="7812088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– L.M. Embedded Computing Systems – ©2013 Enzo Mingozzi</a:t>
            </a:r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11"/>
          <p:cNvSpPr>
            <a:spLocks noGrp="1"/>
          </p:cNvSpPr>
          <p:nvPr>
            <p:ph type="ftr" sz="quarter" idx="10"/>
          </p:nvPr>
        </p:nvSpPr>
        <p:spPr>
          <a:xfrm>
            <a:off x="0" y="6661150"/>
            <a:ext cx="7812088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– L.M. Embedded Computing Systems – ©2013 Enzo Mingozzi</a:t>
            </a:r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9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" name="Rectangle 64"/>
          <p:cNvSpPr>
            <a:spLocks noChangeArrowheads="1"/>
          </p:cNvSpPr>
          <p:nvPr userDrawn="1"/>
        </p:nvSpPr>
        <p:spPr bwMode="blackGray">
          <a:xfrm>
            <a:off x="-11113" y="1341438"/>
            <a:ext cx="6950076" cy="746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 kern="0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5" name="Picture 2" descr="http://www.unipi.it/ateneo/intranet/loghi/loghi-gif/cherubino_black144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36525"/>
            <a:ext cx="1109663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10801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6" name="Segnaposto numero diapositiva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6D4E-20D6-4B3F-9EA2-46456A2BE04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  <p:sp>
        <p:nvSpPr>
          <p:cNvPr id="8" name="Segnaposto piè di pagina 11"/>
          <p:cNvSpPr>
            <a:spLocks noGrp="1"/>
          </p:cNvSpPr>
          <p:nvPr>
            <p:ph type="ftr" sz="quarter" idx="3"/>
          </p:nvPr>
        </p:nvSpPr>
        <p:spPr>
          <a:xfrm>
            <a:off x="0" y="6661150"/>
            <a:ext cx="7812088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– L.M. Embedded Computing Systems – ©2013 Enzo Mingozzi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41" descr="C:\WINDOWS\Desktop\Salone di orientamento 2000\Salone di orientamento 2000\cyber.jp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50000" contrast="-54000"/>
          </a:blip>
          <a:srcRect l="8788" r="85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4"/>
          </p:nvPr>
        </p:nvSpPr>
        <p:spPr>
          <a:xfrm>
            <a:off x="8342313" y="6661150"/>
            <a:ext cx="801687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E0C745-4F4F-4BD1-B8C7-3900D32D350B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  <p:sp>
        <p:nvSpPr>
          <p:cNvPr id="5" name="Segnaposto piè di pagina 11"/>
          <p:cNvSpPr>
            <a:spLocks noGrp="1"/>
          </p:cNvSpPr>
          <p:nvPr>
            <p:ph type="ftr" sz="quarter" idx="3"/>
          </p:nvPr>
        </p:nvSpPr>
        <p:spPr>
          <a:xfrm>
            <a:off x="0" y="6661150"/>
            <a:ext cx="7812088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– L.M. Embedded Computing Systems – ©2013 Enzo Mingozzi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3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813435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</a:t>
            </a:r>
            <a:endParaRPr lang="it-IT" dirty="0" smtClean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>
          <a:xfrm>
            <a:off x="179388" y="5516563"/>
            <a:ext cx="7680325" cy="1228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Giacomo </a:t>
            </a:r>
            <a:r>
              <a:rPr lang="it-IT" sz="24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Tanganelli</a:t>
            </a:r>
            <a:endParaRPr lang="it-IT" sz="24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PhD</a:t>
            </a:r>
            <a:r>
              <a:rPr lang="it-IT" sz="2400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</a:t>
            </a:r>
            <a:r>
              <a:rPr lang="it-IT" sz="2400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student</a:t>
            </a:r>
            <a:r>
              <a:rPr lang="it-IT" sz="2400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@ </a:t>
            </a:r>
            <a:r>
              <a:rPr lang="it-IT" sz="2400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University</a:t>
            </a:r>
            <a:r>
              <a:rPr lang="it-IT" sz="2400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of Pisa</a:t>
            </a:r>
            <a:endParaRPr lang="it-IT" sz="2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g.tanganelli@iet.unipi.it</a:t>
            </a:r>
            <a:endParaRPr lang="it-IT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–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7" y="1600200"/>
            <a:ext cx="7258106" cy="4925144"/>
          </a:xfrm>
        </p:spPr>
      </p:pic>
    </p:spTree>
    <p:extLst>
      <p:ext uri="{BB962C8B-B14F-4D97-AF65-F5344CB8AC3E}">
        <p14:creationId xmlns:p14="http://schemas.microsoft.com/office/powerpoint/2010/main" val="28773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Compile and </a:t>
            </a:r>
            <a:r>
              <a:rPr lang="it-IT" dirty="0" err="1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compile modules </a:t>
            </a:r>
            <a:r>
              <a:rPr lang="en-US" dirty="0"/>
              <a:t>in the root of the </a:t>
            </a:r>
            <a:r>
              <a:rPr lang="en-US" dirty="0" smtClean="0"/>
              <a:t>project run:</a:t>
            </a:r>
          </a:p>
          <a:p>
            <a:pPr lvl="1"/>
            <a:r>
              <a:rPr lang="en-US" dirty="0" smtClean="0"/>
              <a:t>$&gt;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</a:p>
          <a:p>
            <a:r>
              <a:rPr lang="en-US" dirty="0" smtClean="0"/>
              <a:t>Usually jar files will be deployed inside a  target folder in each subproject:</a:t>
            </a:r>
          </a:p>
          <a:p>
            <a:pPr lvl="1"/>
            <a:r>
              <a:rPr lang="en-US" dirty="0" smtClean="0"/>
              <a:t>Californium configuration, for convenience, copies generated jars inside the run folder in the </a:t>
            </a:r>
            <a:r>
              <a:rPr lang="en-US" smtClean="0"/>
              <a:t>root folder.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71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a look to </a:t>
            </a:r>
            <a:r>
              <a:rPr lang="en-US" dirty="0" err="1" smtClean="0"/>
              <a:t>cf</a:t>
            </a:r>
            <a:r>
              <a:rPr lang="en-US" dirty="0" smtClean="0"/>
              <a:t>-</a:t>
            </a:r>
            <a:r>
              <a:rPr lang="en-US" dirty="0" err="1" smtClean="0"/>
              <a:t>helloworld</a:t>
            </a:r>
            <a:r>
              <a:rPr lang="en-US" dirty="0" smtClean="0"/>
              <a:t>-server/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/>
              <a:t>Take a look to </a:t>
            </a:r>
            <a:r>
              <a:rPr lang="en-US" dirty="0" smtClean="0"/>
              <a:t>californium/</a:t>
            </a:r>
            <a:r>
              <a:rPr lang="en-US" dirty="0" err="1" smtClean="0"/>
              <a:t>pom.xml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create a </a:t>
            </a:r>
            <a:r>
              <a:rPr lang="en-US" smtClean="0"/>
              <a:t>new </a:t>
            </a:r>
            <a:r>
              <a:rPr lang="en-US" smtClean="0"/>
              <a:t>Maven project </a:t>
            </a:r>
            <a:r>
              <a:rPr lang="en-US" dirty="0" smtClean="0"/>
              <a:t>ready to use the californium library.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5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 - Concept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 management tool</a:t>
            </a:r>
          </a:p>
          <a:p>
            <a:r>
              <a:rPr lang="en-US" dirty="0" smtClean="0"/>
              <a:t>Based on project object model (POM)</a:t>
            </a:r>
          </a:p>
          <a:p>
            <a:r>
              <a:rPr lang="en-US" dirty="0" smtClean="0"/>
              <a:t>POM is the fundamental unit (XML file)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dependencies</a:t>
            </a:r>
          </a:p>
          <a:p>
            <a:r>
              <a:rPr lang="en-US" dirty="0" smtClean="0"/>
              <a:t>de facto standard for large Java projects</a:t>
            </a:r>
          </a:p>
          <a:p>
            <a:r>
              <a:rPr lang="en-US" dirty="0" smtClean="0"/>
              <a:t>Java library exported in Maven repositories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6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- Minimal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&lt;project&gt;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modelVersion</a:t>
            </a:r>
            <a:r>
              <a:rPr lang="en-US" dirty="0" smtClean="0"/>
              <a:t>&gt;4.0.0&lt;/</a:t>
            </a:r>
            <a:r>
              <a:rPr lang="en-US" dirty="0" err="1" smtClean="0"/>
              <a:t>modelVersion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it.unipi.iot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iot</a:t>
            </a:r>
            <a:r>
              <a:rPr lang="en-US" dirty="0" smtClean="0"/>
              <a:t>-example&lt;/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&lt;version&gt;1.0&lt;/version&gt;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&lt;packaging&gt;jar&lt;/packaging&gt;</a:t>
            </a:r>
          </a:p>
          <a:p>
            <a:pPr marL="0" indent="0">
              <a:buNone/>
            </a:pPr>
            <a:r>
              <a:rPr lang="en-US" dirty="0" smtClean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238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8936" cy="4925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&lt;project&gt;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 err="1">
                <a:solidFill>
                  <a:schemeClr val="tx1"/>
                </a:solidFill>
              </a:rPr>
              <a:t>modelVersion</a:t>
            </a:r>
            <a:r>
              <a:rPr lang="en-US" sz="2400" dirty="0">
                <a:solidFill>
                  <a:schemeClr val="tx1"/>
                </a:solidFill>
              </a:rPr>
              <a:t>&gt;4.0.0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modelVersion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>
                <a:solidFill>
                  <a:schemeClr val="tx1"/>
                </a:solidFill>
              </a:rPr>
              <a:t>parent&gt;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&lt;</a:t>
            </a:r>
            <a:r>
              <a:rPr lang="en-US" sz="2400" dirty="0" err="1">
                <a:solidFill>
                  <a:schemeClr val="tx1"/>
                </a:solidFill>
              </a:rPr>
              <a:t>groupId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  <a:r>
              <a:rPr lang="en-US" sz="2400" dirty="0" err="1">
                <a:solidFill>
                  <a:schemeClr val="tx1"/>
                </a:solidFill>
              </a:rPr>
              <a:t>it.unipi.iot</a:t>
            </a:r>
            <a:r>
              <a:rPr lang="en-US" sz="2400" dirty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groupId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&lt;</a:t>
            </a:r>
            <a:r>
              <a:rPr lang="en-US" sz="2400" dirty="0" err="1">
                <a:solidFill>
                  <a:schemeClr val="tx1"/>
                </a:solidFill>
              </a:rPr>
              <a:t>artifactId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  <a:r>
              <a:rPr lang="en-US" sz="2400" dirty="0" err="1">
                <a:solidFill>
                  <a:schemeClr val="tx1"/>
                </a:solidFill>
              </a:rPr>
              <a:t>iot</a:t>
            </a:r>
            <a:r>
              <a:rPr lang="en-US" sz="2400" dirty="0">
                <a:solidFill>
                  <a:schemeClr val="tx1"/>
                </a:solidFill>
              </a:rPr>
              <a:t>-example&lt;/</a:t>
            </a:r>
            <a:r>
              <a:rPr lang="en-US" sz="2400" dirty="0" err="1">
                <a:solidFill>
                  <a:schemeClr val="tx1"/>
                </a:solidFill>
              </a:rPr>
              <a:t>artifactId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&lt;version&gt;1.0&lt;/version&gt;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&lt;/parent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 err="1">
                <a:solidFill>
                  <a:srgbClr val="008000"/>
                </a:solidFill>
              </a:rPr>
              <a:t>groupId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  <a:r>
              <a:rPr lang="en-US" sz="2400" dirty="0" err="1">
                <a:solidFill>
                  <a:srgbClr val="008000"/>
                </a:solidFill>
              </a:rPr>
              <a:t>it.unipi.iot</a:t>
            </a:r>
            <a:r>
              <a:rPr lang="en-US" sz="2400" dirty="0">
                <a:solidFill>
                  <a:srgbClr val="008000"/>
                </a:solidFill>
              </a:rPr>
              <a:t>&lt;/</a:t>
            </a:r>
            <a:r>
              <a:rPr lang="en-US" sz="2400" dirty="0" err="1">
                <a:solidFill>
                  <a:srgbClr val="008000"/>
                </a:solidFill>
              </a:rPr>
              <a:t>groupId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 err="1">
                <a:solidFill>
                  <a:schemeClr val="tx1"/>
                </a:solidFill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</a:rPr>
              <a:t>&gt;server&lt;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rgbClr val="008000"/>
                </a:solidFill>
              </a:rPr>
              <a:t> &lt;version&gt;1.0&lt;/version&gt;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>
                <a:solidFill>
                  <a:schemeClr val="tx1"/>
                </a:solidFill>
              </a:rPr>
              <a:t>packaging&gt;jar&lt;/packaging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/project&gt;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1600200"/>
            <a:ext cx="2962672" cy="49251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|--/</a:t>
            </a:r>
            <a:r>
              <a:rPr lang="en-US" sz="3200" dirty="0" err="1" smtClean="0">
                <a:solidFill>
                  <a:srgbClr val="000000"/>
                </a:solidFill>
              </a:rPr>
              <a:t>iot</a:t>
            </a:r>
            <a:r>
              <a:rPr lang="en-US" sz="3200" dirty="0" smtClean="0">
                <a:solidFill>
                  <a:srgbClr val="000000"/>
                </a:solidFill>
              </a:rPr>
              <a:t>-example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    --/server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        -- </a:t>
            </a:r>
            <a:r>
              <a:rPr lang="en-US" sz="3200" dirty="0" err="1" smtClean="0">
                <a:solidFill>
                  <a:srgbClr val="FF0000"/>
                </a:solidFill>
              </a:rPr>
              <a:t>pom.xml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|--</a:t>
            </a:r>
            <a:r>
              <a:rPr lang="en-US" sz="3200" dirty="0" err="1" smtClean="0">
                <a:solidFill>
                  <a:srgbClr val="000000"/>
                </a:solidFill>
              </a:rPr>
              <a:t>pom.xml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8936" cy="4925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&lt;project&gt;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 err="1">
                <a:solidFill>
                  <a:schemeClr val="tx1"/>
                </a:solidFill>
              </a:rPr>
              <a:t>modelVersion</a:t>
            </a:r>
            <a:r>
              <a:rPr lang="en-US" sz="2400" dirty="0">
                <a:solidFill>
                  <a:schemeClr val="tx1"/>
                </a:solidFill>
              </a:rPr>
              <a:t>&gt;4.0.0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modelVersion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 err="1">
                <a:solidFill>
                  <a:schemeClr val="tx1"/>
                </a:solidFill>
              </a:rPr>
              <a:t>groupId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  <a:r>
              <a:rPr lang="en-US" sz="2400" dirty="0" err="1">
                <a:solidFill>
                  <a:schemeClr val="tx1"/>
                </a:solidFill>
              </a:rPr>
              <a:t>it.unipi.iot</a:t>
            </a:r>
            <a:r>
              <a:rPr lang="en-US" sz="2400" dirty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groupId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 err="1">
                <a:solidFill>
                  <a:schemeClr val="tx1"/>
                </a:solidFill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-example&lt;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artifactId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&lt;version&gt;1.0&lt;/version&gt;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>
                <a:solidFill>
                  <a:schemeClr val="tx1"/>
                </a:solidFill>
              </a:rPr>
              <a:t>packaging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r>
              <a:rPr lang="en-US" sz="2400" dirty="0" err="1" smtClean="0">
                <a:solidFill>
                  <a:srgbClr val="FF0000"/>
                </a:solidFill>
              </a:rPr>
              <a:t>pom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/packaging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&lt;modules&gt;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	&lt;module&gt;server&lt;/module&gt;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  &lt;</a:t>
            </a:r>
            <a:r>
              <a:rPr lang="en-US" sz="2400" dirty="0">
                <a:solidFill>
                  <a:schemeClr val="tx1"/>
                </a:solidFill>
              </a:rPr>
              <a:t>/modules&gt;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/project&gt;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1600200"/>
            <a:ext cx="2962672" cy="49251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|--/</a:t>
            </a:r>
            <a:r>
              <a:rPr lang="en-US" sz="3200" dirty="0" err="1" smtClean="0">
                <a:solidFill>
                  <a:srgbClr val="000000"/>
                </a:solidFill>
              </a:rPr>
              <a:t>iot</a:t>
            </a:r>
            <a:r>
              <a:rPr lang="en-US" sz="3200" dirty="0" smtClean="0">
                <a:solidFill>
                  <a:srgbClr val="000000"/>
                </a:solidFill>
              </a:rPr>
              <a:t>-example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|    --/server</a:t>
            </a:r>
          </a:p>
          <a:p>
            <a:pPr marL="0" indent="0">
              <a:buNone/>
            </a:pPr>
            <a:r>
              <a:rPr lang="en-US" sz="3200" dirty="0" smtClean="0"/>
              <a:t>|        -- </a:t>
            </a:r>
            <a:r>
              <a:rPr lang="en-US" sz="3200" dirty="0" err="1" smtClean="0">
                <a:solidFill>
                  <a:srgbClr val="000000"/>
                </a:solidFill>
              </a:rPr>
              <a:t>pom.xml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|--</a:t>
            </a:r>
            <a:r>
              <a:rPr lang="en-US" sz="3200" dirty="0" err="1" smtClean="0">
                <a:solidFill>
                  <a:srgbClr val="FF0000"/>
                </a:solidFill>
              </a:rPr>
              <a:t>pom.xml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9251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&lt;dependencies&gt;</a:t>
            </a:r>
          </a:p>
          <a:p>
            <a:pPr marL="0" indent="0">
              <a:buNone/>
            </a:pPr>
            <a:r>
              <a:rPr lang="en-US" sz="1800" dirty="0"/>
              <a:t>    ...</a:t>
            </a:r>
          </a:p>
          <a:p>
            <a:pPr marL="0" indent="0">
              <a:buNone/>
            </a:pPr>
            <a:r>
              <a:rPr lang="en-US" sz="1800" dirty="0"/>
              <a:t>    &lt;dependency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org.eclipse.californium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</a:t>
            </a:r>
            <a:r>
              <a:rPr lang="en-US" sz="1800" dirty="0"/>
              <a:t>&lt;</a:t>
            </a:r>
            <a:r>
              <a:rPr lang="en-US" sz="1800" dirty="0" err="1"/>
              <a:t>artifactId</a:t>
            </a:r>
            <a:r>
              <a:rPr lang="en-US" sz="1800" dirty="0"/>
              <a:t>&gt;californium-core&lt;/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</a:t>
            </a:r>
            <a:r>
              <a:rPr lang="en-US" sz="1800" dirty="0"/>
              <a:t>&lt;version</a:t>
            </a:r>
            <a:r>
              <a:rPr lang="en-US" sz="1800" dirty="0" smtClean="0"/>
              <a:t>&gt;</a:t>
            </a:r>
            <a:r>
              <a:rPr lang="cs-CZ" sz="1800" dirty="0"/>
              <a:t>${</a:t>
            </a:r>
            <a:r>
              <a:rPr lang="cs-CZ" sz="1800" dirty="0" err="1"/>
              <a:t>project.version</a:t>
            </a:r>
            <a:r>
              <a:rPr lang="cs-CZ" sz="1800" dirty="0"/>
              <a:t>}</a:t>
            </a:r>
            <a:r>
              <a:rPr lang="en-US" sz="1800" dirty="0" smtClean="0"/>
              <a:t>&lt;</a:t>
            </a:r>
            <a:r>
              <a:rPr lang="en-US" sz="1800" dirty="0"/>
              <a:t>/version&gt;</a:t>
            </a:r>
          </a:p>
          <a:p>
            <a:pPr marL="0" indent="0">
              <a:buNone/>
            </a:pPr>
            <a:r>
              <a:rPr lang="en-US" sz="1800" dirty="0"/>
              <a:t>    &lt;/dependency&gt;</a:t>
            </a:r>
          </a:p>
          <a:p>
            <a:pPr marL="0" indent="0">
              <a:buNone/>
            </a:pPr>
            <a:r>
              <a:rPr lang="en-US" sz="1800" dirty="0"/>
              <a:t>    ...</a:t>
            </a:r>
          </a:p>
          <a:p>
            <a:pPr marL="0" indent="0">
              <a:buNone/>
            </a:pPr>
            <a:r>
              <a:rPr lang="en-US" sz="1800" dirty="0"/>
              <a:t>  &lt;/dependencies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925144"/>
          </a:xfrm>
        </p:spPr>
        <p:txBody>
          <a:bodyPr/>
          <a:lstStyle/>
          <a:p>
            <a:r>
              <a:rPr lang="en-US" dirty="0" smtClean="0"/>
              <a:t>Your project can rely on other project</a:t>
            </a:r>
          </a:p>
          <a:p>
            <a:r>
              <a:rPr lang="en-US" dirty="0" smtClean="0"/>
              <a:t>Specify each project as a dependency</a:t>
            </a:r>
          </a:p>
          <a:p>
            <a:r>
              <a:rPr lang="en-US" dirty="0" smtClean="0"/>
              <a:t>See it as “import jar into library path”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mport from where?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2952" cy="4925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&lt;/repositories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repository&gt;</a:t>
            </a:r>
          </a:p>
          <a:p>
            <a:pPr marL="0" indent="0">
              <a:buNone/>
            </a:pPr>
            <a:r>
              <a:rPr lang="en-US" sz="2400" dirty="0"/>
              <a:t>      &lt;id&gt;</a:t>
            </a:r>
            <a:r>
              <a:rPr lang="en-US" sz="2400" dirty="0" err="1"/>
              <a:t>repo.eclipse.org</a:t>
            </a:r>
            <a:r>
              <a:rPr lang="en-US" sz="2400" dirty="0"/>
              <a:t>&lt;/id&gt;</a:t>
            </a:r>
          </a:p>
          <a:p>
            <a:pPr marL="0" indent="0">
              <a:buNone/>
            </a:pPr>
            <a:r>
              <a:rPr lang="en-US" sz="2400" dirty="0"/>
              <a:t>      &lt;name&gt;Californium Repository&lt;/name&gt;</a:t>
            </a:r>
          </a:p>
          <a:p>
            <a:pPr marL="0" indent="0">
              <a:buNone/>
            </a:pPr>
            <a:r>
              <a:rPr lang="en-US" sz="2400" dirty="0"/>
              <a:t>      &lt;</a:t>
            </a:r>
            <a:r>
              <a:rPr lang="en-US" sz="2400" dirty="0" err="1"/>
              <a:t>url</a:t>
            </a:r>
            <a:r>
              <a:rPr lang="en-US" sz="2400" dirty="0"/>
              <a:t>&gt;https://</a:t>
            </a:r>
            <a:r>
              <a:rPr lang="en-US" sz="2400" dirty="0" err="1"/>
              <a:t>repo.eclipse.org</a:t>
            </a:r>
            <a:r>
              <a:rPr lang="en-US" sz="2400" dirty="0"/>
              <a:t>/content/repositories/californium/&lt;/</a:t>
            </a:r>
            <a:r>
              <a:rPr lang="en-US" sz="2400" dirty="0" err="1"/>
              <a:t>url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&lt;/repository&gt;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&lt;/repositories&gt;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160" y="1600200"/>
            <a:ext cx="2674640" cy="4925144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pom.xml</a:t>
            </a:r>
            <a:r>
              <a:rPr lang="en-US" dirty="0" smtClean="0"/>
              <a:t> inherits the standard repository </a:t>
            </a:r>
          </a:p>
          <a:p>
            <a:r>
              <a:rPr lang="en-US" dirty="0" smtClean="0"/>
              <a:t>Some projects, i.e. Californium, have their repository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08" b="-50808"/>
          <a:stretch>
            <a:fillRect/>
          </a:stretch>
        </p:blipFill>
        <p:spPr>
          <a:xfrm>
            <a:off x="250825" y="1600200"/>
            <a:ext cx="8435975" cy="4924425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– 2</a:t>
            </a:r>
            <a:endParaRPr lang="en-US" dirty="0"/>
          </a:p>
        </p:txBody>
      </p:sp>
      <p:pic>
        <p:nvPicPr>
          <p:cNvPr id="4" name="Content Placeholder 3" descr="Schermata 2014-12-02 alle 11.28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" r="-1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572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18314</TotalTime>
  <Words>503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di Office</vt:lpstr>
      <vt:lpstr>Maven</vt:lpstr>
      <vt:lpstr>Apache Maven - Concept</vt:lpstr>
      <vt:lpstr>POM - Minimal</vt:lpstr>
      <vt:lpstr>Project inheritance</vt:lpstr>
      <vt:lpstr>Project aggregation</vt:lpstr>
      <vt:lpstr>Dependencies</vt:lpstr>
      <vt:lpstr>Repositories</vt:lpstr>
      <vt:lpstr>Plugins</vt:lpstr>
      <vt:lpstr>Plugins – 2</vt:lpstr>
      <vt:lpstr>Plugins – 3</vt:lpstr>
      <vt:lpstr>Compile and Install</vt:lpstr>
      <vt:lpstr>Example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mingozzi</dc:creator>
  <cp:lastModifiedBy>Giacomo Tanganelli</cp:lastModifiedBy>
  <cp:revision>634</cp:revision>
  <dcterms:created xsi:type="dcterms:W3CDTF">2011-04-12T09:25:07Z</dcterms:created>
  <dcterms:modified xsi:type="dcterms:W3CDTF">2015-12-02T12:15:21Z</dcterms:modified>
</cp:coreProperties>
</file>