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76" r:id="rId3"/>
    <p:sldId id="279" r:id="rId4"/>
    <p:sldId id="293" r:id="rId5"/>
    <p:sldId id="278" r:id="rId6"/>
    <p:sldId id="259" r:id="rId7"/>
    <p:sldId id="260" r:id="rId8"/>
    <p:sldId id="280" r:id="rId9"/>
    <p:sldId id="284" r:id="rId10"/>
    <p:sldId id="285" r:id="rId11"/>
    <p:sldId id="286" r:id="rId12"/>
    <p:sldId id="263" r:id="rId13"/>
    <p:sldId id="264" r:id="rId14"/>
    <p:sldId id="266" r:id="rId15"/>
    <p:sldId id="281" r:id="rId16"/>
    <p:sldId id="290" r:id="rId17"/>
    <p:sldId id="291" r:id="rId18"/>
    <p:sldId id="289" r:id="rId19"/>
    <p:sldId id="292" r:id="rId20"/>
    <p:sldId id="288" r:id="rId21"/>
    <p:sldId id="283" r:id="rId22"/>
    <p:sldId id="275" r:id="rId2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822433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822433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822433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822433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822433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822433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822433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822433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822433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419FA46-300C-1253-968F-C8866B61DEBC}" name="Gianmarco Bordin" initials="GB" userId="d65795476faa169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8E6FB0-E391-7024-CE9C-7400B82FB450}" v="5616" dt="2025-01-04T18:04:15.272"/>
    <p1510:client id="{332CB52C-A756-34CD-3BD4-C64B0B07B944}" v="550" dt="2025-01-05T16:29:11.161"/>
    <p1510:client id="{411843D9-2F11-5FEA-BEE3-FE3CDCE4865D}" v="24" dt="2025-01-05T17:06:50.258"/>
    <p1510:client id="{653CB64A-C615-D74D-0B57-8A495D56D2D9}" v="8" dt="2025-01-05T17:14:10.103"/>
    <p1510:client id="{7E9806FF-667B-DAD7-DE49-4F4DC8EF0C58}" v="9" dt="2025-01-05T17:18:00.718"/>
    <p1510:client id="{92EC521F-DCF1-841A-6107-4E5CDC8D95BA}" v="475" dt="2025-01-06T09:03:37.829"/>
    <p1510:client id="{A0FF7F42-607E-431B-E67B-D5CB845D7019}" v="592" dt="2025-01-06T10:15:02.424"/>
    <p1510:client id="{B20690CB-8752-8CB1-C00F-34E51ED76D99}" v="5" dt="2025-01-05T16:30:00.988"/>
    <p1510:client id="{C9852B99-5AA0-9362-F06E-F4BE2933DC64}" v="3" dt="2025-01-04T14:44:35.169"/>
    <p1510:client id="{CDED9470-146A-657F-C439-8757603B5B2F}" v="3" dt="2025-01-04T14:43:06.448"/>
    <p1510:client id="{E0CF24E9-62AA-2DA3-9B1D-B5D809E9EFC3}" v="115" dt="2025-01-05T17:46:04.563"/>
    <p1510:client id="{EF874F53-3D20-A077-5D34-BFE4757C5D05}" v="6613" dt="2025-01-04T14:37:14.155"/>
    <p1510:client id="{F605A8AF-2E92-566C-957B-FE9F5F4D7A27}" v="10" dt="2025-01-04T14:41:29.84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822433"/>
        </a:fontRef>
        <a:srgbClr val="822433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822433"/>
        </a:fontRef>
        <a:srgbClr val="822433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822433"/>
        </a:fontRef>
        <a:srgbClr val="822433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822433"/>
        </a:fontRef>
        <a:srgbClr val="8224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CE7E7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822433"/>
        </a:fontRef>
        <a:srgbClr val="8224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822433"/>
              </a:solidFill>
              <a:prstDash val="solid"/>
              <a:round/>
            </a:ln>
          </a:top>
          <a:bottom>
            <a:ln w="25400" cap="flat">
              <a:solidFill>
                <a:srgbClr val="82243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822433"/>
              </a:solidFill>
              <a:prstDash val="solid"/>
              <a:round/>
            </a:ln>
          </a:top>
          <a:bottom>
            <a:ln w="25400" cap="flat">
              <a:solidFill>
                <a:srgbClr val="82243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822433"/>
        </a:fontRef>
        <a:srgbClr val="822433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8CBCC"/>
          </a:solidFill>
        </a:fill>
      </a:tcStyle>
    </a:wholeTbl>
    <a:band2H>
      <a:tcTxStyle/>
      <a:tcStyle>
        <a:tcBdr/>
        <a:fill>
          <a:solidFill>
            <a:srgbClr val="ECE7E7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822433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822433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82243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822433"/>
        </a:fontRef>
        <a:srgbClr val="822433"/>
      </a:tcTxStyle>
      <a:tcStyle>
        <a:tcBdr>
          <a:left>
            <a:ln w="12700" cap="flat">
              <a:solidFill>
                <a:srgbClr val="822433"/>
              </a:solidFill>
              <a:prstDash val="solid"/>
              <a:round/>
            </a:ln>
          </a:left>
          <a:right>
            <a:ln w="12700" cap="flat">
              <a:solidFill>
                <a:srgbClr val="822433"/>
              </a:solidFill>
              <a:prstDash val="solid"/>
              <a:round/>
            </a:ln>
          </a:right>
          <a:top>
            <a:ln w="12700" cap="flat">
              <a:solidFill>
                <a:srgbClr val="822433"/>
              </a:solidFill>
              <a:prstDash val="solid"/>
              <a:round/>
            </a:ln>
          </a:top>
          <a:bottom>
            <a:ln w="12700" cap="flat">
              <a:solidFill>
                <a:srgbClr val="822433"/>
              </a:solidFill>
              <a:prstDash val="solid"/>
              <a:round/>
            </a:ln>
          </a:bottom>
          <a:insideH>
            <a:ln w="12700" cap="flat">
              <a:solidFill>
                <a:srgbClr val="822433"/>
              </a:solidFill>
              <a:prstDash val="solid"/>
              <a:round/>
            </a:ln>
          </a:insideH>
          <a:insideV>
            <a:ln w="12700" cap="flat">
              <a:solidFill>
                <a:srgbClr val="822433"/>
              </a:solidFill>
              <a:prstDash val="solid"/>
              <a:round/>
            </a:ln>
          </a:insideV>
        </a:tcBdr>
        <a:fill>
          <a:solidFill>
            <a:srgbClr val="822433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rgbClr val="822433"/>
        </a:fontRef>
        <a:srgbClr val="822433"/>
      </a:tcTxStyle>
      <a:tcStyle>
        <a:tcBdr>
          <a:left>
            <a:ln w="12700" cap="flat">
              <a:solidFill>
                <a:srgbClr val="822433"/>
              </a:solidFill>
              <a:prstDash val="solid"/>
              <a:round/>
            </a:ln>
          </a:left>
          <a:right>
            <a:ln w="12700" cap="flat">
              <a:solidFill>
                <a:srgbClr val="822433"/>
              </a:solidFill>
              <a:prstDash val="solid"/>
              <a:round/>
            </a:ln>
          </a:right>
          <a:top>
            <a:ln w="12700" cap="flat">
              <a:solidFill>
                <a:srgbClr val="822433"/>
              </a:solidFill>
              <a:prstDash val="solid"/>
              <a:round/>
            </a:ln>
          </a:top>
          <a:bottom>
            <a:ln w="12700" cap="flat">
              <a:solidFill>
                <a:srgbClr val="822433"/>
              </a:solidFill>
              <a:prstDash val="solid"/>
              <a:round/>
            </a:ln>
          </a:bottom>
          <a:insideH>
            <a:ln w="12700" cap="flat">
              <a:solidFill>
                <a:srgbClr val="822433"/>
              </a:solidFill>
              <a:prstDash val="solid"/>
              <a:round/>
            </a:ln>
          </a:insideH>
          <a:insideV>
            <a:ln w="12700" cap="flat">
              <a:solidFill>
                <a:srgbClr val="822433"/>
              </a:solidFill>
              <a:prstDash val="solid"/>
              <a:round/>
            </a:ln>
          </a:insideV>
        </a:tcBdr>
        <a:fill>
          <a:solidFill>
            <a:srgbClr val="822433">
              <a:alpha val="20000"/>
            </a:srgbClr>
          </a:solidFill>
        </a:fill>
      </a:tcStyle>
    </a:firstCol>
    <a:lastRow>
      <a:tcTxStyle b="on" i="off">
        <a:fontRef idx="minor">
          <a:srgbClr val="822433"/>
        </a:fontRef>
        <a:srgbClr val="822433"/>
      </a:tcTxStyle>
      <a:tcStyle>
        <a:tcBdr>
          <a:left>
            <a:ln w="12700" cap="flat">
              <a:solidFill>
                <a:srgbClr val="822433"/>
              </a:solidFill>
              <a:prstDash val="solid"/>
              <a:round/>
            </a:ln>
          </a:left>
          <a:right>
            <a:ln w="12700" cap="flat">
              <a:solidFill>
                <a:srgbClr val="822433"/>
              </a:solidFill>
              <a:prstDash val="solid"/>
              <a:round/>
            </a:ln>
          </a:right>
          <a:top>
            <a:ln w="50800" cap="flat">
              <a:solidFill>
                <a:srgbClr val="822433"/>
              </a:solidFill>
              <a:prstDash val="solid"/>
              <a:round/>
            </a:ln>
          </a:top>
          <a:bottom>
            <a:ln w="12700" cap="flat">
              <a:solidFill>
                <a:srgbClr val="822433"/>
              </a:solidFill>
              <a:prstDash val="solid"/>
              <a:round/>
            </a:ln>
          </a:bottom>
          <a:insideH>
            <a:ln w="12700" cap="flat">
              <a:solidFill>
                <a:srgbClr val="822433"/>
              </a:solidFill>
              <a:prstDash val="solid"/>
              <a:round/>
            </a:ln>
          </a:insideH>
          <a:insideV>
            <a:ln w="12700" cap="flat">
              <a:solidFill>
                <a:srgbClr val="82243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822433"/>
        </a:fontRef>
        <a:srgbClr val="822433"/>
      </a:tcTxStyle>
      <a:tcStyle>
        <a:tcBdr>
          <a:left>
            <a:ln w="12700" cap="flat">
              <a:solidFill>
                <a:srgbClr val="822433"/>
              </a:solidFill>
              <a:prstDash val="solid"/>
              <a:round/>
            </a:ln>
          </a:left>
          <a:right>
            <a:ln w="12700" cap="flat">
              <a:solidFill>
                <a:srgbClr val="822433"/>
              </a:solidFill>
              <a:prstDash val="solid"/>
              <a:round/>
            </a:ln>
          </a:right>
          <a:top>
            <a:ln w="12700" cap="flat">
              <a:solidFill>
                <a:srgbClr val="822433"/>
              </a:solidFill>
              <a:prstDash val="solid"/>
              <a:round/>
            </a:ln>
          </a:top>
          <a:bottom>
            <a:ln w="25400" cap="flat">
              <a:solidFill>
                <a:srgbClr val="822433"/>
              </a:solidFill>
              <a:prstDash val="solid"/>
              <a:round/>
            </a:ln>
          </a:bottom>
          <a:insideH>
            <a:ln w="12700" cap="flat">
              <a:solidFill>
                <a:srgbClr val="822433"/>
              </a:solidFill>
              <a:prstDash val="solid"/>
              <a:round/>
            </a:ln>
          </a:insideH>
          <a:insideV>
            <a:ln w="12700" cap="flat">
              <a:solidFill>
                <a:srgbClr val="82243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1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B38C0D-348B-49DE-BE29-F512C8432B0C}" type="doc">
      <dgm:prSet loTypeId="urn:microsoft.com/office/officeart/2005/8/layout/hProcess9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717D9DE-8AA2-4F13-B095-86D77D8516C8}">
      <dgm:prSet phldrT="[Text]" phldr="0"/>
      <dgm:spPr/>
      <dgm:t>
        <a:bodyPr/>
        <a:lstStyle/>
        <a:p>
          <a:pPr rtl="0"/>
          <a:r>
            <a:rPr lang="en-GB" dirty="0">
              <a:latin typeface="Helvetica"/>
              <a:cs typeface="Helvetica"/>
            </a:rPr>
            <a:t>Solution Design</a:t>
          </a:r>
          <a:endParaRPr lang="en-GB" dirty="0"/>
        </a:p>
      </dgm:t>
    </dgm:pt>
    <dgm:pt modelId="{68F6AF1C-F9C5-4C67-80F6-5E67D7177B1F}" type="parTrans" cxnId="{40FE7886-0011-435F-8691-CE20D366B712}">
      <dgm:prSet/>
      <dgm:spPr/>
      <dgm:t>
        <a:bodyPr/>
        <a:lstStyle/>
        <a:p>
          <a:endParaRPr lang="en-GB"/>
        </a:p>
      </dgm:t>
    </dgm:pt>
    <dgm:pt modelId="{FF91B1F1-6446-40F2-BC55-E70F7D77DD0C}" type="sibTrans" cxnId="{40FE7886-0011-435F-8691-CE20D366B712}">
      <dgm:prSet/>
      <dgm:spPr/>
      <dgm:t>
        <a:bodyPr/>
        <a:lstStyle/>
        <a:p>
          <a:endParaRPr lang="en-GB"/>
        </a:p>
      </dgm:t>
    </dgm:pt>
    <dgm:pt modelId="{66C7B840-A0B0-4B04-95E4-A6E68EB61780}">
      <dgm:prSet phldrT="[Text]" phldr="0"/>
      <dgm:spPr/>
      <dgm:t>
        <a:bodyPr/>
        <a:lstStyle/>
        <a:p>
          <a:pPr rtl="0"/>
          <a:r>
            <a:rPr lang="en-GB" dirty="0">
              <a:latin typeface="Helvetica"/>
              <a:cs typeface="Helvetica"/>
            </a:rPr>
            <a:t>Algorithm &amp; Implementation</a:t>
          </a:r>
          <a:endParaRPr lang="en-GB" dirty="0"/>
        </a:p>
      </dgm:t>
    </dgm:pt>
    <dgm:pt modelId="{5D2BE376-1860-4AD5-9834-6A44A4F91703}" type="parTrans" cxnId="{42FF4F83-CCDA-4BB8-8E08-A1CFC003C477}">
      <dgm:prSet/>
      <dgm:spPr/>
      <dgm:t>
        <a:bodyPr/>
        <a:lstStyle/>
        <a:p>
          <a:endParaRPr lang="en-GB"/>
        </a:p>
      </dgm:t>
    </dgm:pt>
    <dgm:pt modelId="{65AD00B1-E1A7-4A5B-9CCC-BA9DCC48A647}" type="sibTrans" cxnId="{42FF4F83-CCDA-4BB8-8E08-A1CFC003C477}">
      <dgm:prSet/>
      <dgm:spPr/>
      <dgm:t>
        <a:bodyPr/>
        <a:lstStyle/>
        <a:p>
          <a:endParaRPr lang="en-GB"/>
        </a:p>
      </dgm:t>
    </dgm:pt>
    <dgm:pt modelId="{93E60F09-5B20-42D0-A897-A545CEDEB5C7}">
      <dgm:prSet phldrT="[Text]" phldr="0"/>
      <dgm:spPr/>
      <dgm:t>
        <a:bodyPr/>
        <a:lstStyle/>
        <a:p>
          <a:r>
            <a:rPr lang="en-GB" dirty="0">
              <a:latin typeface="Helvetica"/>
              <a:cs typeface="Helvetica"/>
            </a:rPr>
            <a:t>Experimental Evaluation</a:t>
          </a:r>
          <a:endParaRPr lang="en-GB" dirty="0"/>
        </a:p>
      </dgm:t>
    </dgm:pt>
    <dgm:pt modelId="{5B676919-9A55-4145-99A4-84EF92454D34}" type="parTrans" cxnId="{BC899033-1B26-494F-80C5-8DF11DE16BCC}">
      <dgm:prSet/>
      <dgm:spPr/>
      <dgm:t>
        <a:bodyPr/>
        <a:lstStyle/>
        <a:p>
          <a:endParaRPr lang="en-GB"/>
        </a:p>
      </dgm:t>
    </dgm:pt>
    <dgm:pt modelId="{6259A86F-93BC-4561-8C8B-5327BFD19F08}" type="sibTrans" cxnId="{BC899033-1B26-494F-80C5-8DF11DE16BCC}">
      <dgm:prSet/>
      <dgm:spPr/>
      <dgm:t>
        <a:bodyPr/>
        <a:lstStyle/>
        <a:p>
          <a:endParaRPr lang="en-GB"/>
        </a:p>
      </dgm:t>
    </dgm:pt>
    <dgm:pt modelId="{2AC86E64-2214-4352-9A90-1CE8AACF011D}">
      <dgm:prSet phldr="0"/>
      <dgm:spPr/>
      <dgm:t>
        <a:bodyPr/>
        <a:lstStyle/>
        <a:p>
          <a:r>
            <a:rPr lang="en-GB" dirty="0">
              <a:latin typeface="Helvetica"/>
              <a:cs typeface="Helvetica"/>
            </a:rPr>
            <a:t>Problem &amp; Research Goal</a:t>
          </a:r>
        </a:p>
      </dgm:t>
    </dgm:pt>
    <dgm:pt modelId="{9435766D-3A64-424B-A07C-8F6DB9AF8C76}" type="parTrans" cxnId="{DA515892-C8E0-4C27-AD0D-C6B63E8B8DA2}">
      <dgm:prSet/>
      <dgm:spPr/>
    </dgm:pt>
    <dgm:pt modelId="{537163C3-5C9C-4A8A-A852-B1096FBEDE8D}" type="sibTrans" cxnId="{DA515892-C8E0-4C27-AD0D-C6B63E8B8DA2}">
      <dgm:prSet/>
      <dgm:spPr/>
      <dgm:t>
        <a:bodyPr/>
        <a:lstStyle/>
        <a:p>
          <a:endParaRPr lang="en-GB"/>
        </a:p>
      </dgm:t>
    </dgm:pt>
    <dgm:pt modelId="{C4513C96-F324-42A8-8509-B6125E6108F5}">
      <dgm:prSet phldr="0"/>
      <dgm:spPr/>
      <dgm:t>
        <a:bodyPr/>
        <a:lstStyle/>
        <a:p>
          <a:r>
            <a:rPr lang="en-GB" dirty="0">
              <a:latin typeface="Helvetica"/>
              <a:cs typeface="Helvetica"/>
            </a:rPr>
            <a:t>Conclusions &amp; Future Works</a:t>
          </a:r>
        </a:p>
      </dgm:t>
    </dgm:pt>
    <dgm:pt modelId="{ADAA375E-F31F-4DDC-B293-F3DDF5FE9B71}" type="parTrans" cxnId="{557B5E26-64BC-4BF0-BBA6-F3129DFA4866}">
      <dgm:prSet/>
      <dgm:spPr/>
    </dgm:pt>
    <dgm:pt modelId="{DDD2AAEC-4329-4670-A2FB-7E2E098BFDFB}" type="sibTrans" cxnId="{557B5E26-64BC-4BF0-BBA6-F3129DFA4866}">
      <dgm:prSet/>
      <dgm:spPr/>
    </dgm:pt>
    <dgm:pt modelId="{B2AF0BFF-377E-4381-9FE4-84BA189B7DAD}" type="pres">
      <dgm:prSet presAssocID="{F5B38C0D-348B-49DE-BE29-F512C8432B0C}" presName="CompostProcess" presStyleCnt="0">
        <dgm:presLayoutVars>
          <dgm:dir/>
          <dgm:resizeHandles val="exact"/>
        </dgm:presLayoutVars>
      </dgm:prSet>
      <dgm:spPr/>
    </dgm:pt>
    <dgm:pt modelId="{80ADFB33-1B04-476F-9671-EDF5FCE3FC33}" type="pres">
      <dgm:prSet presAssocID="{F5B38C0D-348B-49DE-BE29-F512C8432B0C}" presName="arrow" presStyleLbl="bgShp" presStyleIdx="0" presStyleCnt="1"/>
      <dgm:spPr/>
    </dgm:pt>
    <dgm:pt modelId="{0C37FF05-FB16-421B-8AB1-60FB62C3FFF6}" type="pres">
      <dgm:prSet presAssocID="{F5B38C0D-348B-49DE-BE29-F512C8432B0C}" presName="linearProcess" presStyleCnt="0"/>
      <dgm:spPr/>
    </dgm:pt>
    <dgm:pt modelId="{67A3A4D5-05A0-46D2-A2D7-68539B7DF9C8}" type="pres">
      <dgm:prSet presAssocID="{2AC86E64-2214-4352-9A90-1CE8AACF011D}" presName="textNode" presStyleLbl="node1" presStyleIdx="0" presStyleCnt="5">
        <dgm:presLayoutVars>
          <dgm:bulletEnabled val="1"/>
        </dgm:presLayoutVars>
      </dgm:prSet>
      <dgm:spPr/>
    </dgm:pt>
    <dgm:pt modelId="{0794CB67-5B38-44D5-AC8C-00649A6BB1D2}" type="pres">
      <dgm:prSet presAssocID="{537163C3-5C9C-4A8A-A852-B1096FBEDE8D}" presName="sibTrans" presStyleCnt="0"/>
      <dgm:spPr/>
    </dgm:pt>
    <dgm:pt modelId="{5ED32181-0726-44BE-A376-AB8B44C946F7}" type="pres">
      <dgm:prSet presAssocID="{1717D9DE-8AA2-4F13-B095-86D77D8516C8}" presName="textNode" presStyleLbl="node1" presStyleIdx="1" presStyleCnt="5">
        <dgm:presLayoutVars>
          <dgm:bulletEnabled val="1"/>
        </dgm:presLayoutVars>
      </dgm:prSet>
      <dgm:spPr/>
    </dgm:pt>
    <dgm:pt modelId="{9F3FA08E-370D-4DBD-9201-B69C33057092}" type="pres">
      <dgm:prSet presAssocID="{FF91B1F1-6446-40F2-BC55-E70F7D77DD0C}" presName="sibTrans" presStyleCnt="0"/>
      <dgm:spPr/>
    </dgm:pt>
    <dgm:pt modelId="{65485000-5A21-4794-8987-18D2B0DB8297}" type="pres">
      <dgm:prSet presAssocID="{66C7B840-A0B0-4B04-95E4-A6E68EB61780}" presName="textNode" presStyleLbl="node1" presStyleIdx="2" presStyleCnt="5">
        <dgm:presLayoutVars>
          <dgm:bulletEnabled val="1"/>
        </dgm:presLayoutVars>
      </dgm:prSet>
      <dgm:spPr/>
    </dgm:pt>
    <dgm:pt modelId="{589B2935-E828-42A3-A7AB-4E97FFB6BFEF}" type="pres">
      <dgm:prSet presAssocID="{65AD00B1-E1A7-4A5B-9CCC-BA9DCC48A647}" presName="sibTrans" presStyleCnt="0"/>
      <dgm:spPr/>
    </dgm:pt>
    <dgm:pt modelId="{4587AC2E-5673-4F15-A5CE-46AE5D987A70}" type="pres">
      <dgm:prSet presAssocID="{93E60F09-5B20-42D0-A897-A545CEDEB5C7}" presName="textNode" presStyleLbl="node1" presStyleIdx="3" presStyleCnt="5">
        <dgm:presLayoutVars>
          <dgm:bulletEnabled val="1"/>
        </dgm:presLayoutVars>
      </dgm:prSet>
      <dgm:spPr/>
    </dgm:pt>
    <dgm:pt modelId="{D33319EE-D70A-4511-A706-568E6C8C1472}" type="pres">
      <dgm:prSet presAssocID="{6259A86F-93BC-4561-8C8B-5327BFD19F08}" presName="sibTrans" presStyleCnt="0"/>
      <dgm:spPr/>
    </dgm:pt>
    <dgm:pt modelId="{F3747CE1-599D-4B5A-A38A-FE79826895B6}" type="pres">
      <dgm:prSet presAssocID="{C4513C96-F324-42A8-8509-B6125E6108F5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F483809-6FDB-4EE5-A540-AA15021F8312}" type="presOf" srcId="{66C7B840-A0B0-4B04-95E4-A6E68EB61780}" destId="{65485000-5A21-4794-8987-18D2B0DB8297}" srcOrd="0" destOrd="0" presId="urn:microsoft.com/office/officeart/2005/8/layout/hProcess9"/>
    <dgm:cxn modelId="{557B5E26-64BC-4BF0-BBA6-F3129DFA4866}" srcId="{F5B38C0D-348B-49DE-BE29-F512C8432B0C}" destId="{C4513C96-F324-42A8-8509-B6125E6108F5}" srcOrd="4" destOrd="0" parTransId="{ADAA375E-F31F-4DDC-B293-F3DDF5FE9B71}" sibTransId="{DDD2AAEC-4329-4670-A2FB-7E2E098BFDFB}"/>
    <dgm:cxn modelId="{BC899033-1B26-494F-80C5-8DF11DE16BCC}" srcId="{F5B38C0D-348B-49DE-BE29-F512C8432B0C}" destId="{93E60F09-5B20-42D0-A897-A545CEDEB5C7}" srcOrd="3" destOrd="0" parTransId="{5B676919-9A55-4145-99A4-84EF92454D34}" sibTransId="{6259A86F-93BC-4561-8C8B-5327BFD19F08}"/>
    <dgm:cxn modelId="{D5EEA94E-4E69-4B6E-B59E-817FCF864DA2}" type="presOf" srcId="{C4513C96-F324-42A8-8509-B6125E6108F5}" destId="{F3747CE1-599D-4B5A-A38A-FE79826895B6}" srcOrd="0" destOrd="0" presId="urn:microsoft.com/office/officeart/2005/8/layout/hProcess9"/>
    <dgm:cxn modelId="{3242436F-6C0C-40FE-8893-A373CDCF66F3}" type="presOf" srcId="{F5B38C0D-348B-49DE-BE29-F512C8432B0C}" destId="{B2AF0BFF-377E-4381-9FE4-84BA189B7DAD}" srcOrd="0" destOrd="0" presId="urn:microsoft.com/office/officeart/2005/8/layout/hProcess9"/>
    <dgm:cxn modelId="{42FF4F83-CCDA-4BB8-8E08-A1CFC003C477}" srcId="{F5B38C0D-348B-49DE-BE29-F512C8432B0C}" destId="{66C7B840-A0B0-4B04-95E4-A6E68EB61780}" srcOrd="2" destOrd="0" parTransId="{5D2BE376-1860-4AD5-9834-6A44A4F91703}" sibTransId="{65AD00B1-E1A7-4A5B-9CCC-BA9DCC48A647}"/>
    <dgm:cxn modelId="{40FE7886-0011-435F-8691-CE20D366B712}" srcId="{F5B38C0D-348B-49DE-BE29-F512C8432B0C}" destId="{1717D9DE-8AA2-4F13-B095-86D77D8516C8}" srcOrd="1" destOrd="0" parTransId="{68F6AF1C-F9C5-4C67-80F6-5E67D7177B1F}" sibTransId="{FF91B1F1-6446-40F2-BC55-E70F7D77DD0C}"/>
    <dgm:cxn modelId="{DA515892-C8E0-4C27-AD0D-C6B63E8B8DA2}" srcId="{F5B38C0D-348B-49DE-BE29-F512C8432B0C}" destId="{2AC86E64-2214-4352-9A90-1CE8AACF011D}" srcOrd="0" destOrd="0" parTransId="{9435766D-3A64-424B-A07C-8F6DB9AF8C76}" sibTransId="{537163C3-5C9C-4A8A-A852-B1096FBEDE8D}"/>
    <dgm:cxn modelId="{3CDCCBAC-1252-44C0-964B-875335715AA7}" type="presOf" srcId="{93E60F09-5B20-42D0-A897-A545CEDEB5C7}" destId="{4587AC2E-5673-4F15-A5CE-46AE5D987A70}" srcOrd="0" destOrd="0" presId="urn:microsoft.com/office/officeart/2005/8/layout/hProcess9"/>
    <dgm:cxn modelId="{C4369EB6-9650-4F4C-B7B5-5D6E86613FF9}" type="presOf" srcId="{1717D9DE-8AA2-4F13-B095-86D77D8516C8}" destId="{5ED32181-0726-44BE-A376-AB8B44C946F7}" srcOrd="0" destOrd="0" presId="urn:microsoft.com/office/officeart/2005/8/layout/hProcess9"/>
    <dgm:cxn modelId="{1ADED1D6-0563-474C-9F88-AEC42336FE3D}" type="presOf" srcId="{2AC86E64-2214-4352-9A90-1CE8AACF011D}" destId="{67A3A4D5-05A0-46D2-A2D7-68539B7DF9C8}" srcOrd="0" destOrd="0" presId="urn:microsoft.com/office/officeart/2005/8/layout/hProcess9"/>
    <dgm:cxn modelId="{5CD5ACFA-0640-4FE7-B9CF-CAA7AD67D650}" type="presParOf" srcId="{B2AF0BFF-377E-4381-9FE4-84BA189B7DAD}" destId="{80ADFB33-1B04-476F-9671-EDF5FCE3FC33}" srcOrd="0" destOrd="0" presId="urn:microsoft.com/office/officeart/2005/8/layout/hProcess9"/>
    <dgm:cxn modelId="{26F639FD-F4DA-44BA-8572-13D1C5474814}" type="presParOf" srcId="{B2AF0BFF-377E-4381-9FE4-84BA189B7DAD}" destId="{0C37FF05-FB16-421B-8AB1-60FB62C3FFF6}" srcOrd="1" destOrd="0" presId="urn:microsoft.com/office/officeart/2005/8/layout/hProcess9"/>
    <dgm:cxn modelId="{20606841-17EE-4C22-A4DB-89F94D86F757}" type="presParOf" srcId="{0C37FF05-FB16-421B-8AB1-60FB62C3FFF6}" destId="{67A3A4D5-05A0-46D2-A2D7-68539B7DF9C8}" srcOrd="0" destOrd="0" presId="urn:microsoft.com/office/officeart/2005/8/layout/hProcess9"/>
    <dgm:cxn modelId="{BE459499-EF4C-4947-9436-2251C0B98D60}" type="presParOf" srcId="{0C37FF05-FB16-421B-8AB1-60FB62C3FFF6}" destId="{0794CB67-5B38-44D5-AC8C-00649A6BB1D2}" srcOrd="1" destOrd="0" presId="urn:microsoft.com/office/officeart/2005/8/layout/hProcess9"/>
    <dgm:cxn modelId="{59166DAA-E212-4D42-92FB-BB38516700AD}" type="presParOf" srcId="{0C37FF05-FB16-421B-8AB1-60FB62C3FFF6}" destId="{5ED32181-0726-44BE-A376-AB8B44C946F7}" srcOrd="2" destOrd="0" presId="urn:microsoft.com/office/officeart/2005/8/layout/hProcess9"/>
    <dgm:cxn modelId="{1A331F26-D466-47E0-A40F-B63C76CB6AE2}" type="presParOf" srcId="{0C37FF05-FB16-421B-8AB1-60FB62C3FFF6}" destId="{9F3FA08E-370D-4DBD-9201-B69C33057092}" srcOrd="3" destOrd="0" presId="urn:microsoft.com/office/officeart/2005/8/layout/hProcess9"/>
    <dgm:cxn modelId="{2605A1E2-BEB0-4212-B022-2C9D8D74AA89}" type="presParOf" srcId="{0C37FF05-FB16-421B-8AB1-60FB62C3FFF6}" destId="{65485000-5A21-4794-8987-18D2B0DB8297}" srcOrd="4" destOrd="0" presId="urn:microsoft.com/office/officeart/2005/8/layout/hProcess9"/>
    <dgm:cxn modelId="{5C717F57-D1E5-4B7A-BB1F-0833A1430F01}" type="presParOf" srcId="{0C37FF05-FB16-421B-8AB1-60FB62C3FFF6}" destId="{589B2935-E828-42A3-A7AB-4E97FFB6BFEF}" srcOrd="5" destOrd="0" presId="urn:microsoft.com/office/officeart/2005/8/layout/hProcess9"/>
    <dgm:cxn modelId="{85732BFA-44DC-4D41-A496-ECB66231B1FF}" type="presParOf" srcId="{0C37FF05-FB16-421B-8AB1-60FB62C3FFF6}" destId="{4587AC2E-5673-4F15-A5CE-46AE5D987A70}" srcOrd="6" destOrd="0" presId="urn:microsoft.com/office/officeart/2005/8/layout/hProcess9"/>
    <dgm:cxn modelId="{EBBB5A03-1BC0-4B3D-923C-71E929E46D7D}" type="presParOf" srcId="{0C37FF05-FB16-421B-8AB1-60FB62C3FFF6}" destId="{D33319EE-D70A-4511-A706-568E6C8C1472}" srcOrd="7" destOrd="0" presId="urn:microsoft.com/office/officeart/2005/8/layout/hProcess9"/>
    <dgm:cxn modelId="{E45720E1-48ED-4F0D-9C7B-3A8AB903803D}" type="presParOf" srcId="{0C37FF05-FB16-421B-8AB1-60FB62C3FFF6}" destId="{F3747CE1-599D-4B5A-A38A-FE79826895B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DFB33-1B04-476F-9671-EDF5FCE3FC33}">
      <dsp:nvSpPr>
        <dsp:cNvPr id="0" name=""/>
        <dsp:cNvSpPr/>
      </dsp:nvSpPr>
      <dsp:spPr>
        <a:xfrm>
          <a:off x="668561" y="0"/>
          <a:ext cx="7577034" cy="608026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3A4D5-05A0-46D2-A2D7-68539B7DF9C8}">
      <dsp:nvSpPr>
        <dsp:cNvPr id="0" name=""/>
        <dsp:cNvSpPr/>
      </dsp:nvSpPr>
      <dsp:spPr>
        <a:xfrm>
          <a:off x="557" y="1824078"/>
          <a:ext cx="1688243" cy="2432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Helvetica"/>
              <a:cs typeface="Helvetica"/>
            </a:rPr>
            <a:t>Problem &amp; Research Goal</a:t>
          </a:r>
        </a:p>
      </dsp:txBody>
      <dsp:txXfrm>
        <a:off x="82970" y="1906491"/>
        <a:ext cx="1523417" cy="2267279"/>
      </dsp:txXfrm>
    </dsp:sp>
    <dsp:sp modelId="{5ED32181-0726-44BE-A376-AB8B44C946F7}">
      <dsp:nvSpPr>
        <dsp:cNvPr id="0" name=""/>
        <dsp:cNvSpPr/>
      </dsp:nvSpPr>
      <dsp:spPr>
        <a:xfrm>
          <a:off x="1806757" y="1824078"/>
          <a:ext cx="1688243" cy="2432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Helvetica"/>
              <a:cs typeface="Helvetica"/>
            </a:rPr>
            <a:t>Solution Design</a:t>
          </a:r>
          <a:endParaRPr lang="en-GB" sz="1600" kern="1200" dirty="0"/>
        </a:p>
      </dsp:txBody>
      <dsp:txXfrm>
        <a:off x="1889170" y="1906491"/>
        <a:ext cx="1523417" cy="2267279"/>
      </dsp:txXfrm>
    </dsp:sp>
    <dsp:sp modelId="{65485000-5A21-4794-8987-18D2B0DB8297}">
      <dsp:nvSpPr>
        <dsp:cNvPr id="0" name=""/>
        <dsp:cNvSpPr/>
      </dsp:nvSpPr>
      <dsp:spPr>
        <a:xfrm>
          <a:off x="3612957" y="1824078"/>
          <a:ext cx="1688243" cy="2432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Helvetica"/>
              <a:cs typeface="Helvetica"/>
            </a:rPr>
            <a:t>Algorithm &amp; Implementation</a:t>
          </a:r>
          <a:endParaRPr lang="en-GB" sz="1600" kern="1200" dirty="0"/>
        </a:p>
      </dsp:txBody>
      <dsp:txXfrm>
        <a:off x="3695370" y="1906491"/>
        <a:ext cx="1523417" cy="2267279"/>
      </dsp:txXfrm>
    </dsp:sp>
    <dsp:sp modelId="{4587AC2E-5673-4F15-A5CE-46AE5D987A70}">
      <dsp:nvSpPr>
        <dsp:cNvPr id="0" name=""/>
        <dsp:cNvSpPr/>
      </dsp:nvSpPr>
      <dsp:spPr>
        <a:xfrm>
          <a:off x="5419156" y="1824078"/>
          <a:ext cx="1688243" cy="2432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Helvetica"/>
              <a:cs typeface="Helvetica"/>
            </a:rPr>
            <a:t>Experimental Evaluation</a:t>
          </a:r>
          <a:endParaRPr lang="en-GB" sz="1600" kern="1200" dirty="0"/>
        </a:p>
      </dsp:txBody>
      <dsp:txXfrm>
        <a:off x="5501569" y="1906491"/>
        <a:ext cx="1523417" cy="2267279"/>
      </dsp:txXfrm>
    </dsp:sp>
    <dsp:sp modelId="{F3747CE1-599D-4B5A-A38A-FE79826895B6}">
      <dsp:nvSpPr>
        <dsp:cNvPr id="0" name=""/>
        <dsp:cNvSpPr/>
      </dsp:nvSpPr>
      <dsp:spPr>
        <a:xfrm>
          <a:off x="7225356" y="1824078"/>
          <a:ext cx="1688243" cy="2432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Helvetica"/>
              <a:cs typeface="Helvetica"/>
            </a:rPr>
            <a:t>Conclusions &amp; Future Works</a:t>
          </a:r>
        </a:p>
      </dsp:txBody>
      <dsp:txXfrm>
        <a:off x="7307769" y="1906491"/>
        <a:ext cx="1523417" cy="2267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Testo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15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indent="-381000"/>
            <a:lvl2pPr marL="985519" indent="-426719"/>
            <a:lvl3pPr marL="1536700" indent="-495300"/>
            <a:lvl4pPr marL="2055585" indent="-544285"/>
            <a:lvl5pPr marL="2590800" indent="-609600"/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olo Testo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2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indent="-381000"/>
            <a:lvl2pPr marL="985519" indent="-426719"/>
            <a:lvl3pPr marL="1536700" indent="-495300"/>
            <a:lvl4pPr marL="2055585" indent="-544285"/>
            <a:lvl5pPr marL="2590800" indent="-609600"/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40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;p7"/>
          <p:cNvGrpSpPr/>
          <p:nvPr/>
        </p:nvGrpSpPr>
        <p:grpSpPr>
          <a:xfrm>
            <a:off x="0" y="6096000"/>
            <a:ext cx="9144000" cy="762000"/>
            <a:chOff x="0" y="0"/>
            <a:chExt cx="9144000" cy="762000"/>
          </a:xfrm>
        </p:grpSpPr>
        <p:sp>
          <p:nvSpPr>
            <p:cNvPr id="2" name="Google Shape;12;p7"/>
            <p:cNvSpPr/>
            <p:nvPr/>
          </p:nvSpPr>
          <p:spPr>
            <a:xfrm>
              <a:off x="0" y="228600"/>
              <a:ext cx="9144000" cy="533400"/>
            </a:xfrm>
            <a:prstGeom prst="rect">
              <a:avLst/>
            </a:prstGeom>
            <a:solidFill>
              <a:srgbClr val="8224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" name="Google Shape;13;p7"/>
            <p:cNvSpPr/>
            <p:nvPr/>
          </p:nvSpPr>
          <p:spPr>
            <a:xfrm>
              <a:off x="1219200" y="0"/>
              <a:ext cx="7924800" cy="762000"/>
            </a:xfrm>
            <a:prstGeom prst="rect">
              <a:avLst/>
            </a:prstGeom>
            <a:solidFill>
              <a:srgbClr val="8224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5" name="Titolo Testo"/>
          <p:cNvSpPr txBox="1">
            <a:spLocks noGrp="1"/>
          </p:cNvSpPr>
          <p:nvPr>
            <p:ph type="title"/>
          </p:nvPr>
        </p:nvSpPr>
        <p:spPr>
          <a:xfrm>
            <a:off x="1116012" y="409575"/>
            <a:ext cx="7559676" cy="504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normAutofit/>
          </a:bodyPr>
          <a:lstStyle/>
          <a:p>
            <a:r>
              <a:t>Titolo Testo</a:t>
            </a:r>
          </a:p>
        </p:txBody>
      </p:sp>
      <p:sp>
        <p:nvSpPr>
          <p:cNvPr id="6" name="Corpo livello uno…"/>
          <p:cNvSpPr txBox="1">
            <a:spLocks noGrp="1"/>
          </p:cNvSpPr>
          <p:nvPr>
            <p:ph type="body" idx="1"/>
          </p:nvPr>
        </p:nvSpPr>
        <p:spPr>
          <a:xfrm>
            <a:off x="1116012" y="1752600"/>
            <a:ext cx="7559676" cy="411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8198711" y="6146800"/>
            <a:ext cx="259489" cy="239230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>
            <a:spAutoFit/>
          </a:bodyPr>
          <a:lstStyle>
            <a:lvl1pPr algn="r">
              <a:defRPr sz="11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>
    <p:pull/>
  </p:transition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822433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822433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822433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822433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822433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822433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822433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822433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822433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822433"/>
        </a:buClr>
        <a:buSzPts val="24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982980" marR="0" indent="-41148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822433"/>
        </a:buClr>
        <a:buSzPts val="2400"/>
        <a:buFont typeface="Arial"/>
        <a:buChar char="–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543050" marR="0" indent="-51435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822433"/>
        </a:buClr>
        <a:buSzPts val="24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2073728" marR="0" indent="-587828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822433"/>
        </a:buClr>
        <a:buSzPts val="2400"/>
        <a:buFont typeface="Arial"/>
        <a:buChar char="–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628900" marR="0" indent="-6858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822433"/>
        </a:buClr>
        <a:buSzPts val="2400"/>
        <a:buFont typeface="Arial"/>
        <a:buChar char="»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3086100" marR="0" indent="-6858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822433"/>
        </a:buClr>
        <a:buSzPts val="2400"/>
        <a:buFont typeface="Arial"/>
        <a:buChar char="»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543300" marR="0" indent="-6858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822433"/>
        </a:buClr>
        <a:buSzPts val="2400"/>
        <a:buFont typeface="Arial"/>
        <a:buChar char="»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4000500" marR="0" indent="-6858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822433"/>
        </a:buClr>
        <a:buSzPts val="2400"/>
        <a:buFont typeface="Arial"/>
        <a:buChar char="»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457700" marR="0" indent="-685800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>
          <a:srgbClr val="822433"/>
        </a:buClr>
        <a:buSzPts val="2400"/>
        <a:buFont typeface="Arial"/>
        <a:buChar char="»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41;p1"/>
          <p:cNvSpPr txBox="1"/>
          <p:nvPr/>
        </p:nvSpPr>
        <p:spPr>
          <a:xfrm>
            <a:off x="1264925" y="6146800"/>
            <a:ext cx="2804150" cy="792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2400"/>
            </a:lvl1pPr>
          </a:lstStyle>
          <a:p>
            <a:r>
              <a:t>Titolo Presentazione</a:t>
            </a:r>
          </a:p>
        </p:txBody>
      </p:sp>
      <p:sp>
        <p:nvSpPr>
          <p:cNvPr id="51" name="Google Shape;40;p1"/>
          <p:cNvSpPr txBox="1"/>
          <p:nvPr/>
        </p:nvSpPr>
        <p:spPr>
          <a:xfrm>
            <a:off x="4389125" y="6146800"/>
            <a:ext cx="1813551" cy="437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2400"/>
            </a:lvl1pPr>
          </a:lstStyle>
          <a:p>
            <a:r>
              <a:t>01/07/2020</a:t>
            </a:r>
          </a:p>
        </p:txBody>
      </p:sp>
      <p:sp>
        <p:nvSpPr>
          <p:cNvPr id="52" name="Google Shape;42;p1"/>
          <p:cNvSpPr txBox="1">
            <a:spLocks noGrp="1"/>
          </p:cNvSpPr>
          <p:nvPr>
            <p:ph type="sldNum" sz="quarter" idx="4294967295"/>
          </p:nvPr>
        </p:nvSpPr>
        <p:spPr>
          <a:xfrm>
            <a:off x="6553200" y="6146800"/>
            <a:ext cx="273616" cy="43702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l">
              <a:defRPr sz="2400">
                <a:solidFill>
                  <a:srgbClr val="822433"/>
                </a:solidFill>
              </a:defRPr>
            </a:lvl1pPr>
          </a:lstStyle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53" name="Google Shape;43;p1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/>
            </a:pPr>
            <a:endParaRPr/>
          </a:p>
        </p:txBody>
      </p:sp>
      <p:sp>
        <p:nvSpPr>
          <p:cNvPr id="54" name="Google Shape;44;p1"/>
          <p:cNvSpPr txBox="1">
            <a:spLocks noGrp="1"/>
          </p:cNvSpPr>
          <p:nvPr>
            <p:ph type="title"/>
          </p:nvPr>
        </p:nvSpPr>
        <p:spPr>
          <a:xfrm>
            <a:off x="2252220" y="707879"/>
            <a:ext cx="6329927" cy="1631371"/>
          </a:xfrm>
          <a:prstGeom prst="rect">
            <a:avLst/>
          </a:prstGeom>
        </p:spPr>
        <p:txBody>
          <a:bodyPr lIns="45699" tIns="45699" rIns="45699" bIns="45699" anchor="t">
            <a:normAutofit fontScale="90000"/>
          </a:bodyPr>
          <a:lstStyle>
            <a:lvl1pPr>
              <a:defRPr sz="28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US" dirty="0">
                <a:ea typeface="+mn-lt"/>
                <a:cs typeface="+mn-lt"/>
              </a:rPr>
              <a:t>A Planning-based Approach for Leveraging Activity Life Cycle Information in Declarative Trace Alignment</a:t>
            </a:r>
          </a:p>
        </p:txBody>
      </p:sp>
      <p:grpSp>
        <p:nvGrpSpPr>
          <p:cNvPr id="58" name="Google Shape;45;p1"/>
          <p:cNvGrpSpPr/>
          <p:nvPr/>
        </p:nvGrpSpPr>
        <p:grpSpPr>
          <a:xfrm>
            <a:off x="0" y="2759075"/>
            <a:ext cx="9144000" cy="4098925"/>
            <a:chOff x="0" y="0"/>
            <a:chExt cx="9143999" cy="4098925"/>
          </a:xfrm>
        </p:grpSpPr>
        <p:pic>
          <p:nvPicPr>
            <p:cNvPr id="55" name="Google Shape;46;p1" descr="Google Shape;46;p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66750"/>
              <a:ext cx="9144000" cy="34321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" name="Google Shape;47;p1" descr="Google Shape;47;p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69925"/>
              <a:ext cx="9144000" cy="11461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" name="Google Shape;48;p1" descr="Google Shape;48;p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9150" y="0"/>
              <a:ext cx="7054850" cy="6699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9" name="Google Shape;49;p1"/>
          <p:cNvSpPr txBox="1"/>
          <p:nvPr/>
        </p:nvSpPr>
        <p:spPr>
          <a:xfrm>
            <a:off x="6317024" y="4995000"/>
            <a:ext cx="2638440" cy="845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800" b="1">
                <a:solidFill>
                  <a:schemeClr val="accent3">
                    <a:lumOff val="44000"/>
                  </a:schemeClr>
                </a:solidFill>
              </a:defRPr>
            </a:pPr>
            <a:r>
              <a:t>Thesis Advisor:</a:t>
            </a:r>
          </a:p>
          <a:p>
            <a:pPr>
              <a:lnSpc>
                <a:spcPct val="50000"/>
              </a:lnSpc>
              <a:defRPr sz="1800" b="1"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  <a:p>
            <a:pPr>
              <a:defRPr sz="1800">
                <a:solidFill>
                  <a:schemeClr val="accent3">
                    <a:lumOff val="44000"/>
                  </a:schemeClr>
                </a:solidFill>
              </a:defRPr>
            </a:pPr>
            <a:r>
              <a:t>Prof. Andrea Marrella</a:t>
            </a:r>
          </a:p>
        </p:txBody>
      </p:sp>
      <p:sp>
        <p:nvSpPr>
          <p:cNvPr id="60" name="Google Shape;50;p1"/>
          <p:cNvSpPr txBox="1"/>
          <p:nvPr/>
        </p:nvSpPr>
        <p:spPr>
          <a:xfrm>
            <a:off x="557874" y="4995000"/>
            <a:ext cx="3180302" cy="877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/>
          <a:p>
            <a:pPr>
              <a:defRPr sz="1800" b="1">
                <a:solidFill>
                  <a:schemeClr val="accent3">
                    <a:lumOff val="44000"/>
                  </a:schemeClr>
                </a:solidFill>
              </a:defRPr>
            </a:pPr>
            <a:r>
              <a:rPr dirty="0"/>
              <a:t>Candidate:</a:t>
            </a:r>
          </a:p>
          <a:p>
            <a:pPr>
              <a:lnSpc>
                <a:spcPct val="50000"/>
              </a:lnSpc>
              <a:defRPr sz="1800" b="1"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  <a:p>
            <a:pPr>
              <a:defRPr sz="1800">
                <a:solidFill>
                  <a:schemeClr val="accent3">
                    <a:lumOff val="44000"/>
                  </a:schemeClr>
                </a:solidFill>
              </a:defRPr>
            </a:pPr>
            <a:r>
              <a:rPr lang="en-GB" dirty="0"/>
              <a:t>Gianmarco Bordin</a:t>
            </a:r>
          </a:p>
        </p:txBody>
      </p:sp>
      <p:sp>
        <p:nvSpPr>
          <p:cNvPr id="61" name="Google Shape;51;p1"/>
          <p:cNvSpPr txBox="1"/>
          <p:nvPr/>
        </p:nvSpPr>
        <p:spPr>
          <a:xfrm>
            <a:off x="2247900" y="2847900"/>
            <a:ext cx="5696100" cy="58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Dipartimento di Ingegneria Informatica, Automatica e Gestionale</a:t>
            </a:r>
          </a:p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Corso di Laurea magistrale in Engineering in Computer Science </a:t>
            </a:r>
          </a:p>
        </p:txBody>
      </p:sp>
      <p:sp>
        <p:nvSpPr>
          <p:cNvPr id="62" name="Google Shape;52;p1"/>
          <p:cNvSpPr txBox="1"/>
          <p:nvPr/>
        </p:nvSpPr>
        <p:spPr>
          <a:xfrm>
            <a:off x="3505799" y="6211149"/>
            <a:ext cx="3180302" cy="400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b="1" i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dirty="0"/>
              <a:t>Academic Year </a:t>
            </a:r>
            <a:r>
              <a:rPr lang="en-GB" dirty="0"/>
              <a:t>2023/2024</a:t>
            </a:r>
            <a:endParaRPr dirty="0"/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58;p2"/>
          <p:cNvSpPr txBox="1"/>
          <p:nvPr/>
        </p:nvSpPr>
        <p:spPr>
          <a:xfrm>
            <a:off x="1240680" y="6090892"/>
            <a:ext cx="2804150" cy="769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 dirty="0">
                <a:ea typeface="+mn-lt"/>
                <a:cs typeface="+mn-lt"/>
              </a:rPr>
              <a:t>A Planning-based Approach for Leveraging Activity Life Cycle Information in Declarative Trace Alignment</a:t>
            </a:r>
          </a:p>
        </p:txBody>
      </p:sp>
      <p:sp>
        <p:nvSpPr>
          <p:cNvPr id="65" name="Google Shape;60;p2"/>
          <p:cNvSpPr txBox="1"/>
          <p:nvPr/>
        </p:nvSpPr>
        <p:spPr>
          <a:xfrm>
            <a:off x="109823" y="311751"/>
            <a:ext cx="8896808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defRPr sz="4000"/>
            </a:lvl1pPr>
          </a:lstStyle>
          <a:p>
            <a:r>
              <a:rPr lang="en-GB" dirty="0"/>
              <a:t>Solution Design: Life Cycle Automaton</a:t>
            </a:r>
          </a:p>
        </p:txBody>
      </p:sp>
      <p:sp>
        <p:nvSpPr>
          <p:cNvPr id="67" name="Google Shape;59;p2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231238" cy="35062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7290D4-A3D7-E262-4891-F286B97FA993}"/>
              </a:ext>
            </a:extLst>
          </p:cNvPr>
          <p:cNvSpPr txBox="1"/>
          <p:nvPr/>
        </p:nvSpPr>
        <p:spPr>
          <a:xfrm>
            <a:off x="434836" y="1329359"/>
            <a:ext cx="8324021" cy="3262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/>
              </a:rPr>
              <a:t>For each </a:t>
            </a:r>
            <a:r>
              <a:rPr lang="en-GB" sz="2400" dirty="0">
                <a:solidFill>
                  <a:schemeClr val="tx1"/>
                </a:solidFill>
                <a:latin typeface="Calibri"/>
              </a:rPr>
              <a:t>activity </a:t>
            </a:r>
            <a:r>
              <a:rPr lang="en-GB" sz="2400" i="1" err="1">
                <a:solidFill>
                  <a:srgbClr val="000000"/>
                </a:solidFill>
                <a:latin typeface="Calibri"/>
              </a:rPr>
              <a:t>a</a:t>
            </a:r>
            <a:r>
              <a:rPr lang="en-GB" sz="2400" i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alibri"/>
              </a:rPr>
              <a:t>in the log we construct a </a:t>
            </a:r>
            <a:r>
              <a:rPr lang="en-GB" sz="2400" dirty="0">
                <a:solidFill>
                  <a:schemeClr val="tx1"/>
                </a:solidFill>
                <a:latin typeface="Calibri"/>
              </a:rPr>
              <a:t>life cycle automaton</a:t>
            </a:r>
            <a:endParaRPr lang="en-US">
              <a:solidFill>
                <a:schemeClr val="tx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O</a:t>
            </a:r>
            <a:r>
              <a:rPr lang="en-GB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ur automaton helps tracking the life cycle state of each  activity</a:t>
            </a:r>
            <a:endParaRPr lang="en-GB" sz="2400" i="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 automaton helps visualizing our </a:t>
            </a:r>
            <a:r>
              <a:rPr lang="en-GB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life cycle model </a:t>
            </a:r>
            <a:r>
              <a:rPr lang="en-GB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composed of three activity sub events</a:t>
            </a:r>
            <a:r>
              <a:rPr lang="en-GB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GB" sz="2400" i="1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&lt;assign, start, complete&gt;</a:t>
            </a:r>
          </a:p>
          <a:p>
            <a:pPr marL="285750" indent="-285750">
              <a:buFont typeface="Arial"/>
              <a:buChar char="•"/>
            </a:pPr>
            <a:endParaRPr lang="en-GB" sz="2400" i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GB" sz="2400" dirty="0">
              <a:solidFill>
                <a:srgbClr val="000000"/>
              </a:solidFill>
              <a:latin typeface="Calibri"/>
            </a:endParaRPr>
          </a:p>
          <a:p>
            <a:endParaRPr lang="en-US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CEBB0BF5-5CB7-5018-2C2F-A965FC849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222" y="3559397"/>
            <a:ext cx="4312966" cy="25276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157C9F-88D3-F8FE-3708-AC9345035595}"/>
              </a:ext>
            </a:extLst>
          </p:cNvPr>
          <p:cNvSpPr txBox="1"/>
          <p:nvPr/>
        </p:nvSpPr>
        <p:spPr>
          <a:xfrm>
            <a:off x="714376" y="3969441"/>
            <a:ext cx="1925705" cy="12311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Calibri"/>
              </a:rPr>
              <a:t>Life Cycle Automaton </a:t>
            </a:r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Calibri"/>
              </a:rPr>
              <a:t>for </a:t>
            </a:r>
            <a:r>
              <a:rPr lang="en-GB" sz="2000" i="1" dirty="0">
                <a:solidFill>
                  <a:schemeClr val="bg1"/>
                </a:solidFill>
                <a:latin typeface="Calibri"/>
              </a:rPr>
              <a:t>a </a:t>
            </a:r>
            <a:r>
              <a:rPr lang="en-GB" sz="2000" i="1" dirty="0">
                <a:solidFill>
                  <a:schemeClr val="bg1"/>
                </a:solidFill>
              </a:rPr>
              <a:t>  </a:t>
            </a:r>
            <a:endParaRPr lang="en-GB">
              <a:solidFill>
                <a:schemeClr val="bg1"/>
              </a:solidFill>
            </a:endParaRPr>
          </a:p>
          <a:p>
            <a:pPr algn="ctr"/>
            <a:endParaRPr lang="en-GB" b="0" u="none" strike="noStrike" cap="none" spc="0" normalizeH="0" baseline="0" dirty="0">
              <a:ln>
                <a:noFill/>
              </a:ln>
              <a:effectLst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2FC364C-5259-C547-EBB8-481C0535F055}"/>
              </a:ext>
            </a:extLst>
          </p:cNvPr>
          <p:cNvSpPr/>
          <p:nvPr/>
        </p:nvSpPr>
        <p:spPr>
          <a:xfrm>
            <a:off x="2958431" y="4342108"/>
            <a:ext cx="1320064" cy="484631"/>
          </a:xfrm>
          <a:prstGeom prst="rightArrow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spc="0" normalizeH="0" baseline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429550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58;p2"/>
          <p:cNvSpPr txBox="1"/>
          <p:nvPr/>
        </p:nvSpPr>
        <p:spPr>
          <a:xfrm>
            <a:off x="1253104" y="6090892"/>
            <a:ext cx="2804150" cy="769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 dirty="0">
                <a:ea typeface="+mn-lt"/>
                <a:cs typeface="+mn-lt"/>
              </a:rPr>
              <a:t>A Planning-based Approach for Leveraging Activity Life Cycle Information in Declarative Trace Alignment</a:t>
            </a:r>
          </a:p>
        </p:txBody>
      </p:sp>
      <p:sp>
        <p:nvSpPr>
          <p:cNvPr id="65" name="Google Shape;60;p2"/>
          <p:cNvSpPr txBox="1"/>
          <p:nvPr/>
        </p:nvSpPr>
        <p:spPr>
          <a:xfrm>
            <a:off x="109823" y="311751"/>
            <a:ext cx="8896808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defRPr sz="4000"/>
            </a:lvl1pPr>
          </a:lstStyle>
          <a:p>
            <a:r>
              <a:rPr lang="en-GB" dirty="0"/>
              <a:t>Solution Design: Life Cycle</a:t>
            </a:r>
          </a:p>
        </p:txBody>
      </p:sp>
      <p:sp>
        <p:nvSpPr>
          <p:cNvPr id="67" name="Google Shape;59;p2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231238" cy="3506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7290D4-A3D7-E262-4891-F286B97FA993}"/>
              </a:ext>
            </a:extLst>
          </p:cNvPr>
          <p:cNvSpPr txBox="1"/>
          <p:nvPr/>
        </p:nvSpPr>
        <p:spPr>
          <a:xfrm>
            <a:off x="331397" y="1329359"/>
            <a:ext cx="8670541" cy="3262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Augment each life cycle automaton with </a:t>
            </a:r>
            <a:r>
              <a:rPr lang="en-GB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&lt;add</a:t>
            </a:r>
            <a:r>
              <a:rPr lang="en-GB" sz="2400" i="1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*</a:t>
            </a:r>
            <a:r>
              <a:rPr lang="en-GB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,del</a:t>
            </a:r>
            <a:r>
              <a:rPr lang="en-GB" sz="2400" i="1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*</a:t>
            </a:r>
            <a:r>
              <a:rPr lang="en-GB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&gt;</a:t>
            </a:r>
            <a:r>
              <a:rPr lang="en-GB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edges</a:t>
            </a:r>
            <a:endParaRPr lang="en-GB" sz="2400">
              <a:solidFill>
                <a:srgbClr val="000000"/>
              </a:solidFill>
              <a:latin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 example any repetition of the sequence </a:t>
            </a:r>
            <a:r>
              <a:rPr lang="en-GB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&lt;</a:t>
            </a:r>
            <a:r>
              <a:rPr lang="en-GB" sz="24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GB" sz="2400" i="1" baseline="-250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assign</a:t>
            </a:r>
            <a:r>
              <a:rPr lang="en-GB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GB" sz="24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GB" sz="2400" i="1" baseline="-250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start</a:t>
            </a:r>
            <a:r>
              <a:rPr lang="en-GB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GB" sz="24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GB" sz="2400" i="1" baseline="-250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complete</a:t>
            </a:r>
            <a:r>
              <a:rPr lang="en-GB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&gt;</a:t>
            </a:r>
            <a:r>
              <a:rPr lang="en-GB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will move the automaton in the final accepting state</a:t>
            </a:r>
            <a:endParaRPr lang="en-GB" sz="24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Any </a:t>
            </a:r>
            <a:r>
              <a:rPr lang="en-GB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out-of-order violation</a:t>
            </a:r>
            <a:r>
              <a:rPr lang="en-GB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to the life cycle sequence will move the automaton in a sink state from which it cannot exit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This ensures that if the automaton reaches that state, the computation ends in a non-accepting state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This </a:t>
            </a:r>
            <a:r>
              <a:rPr lang="en-GB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life cycle</a:t>
            </a:r>
            <a:r>
              <a:rPr lang="en-GB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sequence </a:t>
            </a:r>
            <a:r>
              <a:rPr lang="en-GB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must be respected </a:t>
            </a:r>
          </a:p>
          <a:p>
            <a:endParaRPr lang="en-US">
              <a:latin typeface="Arial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363223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67;g6d53f29370_0_36"/>
          <p:cNvSpPr txBox="1"/>
          <p:nvPr/>
        </p:nvSpPr>
        <p:spPr>
          <a:xfrm>
            <a:off x="1290376" y="6084680"/>
            <a:ext cx="2804150" cy="93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 dirty="0"/>
              <a:t>A Planning-based Approach for Leveraging Activity Life Cycle Information in Declarative Trace Alignment</a:t>
            </a:r>
            <a:endParaRPr lang="en-GB" sz="1100" b="0" dirty="0"/>
          </a:p>
          <a:p>
            <a:endParaRPr lang="en-US" sz="1100" b="0"/>
          </a:p>
        </p:txBody>
      </p:sp>
      <p:sp>
        <p:nvSpPr>
          <p:cNvPr id="112" name="Google Shape;68;g6d53f29370_0_36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231238" cy="35062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13" name="Google Shape;69;g6d53f29370_0_36"/>
          <p:cNvSpPr txBox="1"/>
          <p:nvPr/>
        </p:nvSpPr>
        <p:spPr>
          <a:xfrm>
            <a:off x="690345" y="344863"/>
            <a:ext cx="7762114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24" tIns="91424" rIns="91424" bIns="91424" anchor="t">
            <a:spAutoFit/>
          </a:bodyPr>
          <a:lstStyle/>
          <a:p>
            <a:pPr>
              <a:defRPr sz="4000"/>
            </a:pPr>
            <a:r>
              <a:rPr lang="en-GB" dirty="0"/>
              <a:t>Final Solution to</a:t>
            </a:r>
            <a:r>
              <a:rPr sz="4000" dirty="0">
                <a:latin typeface="Arial"/>
                <a:ea typeface="Times Roman"/>
                <a:cs typeface="Arial"/>
                <a:sym typeface="Times Roman"/>
              </a:rPr>
              <a:t> </a:t>
            </a:r>
            <a:r>
              <a:rPr lang="en-GB" sz="4000" dirty="0">
                <a:latin typeface="Arial"/>
                <a:ea typeface="Times Roman"/>
                <a:cs typeface="Arial"/>
                <a:sym typeface="Times Roman"/>
              </a:rPr>
              <a:t>our problem</a:t>
            </a:r>
            <a:r>
              <a:rPr lang="en-GB" sz="1200" dirty="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 </a:t>
            </a:r>
            <a:endParaRPr lang="en-GB" sz="1200" dirty="0">
              <a:solidFill>
                <a:srgbClr val="000000"/>
              </a:solidFill>
              <a:latin typeface="Times Roman"/>
              <a:ea typeface="Times Roman"/>
              <a:cs typeface="Times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47F5EE-E5E4-991E-B313-300A26ABC334}"/>
              </a:ext>
            </a:extLst>
          </p:cNvPr>
          <p:cNvSpPr txBox="1"/>
          <p:nvPr/>
        </p:nvSpPr>
        <p:spPr>
          <a:xfrm>
            <a:off x="919369" y="1490869"/>
            <a:ext cx="7479195" cy="37856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 solution to will be a sequence of synchronous steps performed in :</a:t>
            </a:r>
            <a:endParaRPr lang="en-US" sz="24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GB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All </a:t>
            </a:r>
            <a:r>
              <a:rPr lang="en-GB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augmented model constraint automata</a:t>
            </a:r>
            <a:endParaRPr lang="en-US" sz="24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GB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All </a:t>
            </a:r>
            <a:r>
              <a:rPr lang="en-GB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augmented life cycle constraint automata</a:t>
            </a:r>
            <a:endParaRPr lang="en-US" sz="24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 trace automaton</a:t>
            </a:r>
            <a:endParaRPr lang="en-GB" sz="2400">
              <a:latin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Such that at the end of the computation each automaton is in </a:t>
            </a:r>
            <a:r>
              <a:rPr lang="en-GB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at least one accepting state</a:t>
            </a:r>
            <a:r>
              <a:rPr lang="en-GB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 other words, we effectively employ a series of </a:t>
            </a:r>
            <a:r>
              <a:rPr lang="en-GB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&lt;add</a:t>
            </a:r>
            <a:r>
              <a:rPr lang="en-GB" sz="2400" i="1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*</a:t>
            </a:r>
            <a:r>
              <a:rPr lang="en-GB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,del</a:t>
            </a:r>
            <a:r>
              <a:rPr lang="en-GB" sz="2400" i="1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*,</a:t>
            </a:r>
            <a:r>
              <a:rPr lang="en-GB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skip&gt;</a:t>
            </a:r>
            <a:r>
              <a:rPr lang="en-GB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moves to </a:t>
            </a:r>
            <a:r>
              <a:rPr lang="en-GB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align </a:t>
            </a:r>
            <a:r>
              <a:rPr lang="en-GB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 trace with respect to the </a:t>
            </a:r>
            <a:r>
              <a:rPr lang="en-GB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model &amp; life cycle</a:t>
            </a:r>
            <a:r>
              <a:rPr lang="en-GB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constraints</a:t>
            </a:r>
          </a:p>
        </p:txBody>
      </p:sp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5" descr="A diagram of a diagram&#10;&#10;Description automatically generated">
            <a:extLst>
              <a:ext uri="{FF2B5EF4-FFF2-40B4-BE49-F238E27FC236}">
                <a16:creationId xmlns:a16="http://schemas.microsoft.com/office/drawing/2014/main" id="{5EF1FD76-9A3F-AD6B-1A2B-358E6F795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50" y="4249855"/>
            <a:ext cx="7330108" cy="18087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l4" descr="A diagram of a diagram&#10;&#10;Description automatically generated">
            <a:extLst>
              <a:ext uri="{FF2B5EF4-FFF2-40B4-BE49-F238E27FC236}">
                <a16:creationId xmlns:a16="http://schemas.microsoft.com/office/drawing/2014/main" id="{9EC828CE-5580-2DDD-AAD3-68BCDDDB3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50" y="4256068"/>
            <a:ext cx="7398439" cy="18087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c3" descr="A diagram of a complete system&#10;&#10;Description automatically generated">
            <a:extLst>
              <a:ext uri="{FF2B5EF4-FFF2-40B4-BE49-F238E27FC236}">
                <a16:creationId xmlns:a16="http://schemas.microsoft.com/office/drawing/2014/main" id="{140C2887-2DC2-A63E-63A0-484E5422D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401" y="2548229"/>
            <a:ext cx="2823113" cy="14640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t4" descr="A diagram of a diagram&#10;&#10;Description automatically generated">
            <a:extLst>
              <a:ext uri="{FF2B5EF4-FFF2-40B4-BE49-F238E27FC236}">
                <a16:creationId xmlns:a16="http://schemas.microsoft.com/office/drawing/2014/main" id="{724CDBD3-2858-F9A7-A3C9-A0DBE5318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8817" y="937444"/>
            <a:ext cx="4812977" cy="1312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t3" descr="A diagram of a diagram&#10;&#10;Description automatically generated">
            <a:extLst>
              <a:ext uri="{FF2B5EF4-FFF2-40B4-BE49-F238E27FC236}">
                <a16:creationId xmlns:a16="http://schemas.microsoft.com/office/drawing/2014/main" id="{3A776CA9-FE1B-C2BE-682E-9656DC744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6706" y="932274"/>
            <a:ext cx="4807778" cy="13159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t2" descr="A diagram of a diagram&#10;&#10;Description automatically generated">
            <a:extLst>
              <a:ext uri="{FF2B5EF4-FFF2-40B4-BE49-F238E27FC236}">
                <a16:creationId xmlns:a16="http://schemas.microsoft.com/office/drawing/2014/main" id="{A3035148-695C-548B-7C8F-661370017E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5782" y="955041"/>
            <a:ext cx="4809743" cy="12952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t1" descr="A diagram of a diagram&#10;&#10;Description automatically generated">
            <a:extLst>
              <a:ext uri="{FF2B5EF4-FFF2-40B4-BE49-F238E27FC236}">
                <a16:creationId xmlns:a16="http://schemas.microsoft.com/office/drawing/2014/main" id="{D2E2C95E-2630-FB3E-294B-B2254AB1EF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4093" y="935695"/>
            <a:ext cx="4808056" cy="13138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c2" descr="A diagram of a complete system&#10;&#10;Description automatically generated">
            <a:extLst>
              <a:ext uri="{FF2B5EF4-FFF2-40B4-BE49-F238E27FC236}">
                <a16:creationId xmlns:a16="http://schemas.microsoft.com/office/drawing/2014/main" id="{C2218147-10D5-E9B0-7A21-8760310E0B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56283" y="2542018"/>
            <a:ext cx="2869478" cy="14640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l3" descr="A diagram of a diagram&#10;&#10;Description automatically generated">
            <a:extLst>
              <a:ext uri="{FF2B5EF4-FFF2-40B4-BE49-F238E27FC236}">
                <a16:creationId xmlns:a16="http://schemas.microsoft.com/office/drawing/2014/main" id="{DA9375DB-EC24-5BAD-8124-4761950603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950" y="4256067"/>
            <a:ext cx="7535102" cy="18087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l2" descr="A diagram of a diagram&#10;&#10;Description automatically generated">
            <a:extLst>
              <a:ext uri="{FF2B5EF4-FFF2-40B4-BE49-F238E27FC236}">
                <a16:creationId xmlns:a16="http://schemas.microsoft.com/office/drawing/2014/main" id="{CBB8C4CC-DC36-8150-722E-BD9413C33A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1950" y="4249858"/>
            <a:ext cx="7267987" cy="18087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9" name="Google Shape;67;g6d53f29370_0_36" hidden="1"/>
          <p:cNvSpPr txBox="1"/>
          <p:nvPr/>
        </p:nvSpPr>
        <p:spPr>
          <a:xfrm>
            <a:off x="1253104" y="6084680"/>
            <a:ext cx="2804150" cy="93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 dirty="0"/>
              <a:t>A Planning-based Approach for Leveraging Activity Life Cycle Information in Declarative Trace Alignment</a:t>
            </a:r>
            <a:endParaRPr lang="en-GB" sz="1100" b="0" dirty="0"/>
          </a:p>
          <a:p>
            <a:endParaRPr lang="en-US" sz="1100" b="0"/>
          </a:p>
        </p:txBody>
      </p:sp>
      <p:sp>
        <p:nvSpPr>
          <p:cNvPr id="120" name="Google Shape;68;g6d53f29370_0_36" hidden="1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231238" cy="35062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21" name="Google Shape;69;g6d53f29370_0_36" hidden="1"/>
          <p:cNvSpPr txBox="1"/>
          <p:nvPr/>
        </p:nvSpPr>
        <p:spPr>
          <a:xfrm>
            <a:off x="514499" y="324175"/>
            <a:ext cx="7434989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/>
          <a:p>
            <a:pPr>
              <a:defRPr sz="4000"/>
            </a:pPr>
            <a:r>
              <a:rPr lang="en-US" sz="4000" dirty="0">
                <a:latin typeface="Arial"/>
                <a:ea typeface="Times Roman"/>
                <a:cs typeface="Arial"/>
              </a:rPr>
              <a:t>A Simple Example </a:t>
            </a:r>
          </a:p>
        </p:txBody>
      </p:sp>
      <p:pic>
        <p:nvPicPr>
          <p:cNvPr id="8" name="l1" descr="A diagram of a program&#10;&#10;Description automatically generated">
            <a:extLst>
              <a:ext uri="{FF2B5EF4-FFF2-40B4-BE49-F238E27FC236}">
                <a16:creationId xmlns:a16="http://schemas.microsoft.com/office/drawing/2014/main" id="{D3E5E1B5-756C-0DAE-86AE-3EC735F8F7B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9558" y="4250293"/>
            <a:ext cx="7166837" cy="18143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c1" descr="A diagram of a complete system&#10;&#10;Description automatically generated">
            <a:extLst>
              <a:ext uri="{FF2B5EF4-FFF2-40B4-BE49-F238E27FC236}">
                <a16:creationId xmlns:a16="http://schemas.microsoft.com/office/drawing/2014/main" id="{86AC1A2F-17BB-993B-1B74-41D723B6C0B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37645" y="2542016"/>
            <a:ext cx="2882349" cy="14603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Google Shape;60;p2">
            <a:extLst>
              <a:ext uri="{FF2B5EF4-FFF2-40B4-BE49-F238E27FC236}">
                <a16:creationId xmlns:a16="http://schemas.microsoft.com/office/drawing/2014/main" id="{C5A69D7B-9F25-C9C0-A916-DF5FDFC91EDC}"/>
              </a:ext>
            </a:extLst>
          </p:cNvPr>
          <p:cNvSpPr txBox="1"/>
          <p:nvPr/>
        </p:nvSpPr>
        <p:spPr>
          <a:xfrm>
            <a:off x="514499" y="168876"/>
            <a:ext cx="8318310" cy="738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24" tIns="91424" rIns="91424" bIns="91424" anchor="t">
            <a:spAutoFit/>
          </a:bodyPr>
          <a:lstStyle/>
          <a:p>
            <a:pPr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lang="en-GB" sz="3600" dirty="0"/>
              <a:t>A Running Example </a:t>
            </a:r>
            <a:r>
              <a:rPr lang="en-GB" sz="3600" i="1" dirty="0"/>
              <a:t>t = &lt;</a:t>
            </a:r>
            <a:r>
              <a:rPr lang="en-GB" sz="3600" i="1" err="1"/>
              <a:t>a</a:t>
            </a:r>
            <a:r>
              <a:rPr lang="en-GB" sz="3600" i="1" baseline="-25000" err="1"/>
              <a:t>start</a:t>
            </a:r>
            <a:r>
              <a:rPr lang="en-GB" sz="3600" i="1" dirty="0"/>
              <a:t>, </a:t>
            </a:r>
            <a:r>
              <a:rPr lang="en-GB" sz="3600" i="1" err="1"/>
              <a:t>a</a:t>
            </a:r>
            <a:r>
              <a:rPr lang="en-GB" sz="3600" i="1" baseline="-25000" err="1"/>
              <a:t>assign</a:t>
            </a:r>
            <a:r>
              <a:rPr lang="en-GB" sz="3600" i="1" dirty="0"/>
              <a:t>&gt;</a:t>
            </a:r>
            <a:endParaRPr lang="en-US" sz="3600" i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667710-9A92-660B-AD48-9A14FEC1B72E}"/>
              </a:ext>
            </a:extLst>
          </p:cNvPr>
          <p:cNvCxnSpPr/>
          <p:nvPr/>
        </p:nvCxnSpPr>
        <p:spPr>
          <a:xfrm>
            <a:off x="412475" y="2468630"/>
            <a:ext cx="8449499" cy="19877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dash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8C280C-E0D0-1D09-A07B-762A0A0B5C39}"/>
              </a:ext>
            </a:extLst>
          </p:cNvPr>
          <p:cNvCxnSpPr>
            <a:cxnSpLocks/>
          </p:cNvCxnSpPr>
          <p:nvPr/>
        </p:nvCxnSpPr>
        <p:spPr>
          <a:xfrm>
            <a:off x="412474" y="4065104"/>
            <a:ext cx="8443287" cy="38512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dash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Picture 301" descr="A diagram of a computer process&#10;&#10;Description automatically generated">
            <a:extLst>
              <a:ext uri="{FF2B5EF4-FFF2-40B4-BE49-F238E27FC236}">
                <a16:creationId xmlns:a16="http://schemas.microsoft.com/office/drawing/2014/main" id="{8C635BFC-FF39-5EC5-706E-593EBFFF60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834" t="8072" r="27877" b="61938"/>
          <a:stretch/>
        </p:blipFill>
        <p:spPr>
          <a:xfrm>
            <a:off x="1172724" y="3430245"/>
            <a:ext cx="7970122" cy="273221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8" name="Google Shape;58;p2"/>
          <p:cNvSpPr txBox="1"/>
          <p:nvPr/>
        </p:nvSpPr>
        <p:spPr>
          <a:xfrm>
            <a:off x="1230393" y="6084737"/>
            <a:ext cx="2804150" cy="93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 dirty="0"/>
              <a:t>A Planning-based Approach for Leveraging Activity Life Cycle Information in Declarative Trace Alignment</a:t>
            </a:r>
            <a:endParaRPr lang="en-GB" sz="1100" b="0" dirty="0"/>
          </a:p>
          <a:p>
            <a:endParaRPr lang="en-US" sz="1100" b="0"/>
          </a:p>
        </p:txBody>
      </p:sp>
      <p:sp>
        <p:nvSpPr>
          <p:cNvPr id="139" name="Google Shape;60;p2"/>
          <p:cNvSpPr txBox="1"/>
          <p:nvPr/>
        </p:nvSpPr>
        <p:spPr>
          <a:xfrm>
            <a:off x="514499" y="324175"/>
            <a:ext cx="7274702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/>
          <a:p>
            <a:pPr>
              <a:defRPr sz="40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Trace alignment </a:t>
            </a:r>
            <a:r>
              <a:rPr lang="en-US" dirty="0"/>
              <a:t>encoding in</a:t>
            </a:r>
            <a:r>
              <a:rPr dirty="0"/>
              <a:t> PDDL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 </a:t>
            </a:r>
          </a:p>
        </p:txBody>
      </p:sp>
      <p:sp>
        <p:nvSpPr>
          <p:cNvPr id="141" name="Google Shape;59;p2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341408" cy="35062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99A89894-03F4-F535-5512-F5309A5D6E6B}"/>
              </a:ext>
            </a:extLst>
          </p:cNvPr>
          <p:cNvSpPr txBox="1"/>
          <p:nvPr/>
        </p:nvSpPr>
        <p:spPr>
          <a:xfrm>
            <a:off x="517107" y="973856"/>
            <a:ext cx="7839137" cy="4031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Encoding the problem in a language that can be understood by state-of-the-art planners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/>
              </a:rPr>
              <a:t>PDDL </a:t>
            </a:r>
            <a:r>
              <a:rPr lang="en-US" sz="1600" dirty="0">
                <a:solidFill>
                  <a:srgbClr val="000000"/>
                </a:solidFill>
                <a:latin typeface="Calibri"/>
              </a:rPr>
              <a:t>is the language used to encode the problem in a domain and a problem file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 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planning system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receives the files in input and uses a strategy to search in the state space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 output solution will be a 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plan of actions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that lead all the automata to at least one accepting state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 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optimal plan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minimizes the cost of the plan</a:t>
            </a:r>
            <a:endParaRPr lang="en-US" sz="1600">
              <a:latin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For the problem file: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The initial state --&gt; all automata in their starting states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The goal state --&gt; all automata in at least one accepting state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For the domain file: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We use domain propositions to </a:t>
            </a:r>
            <a:endParaRPr lang="en-US" sz="1600">
              <a:latin typeface="Arial"/>
              <a:ea typeface="Calibri"/>
              <a:cs typeface="Arial"/>
            </a:endParaRPr>
          </a:p>
          <a:p>
            <a:pPr marL="457200" lvl="1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     to track the automata structures and dynamics</a:t>
            </a:r>
            <a:endParaRPr lang="en-US" sz="1600" dirty="0">
              <a:latin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The possible actions for the planner:</a:t>
            </a:r>
          </a:p>
          <a:p>
            <a:pPr marL="1200150" lvl="2" indent="-285750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Add &amp; Del with unitary cost</a:t>
            </a:r>
          </a:p>
          <a:p>
            <a:pPr marL="1200150" lvl="2" indent="-285750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Sync with zero cost</a:t>
            </a:r>
          </a:p>
        </p:txBody>
      </p:sp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58;p2"/>
          <p:cNvSpPr txBox="1"/>
          <p:nvPr/>
        </p:nvSpPr>
        <p:spPr>
          <a:xfrm>
            <a:off x="1228256" y="6090892"/>
            <a:ext cx="2804150" cy="769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 dirty="0">
                <a:ea typeface="+mn-lt"/>
                <a:cs typeface="+mn-lt"/>
              </a:rPr>
              <a:t>A Planning-based Approach for Leveraging Activity Life Cycle Information in Declarative Trace Alignment</a:t>
            </a:r>
          </a:p>
        </p:txBody>
      </p:sp>
      <p:sp>
        <p:nvSpPr>
          <p:cNvPr id="65" name="Google Shape;60;p2"/>
          <p:cNvSpPr txBox="1"/>
          <p:nvPr/>
        </p:nvSpPr>
        <p:spPr>
          <a:xfrm>
            <a:off x="514499" y="324175"/>
            <a:ext cx="7274702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4000"/>
            </a:lvl1pPr>
          </a:lstStyle>
          <a:p>
            <a:r>
              <a:rPr lang="en-GB" dirty="0"/>
              <a:t>Algorithm &amp; Implementation</a:t>
            </a:r>
          </a:p>
        </p:txBody>
      </p:sp>
      <p:sp>
        <p:nvSpPr>
          <p:cNvPr id="67" name="Google Shape;59;p2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231238" cy="3506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93952F-8B82-88AD-8FF4-3B12206BE588}"/>
              </a:ext>
            </a:extLst>
          </p:cNvPr>
          <p:cNvSpPr txBox="1"/>
          <p:nvPr/>
        </p:nvSpPr>
        <p:spPr>
          <a:xfrm>
            <a:off x="639831" y="1124364"/>
            <a:ext cx="7988576" cy="50167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Calibri"/>
              </a:rPr>
              <a:t>algorithm: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Delete states that cannot appear in any possible goal path (sink states)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Identify and group (on their label) the relevant transitions (between different states)</a:t>
            </a:r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Generate all the possible combination of transitions for </a:t>
            </a:r>
            <a:r>
              <a:rPr lang="en-US" sz="20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add, del and sync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planning actions</a:t>
            </a:r>
            <a:endParaRPr lang="en-US" sz="2000" dirty="0">
              <a:solidFill>
                <a:srgbClr val="000000"/>
              </a:solidFill>
              <a:latin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Calibri"/>
              </a:rPr>
              <a:t>implementation 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of the Life Cycle Aligner:</a:t>
            </a:r>
            <a:endParaRPr lang="en-US" sz="2000">
              <a:latin typeface="Calibri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Is a stand-alone java application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Takes as input:</a:t>
            </a:r>
          </a:p>
          <a:p>
            <a:pPr marL="1200150" lvl="2" indent="-285750">
              <a:buFont typeface="Wingdings"/>
              <a:buChar char="§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XES event log </a:t>
            </a:r>
          </a:p>
          <a:p>
            <a:pPr marL="1200150" lvl="2" indent="-285750">
              <a:buFont typeface="Wingdings"/>
              <a:buChar char="§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One or more XML/DOT model files 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Gives as output:</a:t>
            </a:r>
          </a:p>
          <a:p>
            <a:pPr marL="1200150" lvl="2" indent="-285750">
              <a:buFont typeface="Wingdings"/>
              <a:buChar char="§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A list of </a:t>
            </a:r>
            <a:r>
              <a:rPr lang="en-US" sz="2000" i="1" dirty="0">
                <a:solidFill>
                  <a:srgbClr val="000000"/>
                </a:solidFill>
                <a:latin typeface="Calibri"/>
              </a:rPr>
              <a:t>&lt;</a:t>
            </a:r>
            <a:r>
              <a:rPr lang="en-US" sz="2000" i="1" err="1">
                <a:solidFill>
                  <a:srgbClr val="000000"/>
                </a:solidFill>
                <a:latin typeface="Calibri"/>
              </a:rPr>
              <a:t>domain.pddl</a:t>
            </a:r>
            <a:r>
              <a:rPr lang="en-US" sz="2000" i="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000" i="1" err="1">
                <a:solidFill>
                  <a:srgbClr val="000000"/>
                </a:solidFill>
                <a:latin typeface="Calibri"/>
              </a:rPr>
              <a:t>problem.pddl</a:t>
            </a:r>
            <a:r>
              <a:rPr lang="en-US" sz="2000" i="1" dirty="0">
                <a:solidFill>
                  <a:srgbClr val="000000"/>
                </a:solidFill>
                <a:latin typeface="Calibri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files</a:t>
            </a:r>
          </a:p>
          <a:p>
            <a:pPr marL="1200150" lvl="2" indent="-285750">
              <a:buFont typeface="Wingdings"/>
              <a:buChar char="§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A file containing the overall results of the computed alignments </a:t>
            </a:r>
          </a:p>
          <a:p>
            <a:pPr marL="742950" lvl="1" indent="-285750">
              <a:buFont typeface="Courier New"/>
              <a:buChar char="o"/>
            </a:pPr>
            <a:endParaRPr lang="en-US" sz="20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8937937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58;p2"/>
          <p:cNvSpPr txBox="1"/>
          <p:nvPr/>
        </p:nvSpPr>
        <p:spPr>
          <a:xfrm>
            <a:off x="1240737" y="6089909"/>
            <a:ext cx="2804150" cy="769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 dirty="0">
                <a:ea typeface="+mn-lt"/>
                <a:cs typeface="+mn-lt"/>
              </a:rPr>
              <a:t>A Planning-based Approach for Leveraging Activity Life Cycle Information in Declarative Trace Alignment</a:t>
            </a:r>
          </a:p>
        </p:txBody>
      </p:sp>
      <p:sp>
        <p:nvSpPr>
          <p:cNvPr id="65" name="Google Shape;60;p2"/>
          <p:cNvSpPr txBox="1"/>
          <p:nvPr/>
        </p:nvSpPr>
        <p:spPr>
          <a:xfrm>
            <a:off x="23165" y="324175"/>
            <a:ext cx="9121085" cy="738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defRPr sz="4000"/>
            </a:lvl1pPr>
          </a:lstStyle>
          <a:p>
            <a:r>
              <a:rPr lang="en-GB" sz="3600" dirty="0">
                <a:latin typeface="Arial"/>
              </a:rPr>
              <a:t>Experimental Setup: Noise Injection</a:t>
            </a:r>
          </a:p>
        </p:txBody>
      </p:sp>
      <p:sp>
        <p:nvSpPr>
          <p:cNvPr id="67" name="Google Shape;59;p2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231238" cy="3506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34AC3-497A-D93B-FE05-3181629BA09C}"/>
              </a:ext>
            </a:extLst>
          </p:cNvPr>
          <p:cNvSpPr txBox="1"/>
          <p:nvPr/>
        </p:nvSpPr>
        <p:spPr>
          <a:xfrm>
            <a:off x="300366" y="1056201"/>
            <a:ext cx="8187358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We implemented also a tool written in python that inject the required amount of noise into each trace of the log</a:t>
            </a:r>
            <a:endParaRPr lang="en-US" sz="1800">
              <a:latin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The </a:t>
            </a:r>
            <a:r>
              <a:rPr lang="en-US" sz="1800" i="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Noiser.py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injects noise into event logs by modifying traces using three moves: </a:t>
            </a:r>
            <a:r>
              <a:rPr lang="en-US" sz="1800" i="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Add 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(add an activity), </a:t>
            </a:r>
            <a:r>
              <a:rPr lang="en-US" sz="1800" i="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Del 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(delete an activity), and </a:t>
            </a:r>
            <a:r>
              <a:rPr lang="en-US" sz="1800" i="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Swap 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(swap two activities).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It calculates the total number of deviations to apply and distributes them across these moves.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All the logs are initially generated with Rum tool with the specified alphabet and constraint model.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Each log is formatted and then </a:t>
            </a:r>
            <a:r>
              <a:rPr lang="en-US" sz="18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noisified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using are tool  </a:t>
            </a:r>
            <a:endParaRPr lang="en-US" sz="1800" dirty="0">
              <a:solidFill>
                <a:srgbClr val="000000"/>
              </a:solidFill>
              <a:latin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Each tested log is generated with respect to all the possible combinations with: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The model with the settled number of constraints (</a:t>
            </a:r>
            <a:r>
              <a:rPr lang="en-US" sz="18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e.g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1,3,5,7).</a:t>
            </a:r>
            <a:endParaRPr lang="en-US" sz="1800">
              <a:latin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The alphabet activities already shown (9).</a:t>
            </a:r>
            <a:endParaRPr lang="en-US" sz="1800">
              <a:latin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The trace length parameter (</a:t>
            </a:r>
            <a:r>
              <a:rPr lang="en-US" sz="18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e.g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10,20,30).</a:t>
            </a:r>
            <a:endParaRPr lang="en-US" sz="1800">
              <a:latin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The noise percentage (e. g, 0\% corresponds to no noise).</a:t>
            </a:r>
            <a:endParaRPr lang="en-US" sz="1800">
              <a:latin typeface="Calibri"/>
            </a:endParaRPr>
          </a:p>
          <a:p>
            <a:endParaRPr lang="en-US" sz="18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8683539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58;p2"/>
          <p:cNvSpPr txBox="1"/>
          <p:nvPr/>
        </p:nvSpPr>
        <p:spPr>
          <a:xfrm>
            <a:off x="1302800" y="6146800"/>
            <a:ext cx="2804150" cy="769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 dirty="0">
                <a:ea typeface="+mn-lt"/>
                <a:cs typeface="+mn-lt"/>
              </a:rPr>
              <a:t>A Planning-based Approach for Leveraging Activity Life Cycle Information in Declarative Trace Alignment</a:t>
            </a:r>
          </a:p>
        </p:txBody>
      </p:sp>
      <p:sp>
        <p:nvSpPr>
          <p:cNvPr id="65" name="Google Shape;60;p2"/>
          <p:cNvSpPr txBox="1"/>
          <p:nvPr/>
        </p:nvSpPr>
        <p:spPr>
          <a:xfrm>
            <a:off x="23165" y="324175"/>
            <a:ext cx="9121085" cy="738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defRPr sz="4000"/>
            </a:lvl1pPr>
          </a:lstStyle>
          <a:p>
            <a:r>
              <a:rPr lang="en-GB" sz="3600" dirty="0">
                <a:latin typeface="Arial"/>
              </a:rPr>
              <a:t>Experimental Setup: Settings</a:t>
            </a:r>
          </a:p>
        </p:txBody>
      </p:sp>
      <p:sp>
        <p:nvSpPr>
          <p:cNvPr id="67" name="Google Shape;59;p2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231238" cy="35062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2" name="Picture 1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DA4C81A5-9B10-9705-456A-455D18AFA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34" y="3294642"/>
            <a:ext cx="8513583" cy="2502041"/>
          </a:xfrm>
          <a:prstGeom prst="rect">
            <a:avLst/>
          </a:prstGeom>
        </p:spPr>
      </p:pic>
      <p:pic>
        <p:nvPicPr>
          <p:cNvPr id="3" name="Picture 2" descr="A table with numbers and text&#10;&#10;Description automatically generated">
            <a:extLst>
              <a:ext uri="{FF2B5EF4-FFF2-40B4-BE49-F238E27FC236}">
                <a16:creationId xmlns:a16="http://schemas.microsoft.com/office/drawing/2014/main" id="{5E5669AC-7A8A-129F-2656-F93CEC162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627" y="1057903"/>
            <a:ext cx="3475549" cy="20114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D978C0-8B64-B19C-86CD-A2363B2B0F98}"/>
              </a:ext>
            </a:extLst>
          </p:cNvPr>
          <p:cNvSpPr txBox="1"/>
          <p:nvPr/>
        </p:nvSpPr>
        <p:spPr>
          <a:xfrm>
            <a:off x="472108" y="1192695"/>
            <a:ext cx="4364615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/>
              </a:rPr>
              <a:t>Up to 9 different activities in a trace t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/>
              </a:rPr>
              <a:t>Declare models with 1, 3, 5 or 7 constraints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/>
              </a:rPr>
              <a:t>20 traces processed for each event log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/>
              </a:rPr>
              <a:t>2 different state-of-the-art planners used</a:t>
            </a:r>
          </a:p>
        </p:txBody>
      </p:sp>
    </p:spTree>
    <p:extLst>
      <p:ext uri="{BB962C8B-B14F-4D97-AF65-F5344CB8AC3E}">
        <p14:creationId xmlns:p14="http://schemas.microsoft.com/office/powerpoint/2010/main" val="2265452386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58;p2"/>
          <p:cNvSpPr txBox="1"/>
          <p:nvPr/>
        </p:nvSpPr>
        <p:spPr>
          <a:xfrm>
            <a:off x="1230393" y="6089909"/>
            <a:ext cx="2804150" cy="769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 dirty="0">
                <a:ea typeface="+mn-lt"/>
                <a:cs typeface="+mn-lt"/>
              </a:rPr>
              <a:t>A Planning-based Approach for Leveraging Activity Life Cycle Information in Declarative Trace Alignment</a:t>
            </a:r>
          </a:p>
        </p:txBody>
      </p:sp>
      <p:sp>
        <p:nvSpPr>
          <p:cNvPr id="65" name="Google Shape;60;p2"/>
          <p:cNvSpPr txBox="1"/>
          <p:nvPr/>
        </p:nvSpPr>
        <p:spPr>
          <a:xfrm>
            <a:off x="152463" y="324175"/>
            <a:ext cx="8717675" cy="67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defRPr sz="4000"/>
            </a:lvl1pPr>
          </a:lstStyle>
          <a:p>
            <a:r>
              <a:rPr lang="en-GB" sz="3200" dirty="0"/>
              <a:t>Evaluation: Grounding vs Searching Time</a:t>
            </a:r>
          </a:p>
        </p:txBody>
      </p:sp>
      <p:sp>
        <p:nvSpPr>
          <p:cNvPr id="67" name="Google Shape;59;p2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231238" cy="35062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2" name="Picture 1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27B3A458-8AF2-8C11-2C7D-DBC9937576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60" t="9302" r="3585" b="6460"/>
          <a:stretch/>
        </p:blipFill>
        <p:spPr>
          <a:xfrm>
            <a:off x="3511752" y="4041733"/>
            <a:ext cx="4975417" cy="1686295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D279DC-5D94-43E1-99B2-D6FDD5FFACF4}"/>
              </a:ext>
            </a:extLst>
          </p:cNvPr>
          <p:cNvSpPr txBox="1"/>
          <p:nvPr/>
        </p:nvSpPr>
        <p:spPr>
          <a:xfrm>
            <a:off x="483688" y="1304679"/>
            <a:ext cx="6646793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/>
              </a:rPr>
              <a:t>The Tool provides to the planner an hardened version of the problem and this takes time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/>
              </a:rPr>
              <a:t>The life cycle model highly influences performances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/>
              </a:rPr>
              <a:t>This means that the domain &amp; problem are strictly coupled contrasting the original PDDL aim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/>
              </a:rPr>
              <a:t>BUT </a:t>
            </a:r>
            <a:r>
              <a:rPr lang="en-US" sz="1800" dirty="0">
                <a:solidFill>
                  <a:srgbClr val="000000"/>
                </a:solidFill>
                <a:latin typeface="Calibri"/>
              </a:rPr>
              <a:t>this reduces drastically the pre-processing and searching time of both planners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/>
              </a:rPr>
              <a:t>The </a:t>
            </a:r>
            <a:r>
              <a:rPr lang="en-US" sz="1800" dirty="0">
                <a:solidFill>
                  <a:schemeClr val="tx1"/>
                </a:solidFill>
                <a:latin typeface="Calibri"/>
              </a:rPr>
              <a:t>life cycles</a:t>
            </a:r>
            <a:r>
              <a:rPr lang="en-US" sz="1800" dirty="0">
                <a:solidFill>
                  <a:srgbClr val="000000"/>
                </a:solidFill>
                <a:latin typeface="Calibri"/>
              </a:rPr>
              <a:t> of </a:t>
            </a:r>
            <a:r>
              <a:rPr lang="en-US" sz="1800" dirty="0">
                <a:solidFill>
                  <a:schemeClr val="tx1"/>
                </a:solidFill>
                <a:latin typeface="Calibri"/>
              </a:rPr>
              <a:t>ALL </a:t>
            </a:r>
            <a:r>
              <a:rPr lang="en-US" sz="1800" dirty="0">
                <a:solidFill>
                  <a:srgbClr val="000000"/>
                </a:solidFill>
                <a:latin typeface="Calibri"/>
              </a:rPr>
              <a:t>the activities in the log are correctly enforced</a:t>
            </a:r>
          </a:p>
        </p:txBody>
      </p:sp>
    </p:spTree>
    <p:extLst>
      <p:ext uri="{BB962C8B-B14F-4D97-AF65-F5344CB8AC3E}">
        <p14:creationId xmlns:p14="http://schemas.microsoft.com/office/powerpoint/2010/main" val="753365637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58;p2"/>
          <p:cNvSpPr txBox="1"/>
          <p:nvPr/>
        </p:nvSpPr>
        <p:spPr>
          <a:xfrm>
            <a:off x="1214877" y="6120940"/>
            <a:ext cx="2804150" cy="769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 dirty="0">
                <a:ea typeface="+mn-lt"/>
                <a:cs typeface="+mn-lt"/>
              </a:rPr>
              <a:t>A Planning-based Approach for Leveraging Activity Life Cycle Information in Declarative Trace Alignment</a:t>
            </a:r>
          </a:p>
        </p:txBody>
      </p:sp>
      <p:sp>
        <p:nvSpPr>
          <p:cNvPr id="65" name="Google Shape;60;p2"/>
          <p:cNvSpPr txBox="1"/>
          <p:nvPr/>
        </p:nvSpPr>
        <p:spPr>
          <a:xfrm>
            <a:off x="514499" y="324175"/>
            <a:ext cx="7274702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4000"/>
            </a:lvl1pPr>
          </a:lstStyle>
          <a:p>
            <a:r>
              <a:rPr lang="en-GB" dirty="0"/>
              <a:t>Evaluation: Searching Time</a:t>
            </a:r>
          </a:p>
        </p:txBody>
      </p:sp>
      <p:sp>
        <p:nvSpPr>
          <p:cNvPr id="67" name="Google Shape;59;p2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231238" cy="3506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1894885-FB9B-32C5-8DED-50D956D60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77" y="1250321"/>
            <a:ext cx="3941023" cy="2438565"/>
          </a:xfrm>
          <a:prstGeom prst="rect">
            <a:avLst/>
          </a:prstGeom>
        </p:spPr>
      </p:pic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4623D73-A7A8-D375-3E64-210080603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250322"/>
            <a:ext cx="4153073" cy="2567863"/>
          </a:xfrm>
          <a:prstGeom prst="rect">
            <a:avLst/>
          </a:prstGeom>
        </p:spPr>
      </p:pic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B989D3D-CE4D-B4B8-89EE-C376FD194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37" y="3684363"/>
            <a:ext cx="3915163" cy="2432110"/>
          </a:xfrm>
          <a:prstGeom prst="rect">
            <a:avLst/>
          </a:prstGeom>
        </p:spPr>
      </p:pic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CE6D2B0-3B84-FD50-D111-F078E1FBB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3684363"/>
            <a:ext cx="3723801" cy="232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4691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58;p2"/>
          <p:cNvSpPr txBox="1"/>
          <p:nvPr/>
        </p:nvSpPr>
        <p:spPr>
          <a:xfrm>
            <a:off x="1266596" y="6089909"/>
            <a:ext cx="2804150" cy="769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 dirty="0">
                <a:ea typeface="+mn-lt"/>
                <a:cs typeface="+mn-lt"/>
              </a:rPr>
              <a:t>A Planning-based Approach for Leveraging Activity Life Cycle Information in Declarative Trace Alignment</a:t>
            </a:r>
          </a:p>
        </p:txBody>
      </p:sp>
      <p:sp>
        <p:nvSpPr>
          <p:cNvPr id="65" name="Google Shape;60;p2"/>
          <p:cNvSpPr txBox="1"/>
          <p:nvPr/>
        </p:nvSpPr>
        <p:spPr>
          <a:xfrm>
            <a:off x="514499" y="324175"/>
            <a:ext cx="7274702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4000"/>
            </a:lvl1pPr>
          </a:lstStyle>
          <a:p>
            <a:r>
              <a:rPr lang="en-GB" dirty="0"/>
              <a:t>​Research Roadmap</a:t>
            </a:r>
          </a:p>
        </p:txBody>
      </p:sp>
      <p:sp>
        <p:nvSpPr>
          <p:cNvPr id="67" name="Google Shape;59;p2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231238" cy="3506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5C42C1-B8A5-C2DD-994E-6B145C57A26D}"/>
              </a:ext>
            </a:extLst>
          </p:cNvPr>
          <p:cNvSpPr txBox="1"/>
          <p:nvPr/>
        </p:nvSpPr>
        <p:spPr>
          <a:xfrm>
            <a:off x="683558" y="1602441"/>
            <a:ext cx="7989794" cy="37315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spc="0" normalizeH="0" baseline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3D91688-F127-AF4B-C0E4-93ABE895EC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7835916"/>
              </p:ext>
            </p:extLst>
          </p:nvPr>
        </p:nvGraphicFramePr>
        <p:xfrm>
          <a:off x="111816" y="301903"/>
          <a:ext cx="8914158" cy="6080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039316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58;p2"/>
          <p:cNvSpPr txBox="1"/>
          <p:nvPr/>
        </p:nvSpPr>
        <p:spPr>
          <a:xfrm>
            <a:off x="1240737" y="6089909"/>
            <a:ext cx="2804150" cy="769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 dirty="0">
                <a:ea typeface="+mn-lt"/>
                <a:cs typeface="+mn-lt"/>
              </a:rPr>
              <a:t>A Planning-based Approach for Leveraging Activity Life Cycle Information in Declarative Trace Alignment</a:t>
            </a:r>
          </a:p>
        </p:txBody>
      </p:sp>
      <p:sp>
        <p:nvSpPr>
          <p:cNvPr id="65" name="Google Shape;60;p2"/>
          <p:cNvSpPr txBox="1"/>
          <p:nvPr/>
        </p:nvSpPr>
        <p:spPr>
          <a:xfrm>
            <a:off x="514499" y="324175"/>
            <a:ext cx="7274702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4000"/>
            </a:lvl1pPr>
          </a:lstStyle>
          <a:p>
            <a:r>
              <a:rPr lang="en-GB" dirty="0"/>
              <a:t>Evaluation: Cost and Steps</a:t>
            </a:r>
          </a:p>
        </p:txBody>
      </p:sp>
      <p:sp>
        <p:nvSpPr>
          <p:cNvPr id="67" name="Google Shape;59;p2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231238" cy="3506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20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D719D8-D307-3F18-462A-CE42ADEBC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16666"/>
            <a:ext cx="4572000" cy="2827020"/>
          </a:xfrm>
          <a:prstGeom prst="rect">
            <a:avLst/>
          </a:prstGeom>
        </p:spPr>
      </p:pic>
      <p:pic>
        <p:nvPicPr>
          <p:cNvPr id="3" name="Picture 2" descr="A graph of different sizes and colors&#10;&#10;Description automatically generated">
            <a:extLst>
              <a:ext uri="{FF2B5EF4-FFF2-40B4-BE49-F238E27FC236}">
                <a16:creationId xmlns:a16="http://schemas.microsoft.com/office/drawing/2014/main" id="{67719EAD-9893-D698-FE43-957D39601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53" y="1716666"/>
            <a:ext cx="4572000" cy="282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91634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67;g6d53f29370_0_36"/>
          <p:cNvSpPr txBox="1"/>
          <p:nvPr/>
        </p:nvSpPr>
        <p:spPr>
          <a:xfrm>
            <a:off x="1240737" y="6084737"/>
            <a:ext cx="2804150" cy="93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 dirty="0"/>
              <a:t>A Planning-based Approach for Leveraging Activity Life Cycle Information in Declarative Trace Alignment</a:t>
            </a:r>
            <a:endParaRPr lang="en-GB" sz="1100" b="0" dirty="0"/>
          </a:p>
          <a:p>
            <a:endParaRPr lang="en-US" sz="1100" b="0"/>
          </a:p>
        </p:txBody>
      </p:sp>
      <p:sp>
        <p:nvSpPr>
          <p:cNvPr id="199" name="Google Shape;68;g6d53f29370_0_36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358374" cy="3506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00" name="Google Shape;69;g6d53f29370_0_36"/>
          <p:cNvSpPr txBox="1"/>
          <p:nvPr/>
        </p:nvSpPr>
        <p:spPr>
          <a:xfrm>
            <a:off x="514499" y="324175"/>
            <a:ext cx="7274702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4000"/>
            </a:lvl1pPr>
          </a:lstStyle>
          <a:p>
            <a:r>
              <a:rPr lang="en-GB" dirty="0"/>
              <a:t>Conclusions</a:t>
            </a:r>
            <a:r>
              <a:rPr dirty="0"/>
              <a:t> &amp; Future </a:t>
            </a:r>
            <a:r>
              <a:rPr lang="en-GB" dirty="0"/>
              <a:t>Works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75BAB5-C43A-D151-1F9D-28A869BE409E}"/>
              </a:ext>
            </a:extLst>
          </p:cNvPr>
          <p:cNvSpPr txBox="1"/>
          <p:nvPr/>
        </p:nvSpPr>
        <p:spPr>
          <a:xfrm>
            <a:off x="882098" y="1304511"/>
            <a:ext cx="7330108" cy="50783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/>
              </a:rPr>
              <a:t>We have designed a solution to the trace alignment problem that also accounts for the life cycle of each activity in the log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/>
              </a:rPr>
              <a:t>We have implemented a tool that takes as input a log file and a model file and outputs the domain and problem PDDL files along with the results of the trace alignment for each trace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/>
              </a:rPr>
              <a:t>We have implemented a script that injects the specified amount of noise into a log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/>
              </a:rPr>
              <a:t>We have evaluated the results under different experimental conditions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/>
              </a:rPr>
              <a:t>Future works</a:t>
            </a:r>
            <a:r>
              <a:rPr lang="en-US" sz="1800" dirty="0">
                <a:solidFill>
                  <a:srgbClr val="000000"/>
                </a:solidFill>
                <a:latin typeface="Calibri"/>
              </a:rPr>
              <a:t> could focus on:</a:t>
            </a:r>
            <a:endParaRPr lang="en-US" dirty="0">
              <a:latin typeface="Arial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1800" dirty="0">
                <a:solidFill>
                  <a:srgbClr val="000000"/>
                </a:solidFill>
                <a:latin typeface="Calibri"/>
              </a:rPr>
              <a:t>enhancing our solution considering interleaving life cycles of the same activity</a:t>
            </a:r>
            <a:endParaRPr lang="en-US"/>
          </a:p>
          <a:p>
            <a:pPr marL="800100" lvl="1" indent="-342900">
              <a:buFont typeface="Courier New"/>
              <a:buChar char="o"/>
            </a:pPr>
            <a:r>
              <a:rPr lang="en-US" sz="1800" dirty="0">
                <a:solidFill>
                  <a:srgbClr val="000000"/>
                </a:solidFill>
                <a:latin typeface="Calibri"/>
              </a:rPr>
              <a:t>the cost of a correction could depend on the life cycle state 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800" dirty="0">
                <a:solidFill>
                  <a:srgbClr val="000000"/>
                </a:solidFill>
                <a:latin typeface="Calibri"/>
              </a:rPr>
              <a:t>activity specific life cycles could be considered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800" dirty="0">
                <a:solidFill>
                  <a:srgbClr val="000000"/>
                </a:solidFill>
                <a:latin typeface="Calibri"/>
              </a:rPr>
              <a:t>evaluation could be performed on different planners or different life cycles models</a:t>
            </a:r>
          </a:p>
          <a:p>
            <a:pPr marL="800100" lvl="1" indent="-342900">
              <a:buFont typeface="Courier New"/>
              <a:buChar char="o"/>
            </a:pPr>
            <a:endParaRPr lang="en-US" sz="1800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buFont typeface="Arial"/>
              <a:buChar char="•"/>
            </a:pPr>
            <a:endParaRPr lang="en-US" sz="1800" dirty="0">
              <a:solidFill>
                <a:srgbClr val="000000"/>
              </a:solidFill>
              <a:latin typeface="Calibri"/>
            </a:endParaRPr>
          </a:p>
          <a:p>
            <a:pPr marL="342900" indent="-342900">
              <a:buFont typeface="Arial"/>
              <a:buChar char="•"/>
            </a:pPr>
            <a:endParaRPr lang="en-US" sz="18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1634686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41;p1"/>
          <p:cNvSpPr txBox="1"/>
          <p:nvPr/>
        </p:nvSpPr>
        <p:spPr>
          <a:xfrm>
            <a:off x="1264925" y="6146800"/>
            <a:ext cx="2804150" cy="792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2400"/>
            </a:lvl1pPr>
          </a:lstStyle>
          <a:p>
            <a:r>
              <a:t>Titolo Presentazione</a:t>
            </a:r>
          </a:p>
        </p:txBody>
      </p:sp>
      <p:sp>
        <p:nvSpPr>
          <p:cNvPr id="51" name="Google Shape;40;p1"/>
          <p:cNvSpPr txBox="1"/>
          <p:nvPr/>
        </p:nvSpPr>
        <p:spPr>
          <a:xfrm>
            <a:off x="4389125" y="6146800"/>
            <a:ext cx="1813551" cy="437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2400"/>
            </a:lvl1pPr>
          </a:lstStyle>
          <a:p>
            <a:r>
              <a:t>01/07/2020</a:t>
            </a:r>
          </a:p>
        </p:txBody>
      </p:sp>
      <p:sp>
        <p:nvSpPr>
          <p:cNvPr id="52" name="Google Shape;42;p1"/>
          <p:cNvSpPr txBox="1">
            <a:spLocks noGrp="1"/>
          </p:cNvSpPr>
          <p:nvPr>
            <p:ph type="sldNum" sz="quarter" idx="4294967295"/>
          </p:nvPr>
        </p:nvSpPr>
        <p:spPr>
          <a:xfrm>
            <a:off x="6553200" y="6146800"/>
            <a:ext cx="273616" cy="437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l">
              <a:defRPr sz="2400">
                <a:solidFill>
                  <a:srgbClr val="822433"/>
                </a:solidFill>
              </a:defRPr>
            </a:lvl1pPr>
          </a:lstStyle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53" name="Google Shape;43;p1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/>
            </a:pPr>
            <a:endParaRPr/>
          </a:p>
        </p:txBody>
      </p:sp>
      <p:grpSp>
        <p:nvGrpSpPr>
          <p:cNvPr id="58" name="Google Shape;45;p1"/>
          <p:cNvGrpSpPr/>
          <p:nvPr/>
        </p:nvGrpSpPr>
        <p:grpSpPr>
          <a:xfrm>
            <a:off x="0" y="2759075"/>
            <a:ext cx="9144001" cy="4098925"/>
            <a:chOff x="0" y="0"/>
            <a:chExt cx="9144000" cy="4098925"/>
          </a:xfrm>
        </p:grpSpPr>
        <p:pic>
          <p:nvPicPr>
            <p:cNvPr id="55" name="Google Shape;46;p1" descr="Google Shape;46;p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66750"/>
              <a:ext cx="9144000" cy="34321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" name="Google Shape;48;p1" descr="Google Shape;48;p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9150" y="0"/>
              <a:ext cx="7054850" cy="6699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1" name="Google Shape;51;p1"/>
          <p:cNvSpPr txBox="1"/>
          <p:nvPr/>
        </p:nvSpPr>
        <p:spPr>
          <a:xfrm>
            <a:off x="2997832" y="6856158"/>
            <a:ext cx="5696100" cy="615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t">
            <a:spAutoFit/>
          </a:bodyPr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rPr dirty="0" err="1"/>
              <a:t>Dipartimento</a:t>
            </a:r>
            <a:r>
              <a:rPr dirty="0"/>
              <a:t> di Ingegneria Informatica, </a:t>
            </a:r>
            <a:r>
              <a:rPr dirty="0" err="1"/>
              <a:t>Automatica</a:t>
            </a:r>
            <a:r>
              <a:rPr dirty="0"/>
              <a:t> e </a:t>
            </a:r>
            <a:r>
              <a:rPr lang="en-GB" dirty="0" err="1"/>
              <a:t>Gestionale</a:t>
            </a:r>
            <a:endParaRPr lang="en-US" dirty="0" err="1"/>
          </a:p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rPr lang="en-GB"/>
              <a:t>Corso</a:t>
            </a:r>
            <a:r>
              <a:t> di Laurea magistrale in Engineering in Computer Science </a:t>
            </a:r>
            <a:endParaRPr lang="en-US"/>
          </a:p>
        </p:txBody>
      </p:sp>
      <p:sp>
        <p:nvSpPr>
          <p:cNvPr id="4" name="Google Shape;44;p1">
            <a:extLst>
              <a:ext uri="{FF2B5EF4-FFF2-40B4-BE49-F238E27FC236}">
                <a16:creationId xmlns:a16="http://schemas.microsoft.com/office/drawing/2014/main" id="{A4F7EE09-4EF1-CBDD-D24A-022A055A9C23}"/>
              </a:ext>
            </a:extLst>
          </p:cNvPr>
          <p:cNvSpPr txBox="1">
            <a:spLocks/>
          </p:cNvSpPr>
          <p:nvPr/>
        </p:nvSpPr>
        <p:spPr>
          <a:xfrm>
            <a:off x="3664161" y="4354100"/>
            <a:ext cx="5461041" cy="1621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t">
            <a:normAutofit fontScale="97500" lnSpcReduction="100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solidFill>
                  <a:schemeClr val="accent3">
                    <a:lumOff val="44000"/>
                  </a:schemeClr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822433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822433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822433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822433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822433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822433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822433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822433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hangingPunct="1"/>
            <a:r>
              <a:rPr lang="en-US" dirty="0">
                <a:ea typeface="+mn-lt"/>
                <a:cs typeface="+mn-lt"/>
              </a:rPr>
              <a:t>A Planning-based Approach for Leveraging Activity Life Cycle Information in Declarative Trace Alignment</a:t>
            </a:r>
          </a:p>
          <a:p>
            <a:endParaRPr lang="en-US" sz="2500" dirty="0">
              <a:ea typeface="+mn-lt"/>
              <a:cs typeface="+mn-lt"/>
            </a:endParaRPr>
          </a:p>
        </p:txBody>
      </p:sp>
      <p:pic>
        <p:nvPicPr>
          <p:cNvPr id="10" name="Google Shape;47;p1" descr="Google Shape;47;p1">
            <a:extLst>
              <a:ext uri="{FF2B5EF4-FFF2-40B4-BE49-F238E27FC236}">
                <a16:creationId xmlns:a16="http://schemas.microsoft.com/office/drawing/2014/main" id="{46EE06BE-5314-748C-A5A0-E52E5A021E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301" t="-245" r="53064" b="-490"/>
          <a:stretch/>
        </p:blipFill>
        <p:spPr>
          <a:xfrm>
            <a:off x="502574" y="4341633"/>
            <a:ext cx="2984191" cy="115460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54" name="Google Shape;44;p1"/>
          <p:cNvSpPr txBox="1">
            <a:spLocks noGrp="1"/>
          </p:cNvSpPr>
          <p:nvPr>
            <p:ph type="title"/>
          </p:nvPr>
        </p:nvSpPr>
        <p:spPr>
          <a:xfrm>
            <a:off x="2184985" y="1809503"/>
            <a:ext cx="7090202" cy="2272692"/>
          </a:xfrm>
          <a:prstGeom prst="rect">
            <a:avLst/>
          </a:prstGeom>
        </p:spPr>
        <p:txBody>
          <a:bodyPr lIns="45699" tIns="45699" rIns="45699" bIns="45699" anchor="t">
            <a:normAutofit/>
          </a:bodyPr>
          <a:lstStyle>
            <a:lvl1pPr>
              <a:defRPr sz="28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US" sz="6600" b="0" dirty="0">
                <a:solidFill>
                  <a:srgbClr val="822433"/>
                </a:solidFill>
                <a:ea typeface="+mn-lt"/>
                <a:cs typeface="+mn-lt"/>
              </a:rPr>
              <a:t>Thank You</a:t>
            </a:r>
            <a:br>
              <a:rPr lang="en-US" sz="6000" b="0" dirty="0">
                <a:ea typeface="+mn-lt"/>
                <a:cs typeface="+mn-lt"/>
              </a:rPr>
            </a:br>
            <a:r>
              <a:rPr lang="en-US" sz="6000" b="0" dirty="0">
                <a:solidFill>
                  <a:schemeClr val="bg1"/>
                </a:solidFill>
                <a:ea typeface="+mn-lt"/>
                <a:cs typeface="+mn-lt"/>
              </a:rPr>
              <a:t>For Your Attention! </a:t>
            </a:r>
            <a:r>
              <a:rPr lang="en-GB" sz="6000" b="0" dirty="0">
                <a:ea typeface="+mn-lt"/>
                <a:cs typeface="+mn-lt"/>
              </a:rPr>
              <a:t> </a:t>
            </a:r>
            <a:endParaRPr lang="en-US" sz="6000" b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51128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58;p2"/>
          <p:cNvSpPr txBox="1"/>
          <p:nvPr/>
        </p:nvSpPr>
        <p:spPr>
          <a:xfrm>
            <a:off x="1276941" y="6089909"/>
            <a:ext cx="2804150" cy="769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 dirty="0">
                <a:ea typeface="+mn-lt"/>
                <a:cs typeface="+mn-lt"/>
              </a:rPr>
              <a:t>A Planning-based Approach for Leveraging Activity Life Cycle Information in Declarative Trace Alignment</a:t>
            </a:r>
          </a:p>
        </p:txBody>
      </p:sp>
      <p:sp>
        <p:nvSpPr>
          <p:cNvPr id="67" name="Google Shape;59;p2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231238" cy="3506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93AC28-E0B4-5641-1473-B7132DA7448B}"/>
              </a:ext>
            </a:extLst>
          </p:cNvPr>
          <p:cNvSpPr/>
          <p:nvPr/>
        </p:nvSpPr>
        <p:spPr>
          <a:xfrm>
            <a:off x="1381539" y="1187868"/>
            <a:ext cx="1759225" cy="64698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aseline="0" dirty="0">
                <a:latin typeface="Arial"/>
              </a:rPr>
              <a:t>Problem</a:t>
            </a:r>
            <a:r>
              <a:rPr lang="en-US" sz="3200" dirty="0">
                <a:latin typeface="Arial"/>
                <a:ea typeface="Calibri"/>
                <a:cs typeface="Calibri"/>
              </a:rPr>
              <a:t>​</a:t>
            </a:r>
            <a:endParaRPr lang="en-US" sz="3200" b="0" i="0" u="none" strike="noStrike" cap="none" spc="0" normalizeH="0" baseline="0" dirty="0">
              <a:ln>
                <a:noFill/>
              </a:ln>
              <a:solidFill>
                <a:srgbClr val="822433"/>
              </a:solidFill>
              <a:effectLst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D4C1854-D9EA-A445-21CC-76A3DD689C81}"/>
              </a:ext>
            </a:extLst>
          </p:cNvPr>
          <p:cNvSpPr/>
          <p:nvPr/>
        </p:nvSpPr>
        <p:spPr>
          <a:xfrm>
            <a:off x="5922478" y="1187868"/>
            <a:ext cx="1759225" cy="64698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Arial"/>
              </a:rPr>
              <a:t>Goal</a:t>
            </a:r>
            <a:endParaRPr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DED09B-EC8F-040E-FBF5-5E3BDDEF2529}"/>
              </a:ext>
            </a:extLst>
          </p:cNvPr>
          <p:cNvSpPr txBox="1"/>
          <p:nvPr/>
        </p:nvSpPr>
        <p:spPr>
          <a:xfrm>
            <a:off x="62118" y="1964833"/>
            <a:ext cx="4398065" cy="1938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31800" indent="-342900">
              <a:buFont typeface="Arial"/>
              <a:buChar char="•"/>
            </a:pPr>
            <a:r>
              <a:rPr lang="en-US" sz="2400" dirty="0">
                <a:latin typeface="Calibri"/>
                <a:ea typeface="Arial"/>
                <a:cs typeface="Arial"/>
              </a:rPr>
              <a:t>Overcoming 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Arial"/>
                <a:cs typeface="Arial"/>
              </a:rPr>
              <a:t>the</a:t>
            </a:r>
            <a:r>
              <a:rPr lang="en-US" sz="2400" dirty="0">
                <a:latin typeface="Calibri"/>
                <a:ea typeface="Arial"/>
                <a:cs typeface="Arial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Arial"/>
                <a:cs typeface="Arial"/>
              </a:rPr>
              <a:t>traditional </a:t>
            </a:r>
            <a:r>
              <a:rPr lang="en-US" sz="2400" dirty="0">
                <a:latin typeface="Calibri"/>
                <a:ea typeface="Arial"/>
                <a:cs typeface="Arial"/>
              </a:rPr>
              <a:t>Trace</a:t>
            </a:r>
            <a:r>
              <a:rPr lang="en-US" sz="2400" baseline="0" dirty="0">
                <a:solidFill>
                  <a:srgbClr val="822433"/>
                </a:solidFill>
                <a:latin typeface="Calibri"/>
                <a:ea typeface="Arial"/>
                <a:cs typeface="Arial"/>
              </a:rPr>
              <a:t> Alignment 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Arial"/>
                <a:cs typeface="Arial"/>
              </a:rPr>
              <a:t>Problem</a:t>
            </a:r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431800" indent="-34290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Accounting for the 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Acti</a:t>
            </a:r>
            <a:r>
              <a:rPr lang="en-US" sz="2400" dirty="0">
                <a:latin typeface="Calibri"/>
                <a:ea typeface="Calibri"/>
                <a:cs typeface="Calibri"/>
              </a:rPr>
              <a:t>vity Life Cycle</a:t>
            </a:r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89000" lvl="1" indent="-342900">
              <a:buFont typeface="Courier New,monospace"/>
              <a:buChar char="o"/>
            </a:pPr>
            <a:endParaRPr lang="en-US" sz="2400" dirty="0">
              <a:latin typeface="Arial"/>
              <a:ea typeface="Calibri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E4115-9992-745D-8C8C-E38FF09F882E}"/>
              </a:ext>
            </a:extLst>
          </p:cNvPr>
          <p:cNvSpPr txBox="1"/>
          <p:nvPr/>
        </p:nvSpPr>
        <p:spPr>
          <a:xfrm>
            <a:off x="4460184" y="1964833"/>
            <a:ext cx="4596847" cy="30469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31800" indent="-342900">
              <a:buFont typeface="Arial,Sans-Serif"/>
              <a:buChar char="•"/>
            </a:pPr>
            <a:r>
              <a:rPr lang="en-US" sz="2400" baseline="0" dirty="0">
                <a:solidFill>
                  <a:srgbClr val="000000"/>
                </a:solidFill>
                <a:latin typeface="Calibri"/>
                <a:ea typeface="Arial"/>
                <a:cs typeface="Arial"/>
              </a:rPr>
              <a:t>Solving 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Arial"/>
                <a:cs typeface="Arial"/>
              </a:rPr>
              <a:t>a more advanced Trace Alignment problem</a:t>
            </a:r>
            <a:r>
              <a:rPr lang="en-US" sz="2400" baseline="0" dirty="0">
                <a:solidFill>
                  <a:srgbClr val="000000"/>
                </a:solidFill>
                <a:latin typeface="Calibri"/>
                <a:ea typeface="Arial"/>
                <a:cs typeface="Arial"/>
              </a:rPr>
              <a:t> </a:t>
            </a:r>
            <a:r>
              <a:rPr lang="en-US" sz="2400" dirty="0">
                <a:solidFill>
                  <a:srgbClr val="822433"/>
                </a:solidFill>
                <a:latin typeface="Calibri"/>
                <a:ea typeface="Arial"/>
                <a:cs typeface="Arial"/>
              </a:rPr>
              <a:t>​</a:t>
            </a:r>
          </a:p>
          <a:p>
            <a:pPr marL="889000" lvl="1" indent="-342900">
              <a:buFont typeface="Courier New,monospace"/>
              <a:buChar char="o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Arial"/>
                <a:cs typeface="Arial"/>
              </a:rPr>
              <a:t>providing a STRIPS-like encoding that minimizes</a:t>
            </a:r>
            <a:r>
              <a:rPr lang="en-US" sz="2400" dirty="0">
                <a:latin typeface="Calibri"/>
                <a:ea typeface="Arial"/>
                <a:cs typeface="Arial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Arial"/>
                <a:cs typeface="Arial"/>
              </a:rPr>
              <a:t>the</a:t>
            </a:r>
            <a:r>
              <a:rPr lang="en-US" sz="2400" baseline="0" dirty="0">
                <a:solidFill>
                  <a:srgbClr val="000000"/>
                </a:solidFill>
                <a:latin typeface="Calibri"/>
                <a:ea typeface="Arial"/>
                <a:cs typeface="Arial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Arial"/>
                <a:cs typeface="Arial"/>
              </a:rPr>
              <a:t>searching time</a:t>
            </a:r>
            <a:r>
              <a:rPr lang="en-US" sz="2400" baseline="0" dirty="0">
                <a:solidFill>
                  <a:srgbClr val="000000"/>
                </a:solidFill>
                <a:latin typeface="Calibri"/>
                <a:ea typeface="Arial"/>
                <a:cs typeface="Arial"/>
              </a:rPr>
              <a:t> for state of the art planners</a:t>
            </a:r>
            <a:r>
              <a:rPr lang="en-US" sz="2400" dirty="0">
                <a:solidFill>
                  <a:srgbClr val="822433"/>
                </a:solidFill>
                <a:latin typeface="Calibri"/>
                <a:ea typeface="Arial"/>
                <a:cs typeface="Arial"/>
              </a:rPr>
              <a:t>​</a:t>
            </a:r>
          </a:p>
          <a:p>
            <a:pPr marL="889000" lvl="1" indent="-342900">
              <a:buFont typeface="Courier New,monospace"/>
              <a:buChar char="o"/>
            </a:pPr>
            <a:r>
              <a:rPr lang="en-US" sz="2400" baseline="0" dirty="0">
                <a:solidFill>
                  <a:srgbClr val="000000"/>
                </a:solidFill>
                <a:latin typeface="Calibri"/>
                <a:ea typeface="Arial"/>
                <a:cs typeface="Arial"/>
              </a:rPr>
              <a:t>exploiting 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AI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Arial"/>
                <a:cs typeface="Arial"/>
              </a:rPr>
              <a:t> </a:t>
            </a:r>
            <a:r>
              <a:rPr lang="en-US" sz="2400" baseline="0" dirty="0">
                <a:solidFill>
                  <a:srgbClr val="822433"/>
                </a:solidFill>
                <a:latin typeface="Calibri"/>
                <a:ea typeface="Arial"/>
                <a:cs typeface="Arial"/>
              </a:rPr>
              <a:t>Automated Planning</a:t>
            </a:r>
            <a:r>
              <a:rPr lang="en-US" sz="2400" dirty="0">
                <a:solidFill>
                  <a:srgbClr val="822433"/>
                </a:solidFill>
                <a:latin typeface="Calibri"/>
                <a:ea typeface="Arial"/>
                <a:cs typeface="Arial"/>
              </a:rPr>
              <a:t>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D609A2-39E3-B0AE-1237-2C540B891D6E}"/>
              </a:ext>
            </a:extLst>
          </p:cNvPr>
          <p:cNvSpPr txBox="1"/>
          <p:nvPr/>
        </p:nvSpPr>
        <p:spPr>
          <a:xfrm>
            <a:off x="335446" y="186358"/>
            <a:ext cx="8398563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In the context of Process Mining...</a:t>
            </a:r>
            <a:endParaRPr lang="en-US" sz="4000" b="0" i="0" u="none" strike="noStrike" cap="none" spc="0" normalizeH="0" baseline="0" dirty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64A1C1-2221-507C-4363-6ADF215D1305}"/>
              </a:ext>
            </a:extLst>
          </p:cNvPr>
          <p:cNvSpPr txBox="1"/>
          <p:nvPr/>
        </p:nvSpPr>
        <p:spPr>
          <a:xfrm>
            <a:off x="347869" y="3815997"/>
            <a:ext cx="3826565" cy="12003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"/>
                <a:ea typeface="Calibri"/>
                <a:cs typeface="Calibri"/>
              </a:rPr>
              <a:t>There are no solutions to this problem in the current literature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6276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product&#10;&#10;Description automatically generated">
            <a:extLst>
              <a:ext uri="{FF2B5EF4-FFF2-40B4-BE49-F238E27FC236}">
                <a16:creationId xmlns:a16="http://schemas.microsoft.com/office/drawing/2014/main" id="{412E65B1-762F-5611-0C45-9D601D556C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85" t="34214" r="3203" b="27044"/>
          <a:stretch/>
        </p:blipFill>
        <p:spPr>
          <a:xfrm>
            <a:off x="1718011" y="304840"/>
            <a:ext cx="4723915" cy="5788612"/>
          </a:xfrm>
          <a:prstGeom prst="rect">
            <a:avLst/>
          </a:prstGeom>
        </p:spPr>
      </p:pic>
      <p:sp>
        <p:nvSpPr>
          <p:cNvPr id="64" name="Google Shape;58;p2"/>
          <p:cNvSpPr txBox="1"/>
          <p:nvPr/>
        </p:nvSpPr>
        <p:spPr>
          <a:xfrm>
            <a:off x="1276941" y="6089909"/>
            <a:ext cx="2804150" cy="769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 dirty="0">
                <a:ea typeface="+mn-lt"/>
                <a:cs typeface="+mn-lt"/>
              </a:rPr>
              <a:t>A Planning-based Approach for Leveraging Activity Life Cycle Information in Declarative Trace Alignment</a:t>
            </a:r>
          </a:p>
        </p:txBody>
      </p:sp>
      <p:sp>
        <p:nvSpPr>
          <p:cNvPr id="67" name="Google Shape;59;p2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231238" cy="35062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D609A2-39E3-B0AE-1237-2C540B891D6E}"/>
              </a:ext>
            </a:extLst>
          </p:cNvPr>
          <p:cNvSpPr txBox="1"/>
          <p:nvPr/>
        </p:nvSpPr>
        <p:spPr>
          <a:xfrm>
            <a:off x="335446" y="186358"/>
            <a:ext cx="8398563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Process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1463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A1075B-5B73-35F1-CC5E-AC9996C63CB1}"/>
              </a:ext>
            </a:extLst>
          </p:cNvPr>
          <p:cNvCxnSpPr/>
          <p:nvPr/>
        </p:nvCxnSpPr>
        <p:spPr>
          <a:xfrm flipH="1">
            <a:off x="4429253" y="1068527"/>
            <a:ext cx="11377" cy="507780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dash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Google Shape;67;g6d53f29370_0_36"/>
          <p:cNvSpPr txBox="1"/>
          <p:nvPr/>
        </p:nvSpPr>
        <p:spPr>
          <a:xfrm>
            <a:off x="1266596" y="6084737"/>
            <a:ext cx="2804150" cy="93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 dirty="0"/>
              <a:t>A Planning-based Approach for Leveraging Activity Life Cycle Information in Declarative Trace Alignment</a:t>
            </a:r>
            <a:endParaRPr lang="en-GB" sz="1100" b="0" dirty="0"/>
          </a:p>
          <a:p>
            <a:endParaRPr lang="en-US" sz="1100" b="0"/>
          </a:p>
        </p:txBody>
      </p:sp>
      <p:sp>
        <p:nvSpPr>
          <p:cNvPr id="70" name="Google Shape;68;g6d53f29370_0_36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231238" cy="3506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71" name="Google Shape;69;g6d53f29370_0_36"/>
          <p:cNvSpPr txBox="1"/>
          <p:nvPr/>
        </p:nvSpPr>
        <p:spPr>
          <a:xfrm>
            <a:off x="514499" y="324175"/>
            <a:ext cx="7274702" cy="737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4000"/>
            </a:pPr>
            <a:r>
              <a:t>Conformance Checking</a:t>
            </a:r>
            <a:r>
              <a: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  <p:pic>
        <p:nvPicPr>
          <p:cNvPr id="5" name="Picture 4" descr="A line art of a book&#10;&#10;Description automatically generated">
            <a:extLst>
              <a:ext uri="{FF2B5EF4-FFF2-40B4-BE49-F238E27FC236}">
                <a16:creationId xmlns:a16="http://schemas.microsoft.com/office/drawing/2014/main" id="{D5F2D0CF-BF27-8184-2780-1E2B2DE2F1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750" t="11375" r="13375" b="29875"/>
          <a:stretch/>
        </p:blipFill>
        <p:spPr>
          <a:xfrm>
            <a:off x="1511243" y="1418146"/>
            <a:ext cx="1553819" cy="1284466"/>
          </a:xfrm>
          <a:prstGeom prst="rect">
            <a:avLst/>
          </a:prstGeom>
        </p:spPr>
      </p:pic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C57A328A-3C9E-2AF0-EB5E-B8FF5F6C742D}"/>
              </a:ext>
            </a:extLst>
          </p:cNvPr>
          <p:cNvSpPr/>
          <p:nvPr/>
        </p:nvSpPr>
        <p:spPr>
          <a:xfrm>
            <a:off x="3780967" y="1783147"/>
            <a:ext cx="1376482" cy="557039"/>
          </a:xfrm>
          <a:prstGeom prst="leftRightArrow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8" name="Picture 7" descr="A black and white circular object&#10;&#10;Description automatically generated">
            <a:extLst>
              <a:ext uri="{FF2B5EF4-FFF2-40B4-BE49-F238E27FC236}">
                <a16:creationId xmlns:a16="http://schemas.microsoft.com/office/drawing/2014/main" id="{D8ED22B1-F9B8-E740-F587-0DC3449934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370" t="31679" r="18356" b="8114"/>
          <a:stretch/>
        </p:blipFill>
        <p:spPr>
          <a:xfrm>
            <a:off x="6005170" y="1340566"/>
            <a:ext cx="1517851" cy="1439676"/>
          </a:xfrm>
          <a:prstGeom prst="rect">
            <a:avLst/>
          </a:prstGeom>
        </p:spPr>
      </p:pic>
      <p:pic>
        <p:nvPicPr>
          <p:cNvPr id="9" name="Picture 8" descr="A diagram of a diagram&#10;&#10;Description automatically generated">
            <a:extLst>
              <a:ext uri="{FF2B5EF4-FFF2-40B4-BE49-F238E27FC236}">
                <a16:creationId xmlns:a16="http://schemas.microsoft.com/office/drawing/2014/main" id="{161007AA-DFD0-65F2-DB1B-9D8FC0C69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04" y="3783816"/>
            <a:ext cx="3915163" cy="9660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A close-up of a checklist&#10;&#10;Description automatically generated">
            <a:extLst>
              <a:ext uri="{FF2B5EF4-FFF2-40B4-BE49-F238E27FC236}">
                <a16:creationId xmlns:a16="http://schemas.microsoft.com/office/drawing/2014/main" id="{B5C0CC51-7AFE-AD36-9918-8F97AD87E3E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40" r="21554" b="-571"/>
          <a:stretch/>
        </p:blipFill>
        <p:spPr>
          <a:xfrm>
            <a:off x="4572001" y="3850399"/>
            <a:ext cx="4385811" cy="9126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1D73B452-1234-7A6B-9C78-02F35A34C8E5}"/>
              </a:ext>
            </a:extLst>
          </p:cNvPr>
          <p:cNvSpPr/>
          <p:nvPr/>
        </p:nvSpPr>
        <p:spPr>
          <a:xfrm>
            <a:off x="6522589" y="2779466"/>
            <a:ext cx="484632" cy="978408"/>
          </a:xfrm>
          <a:prstGeom prst="downArrow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BB6D1C5-D136-F832-82E1-F402FD2D294D}"/>
              </a:ext>
            </a:extLst>
          </p:cNvPr>
          <p:cNvSpPr/>
          <p:nvPr/>
        </p:nvSpPr>
        <p:spPr>
          <a:xfrm>
            <a:off x="2048855" y="2707058"/>
            <a:ext cx="484632" cy="978408"/>
          </a:xfrm>
          <a:prstGeom prst="downArrow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CF291A07-D9F8-E628-2210-CBA3487C7BCA}"/>
              </a:ext>
            </a:extLst>
          </p:cNvPr>
          <p:cNvSpPr/>
          <p:nvPr/>
        </p:nvSpPr>
        <p:spPr>
          <a:xfrm>
            <a:off x="321824" y="2979876"/>
            <a:ext cx="1188513" cy="578880"/>
          </a:xfrm>
          <a:prstGeom prst="wedgeRoundRectCallou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dirty="0"/>
              <a:t>Model </a:t>
            </a:r>
          </a:p>
          <a:p>
            <a:r>
              <a:rPr lang="en-US" dirty="0"/>
              <a:t>Constraints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32E8B7C9-722E-82A4-1209-CF2FFDF9DADF}"/>
              </a:ext>
            </a:extLst>
          </p:cNvPr>
          <p:cNvSpPr/>
          <p:nvPr/>
        </p:nvSpPr>
        <p:spPr>
          <a:xfrm>
            <a:off x="7531515" y="3026423"/>
            <a:ext cx="1426422" cy="578880"/>
          </a:xfrm>
          <a:prstGeom prst="wedgeRoundRectCallou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dirty="0"/>
              <a:t>Organizational Event Logs​</a:t>
            </a:r>
            <a:endParaRPr lang="en-US" sz="1400" b="0" i="0" u="none" strike="noStrike" cap="none" spc="0" normalizeH="0" baseline="0" dirty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6DDCD7-BADF-E745-C042-6D952CE5B688}"/>
              </a:ext>
            </a:extLst>
          </p:cNvPr>
          <p:cNvSpPr txBox="1"/>
          <p:nvPr/>
        </p:nvSpPr>
        <p:spPr>
          <a:xfrm>
            <a:off x="417240" y="4859042"/>
            <a:ext cx="3752021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Organizational Rules expressed as: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Declare Constraints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LTL-f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DFA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7B64C7-1AB7-1BE6-2969-165765278C4C}"/>
              </a:ext>
            </a:extLst>
          </p:cNvPr>
          <p:cNvSpPr txBox="1"/>
          <p:nvPr/>
        </p:nvSpPr>
        <p:spPr>
          <a:xfrm>
            <a:off x="4732442" y="4859099"/>
            <a:ext cx="4063689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Organizational Event Logs: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Record previous </a:t>
            </a:r>
            <a:r>
              <a:rPr lang="en-US" dirty="0">
                <a:solidFill>
                  <a:schemeClr val="tx1"/>
                </a:solidFill>
                <a:latin typeface="Calibri"/>
              </a:rPr>
              <a:t>processes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executions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Composed of a set of </a:t>
            </a:r>
            <a:r>
              <a:rPr lang="en-US" dirty="0">
                <a:solidFill>
                  <a:schemeClr val="tx1"/>
                </a:solidFill>
                <a:latin typeface="Calibri"/>
              </a:rPr>
              <a:t>traces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Each trace contains a set of </a:t>
            </a:r>
            <a:r>
              <a:rPr lang="en-US" dirty="0">
                <a:solidFill>
                  <a:schemeClr val="tx1"/>
                </a:solidFill>
                <a:latin typeface="Calibri"/>
              </a:rPr>
              <a:t>events 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with several attributes</a:t>
            </a:r>
          </a:p>
          <a:p>
            <a:pPr marL="742950" lvl="1" indent="-285750">
              <a:buFont typeface="Courier New"/>
              <a:buChar char="o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" name="Picture 12" descr="A black and white image of a magnifying glass&#10;&#10;Description automatically generated">
            <a:extLst>
              <a:ext uri="{FF2B5EF4-FFF2-40B4-BE49-F238E27FC236}">
                <a16:creationId xmlns:a16="http://schemas.microsoft.com/office/drawing/2014/main" id="{0D6AC4C6-B1E9-C771-54D4-308E1B7157A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7262" t="5032" r="20652" b="-205"/>
          <a:stretch/>
        </p:blipFill>
        <p:spPr>
          <a:xfrm>
            <a:off x="3963535" y="2470881"/>
            <a:ext cx="1012246" cy="101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08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61;p2"/>
          <p:cNvSpPr txBox="1"/>
          <p:nvPr/>
        </p:nvSpPr>
        <p:spPr>
          <a:xfrm>
            <a:off x="509327" y="1119653"/>
            <a:ext cx="8121213" cy="5960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24" tIns="91424" rIns="91424" bIns="91424" anchor="t">
            <a:spAutoFit/>
          </a:bodyPr>
          <a:lstStyle/>
          <a:p>
            <a:pPr marL="431800" indent="-342900">
              <a:lnSpc>
                <a:spcPct val="90000"/>
              </a:lnSpc>
              <a:spcBef>
                <a:spcPts val="1000"/>
              </a:spcBef>
              <a:buClr>
                <a:srgbClr val="822433"/>
              </a:buClr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20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Trace alignment</a:t>
            </a:r>
            <a:r>
              <a:rPr lang="en-US" sz="2000" dirty="0">
                <a:latin typeface="Calibri"/>
                <a:ea typeface="+mn-lt"/>
                <a:cs typeface="+mn-lt"/>
              </a:rPr>
              <a:t> involves 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aligning </a:t>
            </a:r>
            <a:r>
              <a:rPr lang="en-US" sz="2000" dirty="0">
                <a:latin typeface="Calibri"/>
                <a:ea typeface="+mn-lt"/>
                <a:cs typeface="+mn-lt"/>
              </a:rPr>
              <a:t>inconsistent traces with process models to achieve the following :</a:t>
            </a:r>
            <a:endParaRPr lang="en-US" sz="2000" dirty="0">
              <a:latin typeface="Calibri"/>
              <a:ea typeface="Calibri"/>
              <a:cs typeface="Arial"/>
            </a:endParaRPr>
          </a:p>
          <a:p>
            <a:pPr marL="889000" lvl="1" indent="-342900">
              <a:lnSpc>
                <a:spcPct val="90000"/>
              </a:lnSpc>
              <a:spcBef>
                <a:spcPts val="1000"/>
              </a:spcBef>
              <a:buClr>
                <a:srgbClr val="822433"/>
              </a:buClr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2000" dirty="0">
                <a:latin typeface="Calibri"/>
                <a:ea typeface="Calibri"/>
                <a:cs typeface="Calibri"/>
              </a:rPr>
              <a:t>Determining whether a trace adheres to its corresponding process model.</a:t>
            </a:r>
            <a:endParaRPr lang="en-US" sz="2000">
              <a:latin typeface="Calibri"/>
              <a:ea typeface="Calibri"/>
              <a:cs typeface="Calibri"/>
            </a:endParaRPr>
          </a:p>
          <a:p>
            <a:pPr marL="889000" lvl="1" indent="-342900">
              <a:lnSpc>
                <a:spcPct val="90000"/>
              </a:lnSpc>
              <a:spcBef>
                <a:spcPts val="1000"/>
              </a:spcBef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2000" dirty="0">
                <a:latin typeface="Calibri"/>
                <a:ea typeface="Calibri"/>
                <a:cs typeface="Calibri"/>
              </a:rPr>
              <a:t>Detecting the root causes and severity of any deviations.</a:t>
            </a:r>
            <a:endParaRPr lang="en-US" sz="2000">
              <a:latin typeface="Calibri"/>
              <a:ea typeface="Calibri"/>
              <a:cs typeface="Calibri"/>
            </a:endParaRPr>
          </a:p>
          <a:p>
            <a:pPr marL="889000" lvl="1" indent="-342900">
              <a:lnSpc>
                <a:spcPct val="90000"/>
              </a:lnSpc>
              <a:spcBef>
                <a:spcPts val="1000"/>
              </a:spcBef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2000" dirty="0">
                <a:latin typeface="Calibri"/>
                <a:ea typeface="Calibri"/>
                <a:cs typeface="Calibri"/>
              </a:rPr>
              <a:t>Modifying and correcting the trace (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actual behavior</a:t>
            </a:r>
            <a:r>
              <a:rPr lang="en-US" sz="2000" dirty="0">
                <a:latin typeface="Calibri"/>
                <a:ea typeface="Calibri"/>
                <a:cs typeface="Calibri"/>
              </a:rPr>
              <a:t>) to ensure compliance with the process model (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expected behavior</a:t>
            </a:r>
            <a:r>
              <a:rPr lang="en-US" sz="2000" dirty="0">
                <a:latin typeface="Calibri"/>
                <a:ea typeface="Calibri"/>
                <a:cs typeface="Calibri"/>
              </a:rPr>
              <a:t>).</a:t>
            </a:r>
            <a:endParaRPr lang="en-US" sz="2000"/>
          </a:p>
          <a:p>
            <a:pPr marL="342900" indent="-342900"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2000" dirty="0">
                <a:latin typeface="Calibri"/>
                <a:ea typeface="Calibri"/>
                <a:cs typeface="Arial"/>
              </a:rPr>
              <a:t>We scan the trace from beginning to end and at any position </a:t>
            </a:r>
            <a:r>
              <a:rPr lang="en-US" sz="2000" i="1" dirty="0">
                <a:latin typeface="Calibri"/>
                <a:ea typeface="Calibri"/>
                <a:cs typeface="Arial"/>
              </a:rPr>
              <a:t>p </a:t>
            </a:r>
            <a:r>
              <a:rPr lang="en-US" sz="2000" dirty="0">
                <a:latin typeface="Calibri"/>
                <a:ea typeface="Calibri"/>
                <a:cs typeface="Arial"/>
              </a:rPr>
              <a:t>we apply     </a:t>
            </a:r>
            <a:r>
              <a:rPr lang="en-US" sz="2000" dirty="0">
                <a:latin typeface="Calibri"/>
                <a:ea typeface="Calibri"/>
                <a:cs typeface="Calibri"/>
              </a:rPr>
              <a:t>one of the following moves:</a:t>
            </a:r>
            <a:endParaRPr lang="en-US" sz="2000"/>
          </a:p>
          <a:p>
            <a:pPr marL="889000" lvl="1" indent="-342900">
              <a:lnSpc>
                <a:spcPct val="90000"/>
              </a:lnSpc>
              <a:spcBef>
                <a:spcPts val="1000"/>
              </a:spcBef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2000" i="1" dirty="0">
                <a:latin typeface="Calibri"/>
                <a:ea typeface="Calibri"/>
                <a:cs typeface="Calibri"/>
              </a:rPr>
              <a:t>Add an activity to the trace at position p.</a:t>
            </a:r>
            <a:endParaRPr lang="en-US" sz="2000" i="1">
              <a:latin typeface="Calibri"/>
              <a:ea typeface="Calibri"/>
              <a:cs typeface="Calibri"/>
            </a:endParaRPr>
          </a:p>
          <a:p>
            <a:pPr marL="889000" lvl="1" indent="-342900">
              <a:lnSpc>
                <a:spcPct val="90000"/>
              </a:lnSpc>
              <a:spcBef>
                <a:spcPts val="1000"/>
              </a:spcBef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2000" i="1" dirty="0">
                <a:latin typeface="Calibri"/>
                <a:ea typeface="Calibri"/>
                <a:cs typeface="Calibri"/>
              </a:rPr>
              <a:t>Del the activity at position p.</a:t>
            </a:r>
            <a:endParaRPr lang="en-US" sz="2000" i="1">
              <a:latin typeface="Calibri"/>
              <a:ea typeface="Calibri"/>
              <a:cs typeface="Calibri"/>
            </a:endParaRPr>
          </a:p>
          <a:p>
            <a:pPr marL="889000" lvl="1" indent="-342900">
              <a:lnSpc>
                <a:spcPct val="90000"/>
              </a:lnSpc>
              <a:spcBef>
                <a:spcPts val="1000"/>
              </a:spcBef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2000" i="1" dirty="0">
                <a:latin typeface="Calibri"/>
                <a:ea typeface="Calibri"/>
                <a:cs typeface="Calibri"/>
              </a:rPr>
              <a:t>Skip the activity at position p.</a:t>
            </a:r>
            <a:endParaRPr lang="en-US" sz="2000" i="1">
              <a:latin typeface="Calibri"/>
              <a:ea typeface="Calibri"/>
              <a:cs typeface="Calibri"/>
            </a:endParaRPr>
          </a:p>
          <a:p>
            <a:pPr marL="431800" indent="-342900">
              <a:lnSpc>
                <a:spcPct val="90000"/>
              </a:lnSpc>
              <a:spcBef>
                <a:spcPts val="1000"/>
              </a:spcBef>
              <a:buClr>
                <a:srgbClr val="822433"/>
              </a:buClr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2000" dirty="0">
                <a:latin typeface="Calibri"/>
                <a:ea typeface="+mn-lt"/>
                <a:cs typeface="+mn-lt"/>
              </a:rPr>
              <a:t>Each move has a cost and we want to compute 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optimal alignments</a:t>
            </a:r>
            <a:r>
              <a:rPr lang="en-US" sz="2000" dirty="0">
                <a:latin typeface="Calibri"/>
                <a:ea typeface="+mn-lt"/>
                <a:cs typeface="+mn-lt"/>
              </a:rPr>
              <a:t>.</a:t>
            </a:r>
            <a:endParaRPr lang="en-US" sz="2000">
              <a:latin typeface="Calibri"/>
              <a:ea typeface="+mn-lt"/>
              <a:cs typeface="+mn-lt"/>
            </a:endParaRPr>
          </a:p>
          <a:p>
            <a:pPr marL="431800" indent="-342900">
              <a:lnSpc>
                <a:spcPct val="90000"/>
              </a:lnSpc>
              <a:spcBef>
                <a:spcPts val="1000"/>
              </a:spcBef>
              <a:buClr>
                <a:srgbClr val="822433"/>
              </a:buClr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lang="en-US" sz="2000" dirty="0">
              <a:latin typeface="Calibri"/>
              <a:cs typeface="Calibri"/>
            </a:endParaRPr>
          </a:p>
          <a:p>
            <a:pPr marL="431800" indent="-342900">
              <a:lnSpc>
                <a:spcPct val="90000"/>
              </a:lnSpc>
              <a:spcBef>
                <a:spcPts val="1000"/>
              </a:spcBef>
              <a:buClr>
                <a:srgbClr val="822433"/>
              </a:buClr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lang="en-US" sz="2000" dirty="0">
              <a:cs typeface="Calibri"/>
            </a:endParaRPr>
          </a:p>
          <a:p>
            <a:pPr marL="431800" indent="-342900">
              <a:lnSpc>
                <a:spcPct val="90000"/>
              </a:lnSpc>
              <a:spcBef>
                <a:spcPts val="1000"/>
              </a:spcBef>
              <a:buClr>
                <a:srgbClr val="822433"/>
              </a:buClr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lang="en-US" sz="2000" dirty="0"/>
          </a:p>
        </p:txBody>
      </p:sp>
      <p:sp>
        <p:nvSpPr>
          <p:cNvPr id="80" name="Google Shape;67;g6d53f29370_0_36"/>
          <p:cNvSpPr txBox="1"/>
          <p:nvPr/>
        </p:nvSpPr>
        <p:spPr>
          <a:xfrm>
            <a:off x="1240680" y="6084680"/>
            <a:ext cx="2804150" cy="93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 dirty="0"/>
              <a:t>A Planning-based Approach for Leveraging Activity Life Cycle Information in Declarative Trace Alignment</a:t>
            </a:r>
            <a:endParaRPr lang="en-GB" sz="1100" b="0" dirty="0"/>
          </a:p>
          <a:p>
            <a:endParaRPr lang="en-US" sz="1100" b="0"/>
          </a:p>
        </p:txBody>
      </p:sp>
      <p:sp>
        <p:nvSpPr>
          <p:cNvPr id="81" name="Google Shape;68;g6d53f29370_0_36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231238" cy="35062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82" name="Google Shape;69;g6d53f29370_0_36"/>
          <p:cNvSpPr txBox="1"/>
          <p:nvPr/>
        </p:nvSpPr>
        <p:spPr>
          <a:xfrm>
            <a:off x="514499" y="324175"/>
            <a:ext cx="7274702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4000"/>
            </a:lvl1pPr>
          </a:lstStyle>
          <a:p>
            <a:r>
              <a:rPr dirty="0"/>
              <a:t>Trace Alignment</a:t>
            </a: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67;g6d53f29370_0_36"/>
          <p:cNvSpPr txBox="1"/>
          <p:nvPr/>
        </p:nvSpPr>
        <p:spPr>
          <a:xfrm>
            <a:off x="1296588" y="6084680"/>
            <a:ext cx="2804150" cy="938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 dirty="0"/>
              <a:t>A Planning-based Approach for Leveraging Activity Life Cycle Information in Declarative Trace Alignment</a:t>
            </a:r>
            <a:endParaRPr lang="en-GB" sz="1100" b="0" dirty="0"/>
          </a:p>
          <a:p>
            <a:endParaRPr lang="en-US" sz="1100" b="0"/>
          </a:p>
        </p:txBody>
      </p:sp>
      <p:sp>
        <p:nvSpPr>
          <p:cNvPr id="86" name="Google Shape;68;g6d53f29370_0_36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231238" cy="35062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87" name="Google Shape;69;g6d53f29370_0_36"/>
          <p:cNvSpPr txBox="1"/>
          <p:nvPr/>
        </p:nvSpPr>
        <p:spPr>
          <a:xfrm>
            <a:off x="514499" y="324175"/>
            <a:ext cx="8082256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defRPr sz="4000"/>
            </a:lvl1pPr>
          </a:lstStyle>
          <a:p>
            <a:r>
              <a:rPr lang="en-GB" dirty="0"/>
              <a:t>Example Process Model: </a:t>
            </a:r>
            <a:r>
              <a:rPr lang="en-GB" i="1" dirty="0"/>
              <a:t>Declare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A2ECA-EE73-3F06-E09B-C62DF61E105D}"/>
              </a:ext>
            </a:extLst>
          </p:cNvPr>
          <p:cNvSpPr txBox="1"/>
          <p:nvPr/>
        </p:nvSpPr>
        <p:spPr>
          <a:xfrm>
            <a:off x="1174059" y="4733510"/>
            <a:ext cx="1913282" cy="4001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i="1" dirty="0"/>
              <a:t>Response (</a:t>
            </a:r>
            <a:r>
              <a:rPr lang="en-GB" sz="2000" i="1" err="1"/>
              <a:t>a,b</a:t>
            </a:r>
            <a:r>
              <a:rPr lang="en-GB" sz="2000" i="1" dirty="0"/>
              <a:t>)</a:t>
            </a:r>
            <a:endParaRPr lang="en-GB" sz="2000" b="0" i="1" u="none" strike="noStrike" cap="none" spc="0" normalizeH="0" baseline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3CCF89-7E84-FB81-F712-533E1FD9B6EC}"/>
              </a:ext>
            </a:extLst>
          </p:cNvPr>
          <p:cNvSpPr txBox="1"/>
          <p:nvPr/>
        </p:nvSpPr>
        <p:spPr>
          <a:xfrm>
            <a:off x="646043" y="1441173"/>
            <a:ext cx="7827065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/>
              </a:rPr>
              <a:t>Let </a:t>
            </a:r>
            <a:r>
              <a:rPr lang="en-GB" sz="2400" i="1" dirty="0">
                <a:solidFill>
                  <a:srgbClr val="000000"/>
                </a:solidFill>
                <a:latin typeface="Calibri"/>
              </a:rPr>
              <a:t>a </a:t>
            </a:r>
            <a:r>
              <a:rPr lang="en-GB" sz="2400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GB" sz="2400" i="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GB" sz="2400" dirty="0">
                <a:solidFill>
                  <a:srgbClr val="000000"/>
                </a:solidFill>
                <a:latin typeface="Calibri"/>
              </a:rPr>
              <a:t>be two activities that we found in a trace </a:t>
            </a:r>
            <a:r>
              <a:rPr lang="en-GB" sz="2400" i="1" dirty="0">
                <a:solidFill>
                  <a:srgbClr val="000000"/>
                </a:solidFill>
                <a:latin typeface="Calibri"/>
              </a:rPr>
              <a:t>t </a:t>
            </a:r>
            <a:r>
              <a:rPr lang="en-GB" sz="2400" dirty="0">
                <a:solidFill>
                  <a:srgbClr val="000000"/>
                </a:solidFill>
                <a:latin typeface="Calibri"/>
              </a:rPr>
              <a:t>of the event log under examination.</a:t>
            </a:r>
          </a:p>
          <a:p>
            <a:pPr marL="285750" indent="-285750">
              <a:buFont typeface="Arial,Sans-Serif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 model constraint that may be:</a:t>
            </a:r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742950" lvl="1" indent="-285750">
              <a:buFont typeface="Courier New,monospace"/>
              <a:buChar char="o"/>
            </a:pPr>
            <a:r>
              <a:rPr lang="en-GB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If activity a occurs then, after a, there must be an occurrence of activity b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/>
              </a:rPr>
              <a:t>In Declare this constraint is formalized as </a:t>
            </a:r>
            <a:r>
              <a:rPr lang="en-GB" sz="2400" i="1" dirty="0">
                <a:solidFill>
                  <a:srgbClr val="000000"/>
                </a:solidFill>
                <a:latin typeface="Calibri"/>
              </a:rPr>
              <a:t>Response(</a:t>
            </a:r>
            <a:r>
              <a:rPr lang="en-GB" sz="2400" i="1" dirty="0" err="1">
                <a:solidFill>
                  <a:srgbClr val="000000"/>
                </a:solidFill>
                <a:latin typeface="Calibri"/>
              </a:rPr>
              <a:t>a,b</a:t>
            </a:r>
            <a:r>
              <a:rPr lang="en-GB" sz="2400" i="1" dirty="0">
                <a:solidFill>
                  <a:srgbClr val="000000"/>
                </a:solidFill>
                <a:latin typeface="Calibri"/>
              </a:rPr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CD04AE9-FE3C-0415-A6F6-EF91DD90CB08}"/>
              </a:ext>
            </a:extLst>
          </p:cNvPr>
          <p:cNvSpPr/>
          <p:nvPr/>
        </p:nvSpPr>
        <p:spPr>
          <a:xfrm>
            <a:off x="3610686" y="4733460"/>
            <a:ext cx="978407" cy="484631"/>
          </a:xfrm>
          <a:prstGeom prst="rightArrow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spc="0" normalizeH="0" baseline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2AE3B-4D7E-FF76-D97E-AE695138F7FB}"/>
              </a:ext>
            </a:extLst>
          </p:cNvPr>
          <p:cNvSpPr txBox="1"/>
          <p:nvPr/>
        </p:nvSpPr>
        <p:spPr>
          <a:xfrm>
            <a:off x="3472483" y="3901108"/>
            <a:ext cx="1254815" cy="578880"/>
          </a:xfrm>
          <a:prstGeom prst="wedgeRoundRectCallou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  <a:p>
            <a:endParaRPr lang="en-GB" sz="1400" b="0" i="0" u="none" strike="noStrike" cap="none" spc="0" normalizeH="0" baseline="0" dirty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A8861069-D07C-E04B-1224-059A0963E8A5}"/>
              </a:ext>
            </a:extLst>
          </p:cNvPr>
          <p:cNvSpPr/>
          <p:nvPr/>
        </p:nvSpPr>
        <p:spPr>
          <a:xfrm>
            <a:off x="3611770" y="3776915"/>
            <a:ext cx="1339454" cy="817243"/>
          </a:xfrm>
          <a:prstGeom prst="wedgeRoundRectCallou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GB"/>
              <a:t>automata </a:t>
            </a:r>
            <a:r>
              <a:rPr lang="en-GB" dirty="0"/>
              <a:t>based formulation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A9BD05-9657-ECE2-FC62-93BCE309D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440" y="4090914"/>
            <a:ext cx="3745810" cy="16827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58;p2"/>
          <p:cNvSpPr txBox="1"/>
          <p:nvPr/>
        </p:nvSpPr>
        <p:spPr>
          <a:xfrm>
            <a:off x="1290376" y="6097104"/>
            <a:ext cx="2804150" cy="769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 dirty="0">
                <a:ea typeface="+mn-lt"/>
                <a:cs typeface="+mn-lt"/>
              </a:rPr>
              <a:t>A Planning-based Approach for Leveraging Activity Life Cycle Information in Declarative Trace Alignment</a:t>
            </a:r>
          </a:p>
        </p:txBody>
      </p:sp>
      <p:sp>
        <p:nvSpPr>
          <p:cNvPr id="65" name="Google Shape;60;p2"/>
          <p:cNvSpPr txBox="1"/>
          <p:nvPr/>
        </p:nvSpPr>
        <p:spPr>
          <a:xfrm>
            <a:off x="259809" y="311751"/>
            <a:ext cx="8622696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defRPr sz="4000"/>
            </a:lvl1pPr>
          </a:lstStyle>
          <a:p>
            <a:r>
              <a:rPr lang="en-GB" dirty="0"/>
              <a:t>Solution Design: Trace Automaton</a:t>
            </a:r>
          </a:p>
        </p:txBody>
      </p:sp>
      <p:sp>
        <p:nvSpPr>
          <p:cNvPr id="67" name="Google Shape;59;p2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231238" cy="35062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7290D4-A3D7-E262-4891-F286B97FA993}"/>
              </a:ext>
            </a:extLst>
          </p:cNvPr>
          <p:cNvSpPr txBox="1"/>
          <p:nvPr/>
        </p:nvSpPr>
        <p:spPr>
          <a:xfrm>
            <a:off x="434836" y="1329359"/>
            <a:ext cx="8324021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/>
              </a:rPr>
              <a:t>The solution to this problem is based on automata</a:t>
            </a:r>
          </a:p>
          <a:p>
            <a:pPr marL="285750" indent="-28575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/>
              </a:rPr>
              <a:t>Augment each automata with novel transitions accounting for  </a:t>
            </a:r>
            <a:r>
              <a:rPr lang="en-GB" sz="2400" i="1" dirty="0">
                <a:solidFill>
                  <a:srgbClr val="000000"/>
                </a:solidFill>
                <a:latin typeface="Calibri"/>
              </a:rPr>
              <a:t>add </a:t>
            </a:r>
            <a:r>
              <a:rPr lang="en-GB" sz="2400" dirty="0">
                <a:solidFill>
                  <a:srgbClr val="000000"/>
                </a:solidFill>
                <a:latin typeface="Calibri"/>
              </a:rPr>
              <a:t>&amp; </a:t>
            </a:r>
            <a:r>
              <a:rPr lang="en-GB" sz="2400" i="1" dirty="0">
                <a:solidFill>
                  <a:srgbClr val="000000"/>
                </a:solidFill>
                <a:latin typeface="Calibri"/>
              </a:rPr>
              <a:t>del </a:t>
            </a:r>
            <a:r>
              <a:rPr lang="en-GB" sz="2400" dirty="0">
                <a:solidFill>
                  <a:srgbClr val="000000"/>
                </a:solidFill>
                <a:latin typeface="Calibri"/>
              </a:rPr>
              <a:t>moves (the </a:t>
            </a:r>
            <a:r>
              <a:rPr lang="en-GB" sz="2400" i="1" dirty="0">
                <a:solidFill>
                  <a:srgbClr val="000000"/>
                </a:solidFill>
                <a:latin typeface="Calibri"/>
              </a:rPr>
              <a:t>sync </a:t>
            </a:r>
            <a:r>
              <a:rPr lang="en-GB" sz="2400" dirty="0">
                <a:solidFill>
                  <a:srgbClr val="000000"/>
                </a:solidFill>
                <a:latin typeface="Calibri"/>
              </a:rPr>
              <a:t>move will be the event as-is)</a:t>
            </a:r>
          </a:p>
          <a:p>
            <a:pPr marL="285750" indent="-28575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/>
              </a:rPr>
              <a:t>Let a trace </a:t>
            </a:r>
            <a:r>
              <a:rPr lang="en-GB" sz="2400" i="1" dirty="0">
                <a:solidFill>
                  <a:srgbClr val="000000"/>
                </a:solidFill>
                <a:latin typeface="Calibri"/>
              </a:rPr>
              <a:t>t = &lt;a, b, c&gt; </a:t>
            </a:r>
            <a:r>
              <a:rPr lang="en-GB" sz="2400" dirty="0">
                <a:solidFill>
                  <a:srgbClr val="000000"/>
                </a:solidFill>
                <a:latin typeface="Calibri"/>
              </a:rPr>
              <a:t>with </a:t>
            </a:r>
            <a:r>
              <a:rPr lang="en-GB" sz="2400" i="1" dirty="0">
                <a:solidFill>
                  <a:srgbClr val="000000"/>
                </a:solidFill>
                <a:latin typeface="Calibri"/>
              </a:rPr>
              <a:t>a, b, c</a:t>
            </a:r>
            <a:r>
              <a:rPr lang="en-GB" sz="2400" dirty="0">
                <a:solidFill>
                  <a:srgbClr val="000000"/>
                </a:solidFill>
                <a:latin typeface="Calibri"/>
              </a:rPr>
              <a:t> the order of activities in the trace</a:t>
            </a:r>
          </a:p>
          <a:p>
            <a:pPr marL="285750" indent="-28575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/>
              </a:rPr>
              <a:t>A trace t is accepted by the automaton if we can reach from the start state the final accepting state</a:t>
            </a:r>
          </a:p>
          <a:p>
            <a:pPr marL="285750" indent="-28575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/>
              </a:rPr>
              <a:t>For example it accepts </a:t>
            </a:r>
            <a:r>
              <a:rPr lang="en-GB" sz="2400" i="1" dirty="0">
                <a:solidFill>
                  <a:srgbClr val="000000"/>
                </a:solidFill>
                <a:latin typeface="Calibri"/>
              </a:rPr>
              <a:t>&lt;a, b, c&gt;</a:t>
            </a:r>
            <a:r>
              <a:rPr lang="en-GB" sz="2400" dirty="0">
                <a:solidFill>
                  <a:srgbClr val="000000"/>
                </a:solidFill>
                <a:latin typeface="Calibri"/>
              </a:rPr>
              <a:t> and </a:t>
            </a:r>
            <a:r>
              <a:rPr lang="en-GB" sz="2400" i="1" dirty="0">
                <a:solidFill>
                  <a:srgbClr val="000000"/>
                </a:solidFill>
                <a:latin typeface="Calibri"/>
              </a:rPr>
              <a:t>&lt;a, add</a:t>
            </a:r>
            <a:r>
              <a:rPr lang="en-GB" sz="2400" i="1" baseline="-25000" dirty="0">
                <a:solidFill>
                  <a:srgbClr val="000000"/>
                </a:solidFill>
                <a:latin typeface="Calibri"/>
              </a:rPr>
              <a:t>a</a:t>
            </a:r>
            <a:r>
              <a:rPr lang="en-GB" sz="2400" i="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GB" sz="2400" i="1" err="1">
                <a:solidFill>
                  <a:srgbClr val="000000"/>
                </a:solidFill>
                <a:latin typeface="Calibri"/>
              </a:rPr>
              <a:t>del</a:t>
            </a:r>
            <a:r>
              <a:rPr lang="en-GB" sz="2400" i="1" baseline="-25000" err="1">
                <a:solidFill>
                  <a:srgbClr val="000000"/>
                </a:solidFill>
                <a:latin typeface="Calibri"/>
              </a:rPr>
              <a:t>b</a:t>
            </a:r>
            <a:r>
              <a:rPr lang="en-GB" sz="2400" i="1" dirty="0">
                <a:solidFill>
                  <a:srgbClr val="000000"/>
                </a:solidFill>
                <a:latin typeface="Calibri"/>
              </a:rPr>
              <a:t>, c&gt;</a:t>
            </a:r>
          </a:p>
          <a:p>
            <a:r>
              <a:rPr lang="en-GB" sz="2400" dirty="0">
                <a:solidFill>
                  <a:srgbClr val="000000"/>
                </a:solidFill>
                <a:latin typeface="Calibri"/>
              </a:rPr>
              <a:t> but </a:t>
            </a:r>
            <a:r>
              <a:rPr lang="en-GB" sz="2400" i="1" dirty="0">
                <a:solidFill>
                  <a:srgbClr val="000000"/>
                </a:solidFill>
                <a:latin typeface="Calibri"/>
              </a:rPr>
              <a:t>&lt;a, c&gt;</a:t>
            </a:r>
            <a:r>
              <a:rPr lang="en-GB" sz="2400" dirty="0">
                <a:solidFill>
                  <a:srgbClr val="000000"/>
                </a:solidFill>
                <a:latin typeface="Calibri"/>
              </a:rPr>
              <a:t> is not accepted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/>
              </a:rPr>
              <a:t>This reflects the trace t</a:t>
            </a:r>
          </a:p>
          <a:p>
            <a:pPr marL="742950" indent="-285750">
              <a:buFont typeface="Arial"/>
              <a:buChar char="•"/>
            </a:pPr>
            <a:endParaRPr lang="en-GB" sz="2400" dirty="0">
              <a:solidFill>
                <a:srgbClr val="000000"/>
              </a:solidFill>
              <a:latin typeface="Calibri"/>
            </a:endParaRPr>
          </a:p>
          <a:p>
            <a:pPr marL="742950" lvl="1" indent="-285750">
              <a:buFont typeface="Courier New"/>
              <a:buChar char="o"/>
            </a:pPr>
            <a:endParaRPr lang="en-GB" sz="2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E144BD-B411-F0A6-DFB4-C16F1FCE1468}"/>
              </a:ext>
            </a:extLst>
          </p:cNvPr>
          <p:cNvSpPr txBox="1"/>
          <p:nvPr/>
        </p:nvSpPr>
        <p:spPr>
          <a:xfrm>
            <a:off x="4598090" y="6088960"/>
            <a:ext cx="2743200" cy="769439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4472C4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alibri"/>
                <a:ea typeface="Calibri"/>
                <a:cs typeface="Calibri"/>
              </a:rPr>
              <a:t>G. De Giacomo, F. M. Maggi, A. Marrella, F. Patrizi, </a:t>
            </a:r>
            <a:r>
              <a:rPr lang="en-US" sz="1100" i="1">
                <a:latin typeface="Calibri"/>
                <a:ea typeface="Calibri"/>
                <a:cs typeface="Calibri"/>
              </a:rPr>
              <a:t>On the Disruptive Effectiveness of Automated Planning for LTLf-based Trace Alignment</a:t>
            </a:r>
            <a:r>
              <a:rPr lang="en-US" sz="1100">
                <a:latin typeface="Calibri"/>
                <a:ea typeface="Calibri"/>
                <a:cs typeface="Calibri"/>
              </a:rPr>
              <a:t>. AAAI 2017</a:t>
            </a:r>
            <a:endParaRPr lang="en-GB"/>
          </a:p>
        </p:txBody>
      </p:sp>
      <p:pic>
        <p:nvPicPr>
          <p:cNvPr id="8" name="Picture 7" descr="A diagram of a diagram&#10;&#10;Description automatically generated">
            <a:extLst>
              <a:ext uri="{FF2B5EF4-FFF2-40B4-BE49-F238E27FC236}">
                <a16:creationId xmlns:a16="http://schemas.microsoft.com/office/drawing/2014/main" id="{85B1D604-A704-5E51-7ECD-1809DE693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226" y="4484523"/>
            <a:ext cx="4638421" cy="10828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405161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58;p2"/>
          <p:cNvSpPr txBox="1"/>
          <p:nvPr/>
        </p:nvSpPr>
        <p:spPr>
          <a:xfrm>
            <a:off x="1240680" y="6097104"/>
            <a:ext cx="2804150" cy="769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t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en-GB" sz="1100" dirty="0">
                <a:ea typeface="+mn-lt"/>
                <a:cs typeface="+mn-lt"/>
              </a:rPr>
              <a:t>A Planning-based Approach for Leveraging Activity Life Cycle Information in Declarative Trace Alignment</a:t>
            </a:r>
          </a:p>
        </p:txBody>
      </p:sp>
      <p:sp>
        <p:nvSpPr>
          <p:cNvPr id="65" name="Google Shape;60;p2"/>
          <p:cNvSpPr txBox="1"/>
          <p:nvPr/>
        </p:nvSpPr>
        <p:spPr>
          <a:xfrm>
            <a:off x="259809" y="311751"/>
            <a:ext cx="8622696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defRPr sz="4000"/>
            </a:lvl1pPr>
          </a:lstStyle>
          <a:p>
            <a:r>
              <a:rPr lang="en-GB" dirty="0"/>
              <a:t>Solution Design: Model Automaton</a:t>
            </a:r>
          </a:p>
        </p:txBody>
      </p:sp>
      <p:sp>
        <p:nvSpPr>
          <p:cNvPr id="67" name="Google Shape;59;p2"/>
          <p:cNvSpPr txBox="1">
            <a:spLocks noGrp="1"/>
          </p:cNvSpPr>
          <p:nvPr>
            <p:ph type="sldNum" sz="quarter" idx="4294967295"/>
          </p:nvPr>
        </p:nvSpPr>
        <p:spPr>
          <a:xfrm>
            <a:off x="8629499" y="6205749"/>
            <a:ext cx="231238" cy="3506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l">
              <a:defRPr sz="1800"/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7290D4-A3D7-E262-4891-F286B97FA993}"/>
              </a:ext>
            </a:extLst>
          </p:cNvPr>
          <p:cNvSpPr txBox="1"/>
          <p:nvPr/>
        </p:nvSpPr>
        <p:spPr>
          <a:xfrm>
            <a:off x="434836" y="1329359"/>
            <a:ext cx="8324021" cy="25237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/>
              </a:rPr>
              <a:t>For each constraint we have a different </a:t>
            </a:r>
            <a:r>
              <a:rPr lang="en-GB" sz="2400" dirty="0">
                <a:solidFill>
                  <a:schemeClr val="tx1"/>
                </a:solidFill>
                <a:latin typeface="Calibri"/>
              </a:rPr>
              <a:t>model </a:t>
            </a:r>
            <a:r>
              <a:rPr lang="en-GB" sz="2400" dirty="0">
                <a:solidFill>
                  <a:srgbClr val="000000"/>
                </a:solidFill>
                <a:latin typeface="Calibri"/>
              </a:rPr>
              <a:t>automaton</a:t>
            </a:r>
            <a:endParaRPr lang="en-US" dirty="0"/>
          </a:p>
          <a:p>
            <a:pPr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Calibri"/>
              </a:rPr>
              <a:t>   Augment the base automaton for the </a:t>
            </a:r>
            <a:r>
              <a:rPr lang="en-GB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Response(</a:t>
            </a:r>
            <a:r>
              <a:rPr lang="en-GB" sz="24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a,b</a:t>
            </a:r>
            <a:r>
              <a:rPr lang="en-GB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 </a:t>
            </a:r>
          </a:p>
          <a:p>
            <a:pPr marL="285750" indent="-285750">
              <a:buFont typeface="Arial,Sans-Serif"/>
              <a:buChar char="•"/>
            </a:pPr>
            <a:r>
              <a:rPr lang="en-GB" sz="24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For example it accepts         </a:t>
            </a:r>
            <a:r>
              <a:rPr lang="en-GB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&lt;a, b&gt;</a:t>
            </a:r>
            <a:r>
              <a:rPr lang="en-GB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and</a:t>
            </a:r>
            <a:r>
              <a:rPr lang="en-GB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&lt;add</a:t>
            </a:r>
            <a:r>
              <a:rPr lang="en-GB" sz="1600" i="1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GB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GB" sz="2400" i="1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add</a:t>
            </a:r>
            <a:r>
              <a:rPr lang="en-GB" sz="2400" i="1" baseline="-250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</a:t>
            </a:r>
            <a:r>
              <a:rPr lang="en-GB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c&gt;</a:t>
            </a:r>
            <a:endParaRPr lang="en-US" sz="2400" i="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GB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   but </a:t>
            </a:r>
            <a:r>
              <a:rPr lang="en-GB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&lt;a, b, a&gt;</a:t>
            </a:r>
            <a:r>
              <a:rPr lang="en-GB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is not accepted</a:t>
            </a:r>
            <a:endParaRPr lang="en-GB" dirty="0"/>
          </a:p>
          <a:p>
            <a:pPr marL="285750" indent="-285750">
              <a:buFont typeface="Arial"/>
              <a:buChar char="•"/>
            </a:pPr>
            <a:endParaRPr lang="en-GB" sz="2400" i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GB" sz="2400" dirty="0">
              <a:solidFill>
                <a:srgbClr val="000000"/>
              </a:solidFill>
              <a:latin typeface="Calibri"/>
            </a:endParaRP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E144BD-B411-F0A6-DFB4-C16F1FCE1468}"/>
              </a:ext>
            </a:extLst>
          </p:cNvPr>
          <p:cNvSpPr txBox="1"/>
          <p:nvPr/>
        </p:nvSpPr>
        <p:spPr>
          <a:xfrm>
            <a:off x="4598090" y="6088960"/>
            <a:ext cx="2743200" cy="769439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4472C4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alibri"/>
                <a:ea typeface="Calibri"/>
                <a:cs typeface="Calibri"/>
              </a:rPr>
              <a:t>G. De Giacomo, F. M. Maggi, A. Marrella, F. Patrizi, </a:t>
            </a:r>
            <a:r>
              <a:rPr lang="en-US" sz="1100" i="1">
                <a:latin typeface="Calibri"/>
                <a:ea typeface="Calibri"/>
                <a:cs typeface="Calibri"/>
              </a:rPr>
              <a:t>On the Disruptive Effectiveness of Automated Planning for LTLf-based Trace Alignment</a:t>
            </a:r>
            <a:r>
              <a:rPr lang="en-US" sz="1100">
                <a:latin typeface="Calibri"/>
                <a:ea typeface="Calibri"/>
                <a:cs typeface="Calibri"/>
              </a:rPr>
              <a:t>. AAAI 2017</a:t>
            </a:r>
            <a:endParaRPr lang="en-GB"/>
          </a:p>
        </p:txBody>
      </p:sp>
      <p:pic>
        <p:nvPicPr>
          <p:cNvPr id="2" name="Picture 1" descr="A diagram of a diagram&#10;&#10;Description automatically generated">
            <a:extLst>
              <a:ext uri="{FF2B5EF4-FFF2-40B4-BE49-F238E27FC236}">
                <a16:creationId xmlns:a16="http://schemas.microsoft.com/office/drawing/2014/main" id="{C36B27D5-78E6-969E-C3C7-2A7038713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705" y="3469511"/>
            <a:ext cx="2341414" cy="22135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D10174-7523-88CC-75F0-72D013450BFE}"/>
              </a:ext>
            </a:extLst>
          </p:cNvPr>
          <p:cNvSpPr txBox="1"/>
          <p:nvPr/>
        </p:nvSpPr>
        <p:spPr>
          <a:xfrm>
            <a:off x="1428749" y="4379429"/>
            <a:ext cx="1913282" cy="4001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i="1" dirty="0"/>
              <a:t>Response (</a:t>
            </a:r>
            <a:r>
              <a:rPr lang="en-GB" sz="2000" i="1" err="1"/>
              <a:t>a,b</a:t>
            </a:r>
            <a:r>
              <a:rPr lang="en-GB" sz="2000" i="1" dirty="0"/>
              <a:t>)</a:t>
            </a:r>
            <a:endParaRPr lang="en-GB" sz="2000" b="0" i="1" u="none" strike="noStrike" cap="none" spc="0" normalizeH="0" baseline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24A0A8EA-CEF0-FAF2-376F-00C6334498FC}"/>
              </a:ext>
            </a:extLst>
          </p:cNvPr>
          <p:cNvSpPr/>
          <p:nvPr/>
        </p:nvSpPr>
        <p:spPr>
          <a:xfrm>
            <a:off x="3636618" y="3179413"/>
            <a:ext cx="1339454" cy="1055606"/>
          </a:xfrm>
          <a:prstGeom prst="wedgeRoundRectCallou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GB" dirty="0"/>
              <a:t>Augmented automata for alphabet  </a:t>
            </a:r>
            <a:endParaRPr lang="en-US"/>
          </a:p>
          <a:p>
            <a:pPr algn="ctr"/>
            <a:r>
              <a:rPr lang="en-GB" i="1" dirty="0"/>
              <a:t>&lt;a, b, c&gt;</a:t>
            </a:r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5A56A63-F1D4-5C76-5674-F39C8372C1C1}"/>
              </a:ext>
            </a:extLst>
          </p:cNvPr>
          <p:cNvSpPr/>
          <p:nvPr/>
        </p:nvSpPr>
        <p:spPr>
          <a:xfrm>
            <a:off x="3517507" y="4379379"/>
            <a:ext cx="1320064" cy="484631"/>
          </a:xfrm>
          <a:prstGeom prst="rightArrow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spc="0" normalizeH="0" baseline="0">
              <a:ln>
                <a:noFill/>
              </a:ln>
              <a:solidFill>
                <a:srgbClr val="822433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5" name="Graphic 4" descr="Tick with solid fill">
            <a:extLst>
              <a:ext uri="{FF2B5EF4-FFF2-40B4-BE49-F238E27FC236}">
                <a16:creationId xmlns:a16="http://schemas.microsoft.com/office/drawing/2014/main" id="{D55A3A6E-6171-B9E9-0588-831C13BF5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38980" y="2175319"/>
            <a:ext cx="298938" cy="252393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67187BA9-1A19-21CB-A326-7E0F99FCF9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12831" y="2592306"/>
            <a:ext cx="319627" cy="23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2174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la sapienza">
  <a:themeElements>
    <a:clrScheme name="la sapienza">
      <a:dk1>
        <a:srgbClr val="FFFFFF"/>
      </a:dk1>
      <a:lt1>
        <a:srgbClr val="822433"/>
      </a:lt1>
      <a:dk2>
        <a:srgbClr val="A7A7A7"/>
      </a:dk2>
      <a:lt2>
        <a:srgbClr val="535353"/>
      </a:lt2>
      <a:accent1>
        <a:srgbClr val="BBE0E3"/>
      </a:accent1>
      <a:accent2>
        <a:srgbClr val="FFFF00"/>
      </a:accent2>
      <a:accent3>
        <a:srgbClr val="8F8F8F"/>
      </a:accent3>
      <a:accent4>
        <a:srgbClr val="697D7F"/>
      </a:accent4>
      <a:accent5>
        <a:srgbClr val="8F8F00"/>
      </a:accent5>
      <a:accent6>
        <a:srgbClr val="6E6E6E"/>
      </a:accent6>
      <a:hlink>
        <a:srgbClr val="0000FF"/>
      </a:hlink>
      <a:folHlink>
        <a:srgbClr val="FF00FF"/>
      </a:folHlink>
    </a:clrScheme>
    <a:fontScheme name="la sapienza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la sapienz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822433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822433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a sapienza">
  <a:themeElements>
    <a:clrScheme name="la sapienz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FFFF00"/>
      </a:accent2>
      <a:accent3>
        <a:srgbClr val="8F8F8F"/>
      </a:accent3>
      <a:accent4>
        <a:srgbClr val="697D7F"/>
      </a:accent4>
      <a:accent5>
        <a:srgbClr val="8F8F00"/>
      </a:accent5>
      <a:accent6>
        <a:srgbClr val="6E6E6E"/>
      </a:accent6>
      <a:hlink>
        <a:srgbClr val="0000FF"/>
      </a:hlink>
      <a:folHlink>
        <a:srgbClr val="FF00FF"/>
      </a:folHlink>
    </a:clrScheme>
    <a:fontScheme name="la sapienza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la sapienz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822433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822433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2468</Words>
  <Application>Microsoft Office PowerPoint</Application>
  <PresentationFormat>On-screen Show (4:3)</PresentationFormat>
  <Paragraphs>315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la sapienza</vt:lpstr>
      <vt:lpstr>A Planning-based Approach for Leveraging Activity Life Cycle Information in Declarative Trace Alignment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Attention! 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Cost-Based Trace Alignment in Process Mining via Automated Planning</dc:title>
  <cp:lastModifiedBy>Giacomo Acitelli</cp:lastModifiedBy>
  <cp:revision>2703</cp:revision>
  <dcterms:modified xsi:type="dcterms:W3CDTF">2025-01-06T10:15:22Z</dcterms:modified>
</cp:coreProperties>
</file>