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94" r:id="rId4"/>
    <p:sldId id="278" r:id="rId5"/>
    <p:sldId id="259" r:id="rId6"/>
    <p:sldId id="260" r:id="rId7"/>
    <p:sldId id="295" r:id="rId8"/>
    <p:sldId id="279" r:id="rId9"/>
    <p:sldId id="280" r:id="rId10"/>
    <p:sldId id="264" r:id="rId11"/>
    <p:sldId id="266" r:id="rId12"/>
    <p:sldId id="281" r:id="rId13"/>
    <p:sldId id="291" r:id="rId14"/>
    <p:sldId id="292" r:id="rId15"/>
    <p:sldId id="283" r:id="rId16"/>
    <p:sldId id="275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19FA46-300C-1253-968F-C8866B61DEBC}" name="Gianmarco Bordin" initials="GB" userId="d65795476faa16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4A6E5-974D-700E-5E7C-A98AFA48CFD1}" v="70" dt="2025-01-28T16:06:23.0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7E7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8CBCC"/>
          </a:solidFill>
        </a:fill>
      </a:tcStyle>
    </a:wholeTbl>
    <a:band2H>
      <a:tcTxStyle/>
      <a:tcStyle>
        <a:tcBdr/>
        <a:fill>
          <a:solidFill>
            <a:srgbClr val="ECE7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solidFill>
            <a:srgbClr val="822433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solidFill>
            <a:srgbClr val="822433">
              <a:alpha val="20000"/>
            </a:srgbClr>
          </a:solidFill>
        </a:fill>
      </a:tcStyle>
    </a:firstCol>
    <a:la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508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8C0D-348B-49DE-BE29-F512C8432B0C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17D9DE-8AA2-4F13-B095-86D77D8516C8}">
      <dgm:prSet phldrT="[Text]" phldr="0"/>
      <dgm:spPr/>
      <dgm:t>
        <a:bodyPr/>
        <a:lstStyle/>
        <a:p>
          <a:pPr rtl="0"/>
          <a:r>
            <a:rPr lang="en-GB" dirty="0">
              <a:latin typeface="Helvetica"/>
              <a:cs typeface="Helvetica"/>
            </a:rPr>
            <a:t>Solution Design</a:t>
          </a:r>
          <a:endParaRPr lang="en-GB" dirty="0"/>
        </a:p>
      </dgm:t>
    </dgm:pt>
    <dgm:pt modelId="{68F6AF1C-F9C5-4C67-80F6-5E67D7177B1F}" type="parTrans" cxnId="{40FE7886-0011-435F-8691-CE20D366B712}">
      <dgm:prSet/>
      <dgm:spPr/>
      <dgm:t>
        <a:bodyPr/>
        <a:lstStyle/>
        <a:p>
          <a:endParaRPr lang="en-GB"/>
        </a:p>
      </dgm:t>
    </dgm:pt>
    <dgm:pt modelId="{FF91B1F1-6446-40F2-BC55-E70F7D77DD0C}" type="sibTrans" cxnId="{40FE7886-0011-435F-8691-CE20D366B712}">
      <dgm:prSet/>
      <dgm:spPr/>
      <dgm:t>
        <a:bodyPr/>
        <a:lstStyle/>
        <a:p>
          <a:endParaRPr lang="en-GB"/>
        </a:p>
      </dgm:t>
    </dgm:pt>
    <dgm:pt modelId="{66C7B840-A0B0-4B04-95E4-A6E68EB61780}">
      <dgm:prSet phldrT="[Text]" phldr="0"/>
      <dgm:spPr/>
      <dgm:t>
        <a:bodyPr/>
        <a:lstStyle/>
        <a:p>
          <a:pPr rtl="0"/>
          <a:r>
            <a:rPr lang="en-GB" dirty="0">
              <a:latin typeface="Helvetica"/>
              <a:cs typeface="Helvetica"/>
            </a:rPr>
            <a:t>Implementation</a:t>
          </a:r>
          <a:endParaRPr lang="en-GB" dirty="0"/>
        </a:p>
      </dgm:t>
    </dgm:pt>
    <dgm:pt modelId="{5D2BE376-1860-4AD5-9834-6A44A4F91703}" type="parTrans" cxnId="{42FF4F83-CCDA-4BB8-8E08-A1CFC003C477}">
      <dgm:prSet/>
      <dgm:spPr/>
      <dgm:t>
        <a:bodyPr/>
        <a:lstStyle/>
        <a:p>
          <a:endParaRPr lang="en-GB"/>
        </a:p>
      </dgm:t>
    </dgm:pt>
    <dgm:pt modelId="{65AD00B1-E1A7-4A5B-9CCC-BA9DCC48A647}" type="sibTrans" cxnId="{42FF4F83-CCDA-4BB8-8E08-A1CFC003C477}">
      <dgm:prSet/>
      <dgm:spPr/>
      <dgm:t>
        <a:bodyPr/>
        <a:lstStyle/>
        <a:p>
          <a:endParaRPr lang="en-GB"/>
        </a:p>
      </dgm:t>
    </dgm:pt>
    <dgm:pt modelId="{93E60F09-5B20-42D0-A897-A545CEDEB5C7}">
      <dgm:prSet phldrT="[Text]" phldr="0"/>
      <dgm:spPr/>
      <dgm:t>
        <a:bodyPr/>
        <a:lstStyle/>
        <a:p>
          <a:r>
            <a:rPr lang="en-GB" dirty="0">
              <a:latin typeface="Helvetica"/>
              <a:cs typeface="Helvetica"/>
            </a:rPr>
            <a:t>Experimental Evaluation</a:t>
          </a:r>
          <a:endParaRPr lang="en-GB" dirty="0"/>
        </a:p>
      </dgm:t>
    </dgm:pt>
    <dgm:pt modelId="{5B676919-9A55-4145-99A4-84EF92454D34}" type="parTrans" cxnId="{BC899033-1B26-494F-80C5-8DF11DE16BCC}">
      <dgm:prSet/>
      <dgm:spPr/>
      <dgm:t>
        <a:bodyPr/>
        <a:lstStyle/>
        <a:p>
          <a:endParaRPr lang="en-GB"/>
        </a:p>
      </dgm:t>
    </dgm:pt>
    <dgm:pt modelId="{6259A86F-93BC-4561-8C8B-5327BFD19F08}" type="sibTrans" cxnId="{BC899033-1B26-494F-80C5-8DF11DE16BCC}">
      <dgm:prSet/>
      <dgm:spPr/>
      <dgm:t>
        <a:bodyPr/>
        <a:lstStyle/>
        <a:p>
          <a:endParaRPr lang="en-GB"/>
        </a:p>
      </dgm:t>
    </dgm:pt>
    <dgm:pt modelId="{2AC86E64-2214-4352-9A90-1CE8AACF011D}">
      <dgm:prSet phldr="0"/>
      <dgm:spPr/>
      <dgm:t>
        <a:bodyPr/>
        <a:lstStyle/>
        <a:p>
          <a:pPr rtl="0"/>
          <a:r>
            <a:rPr lang="en-GB" dirty="0">
              <a:latin typeface="Helvetica"/>
              <a:cs typeface="Helvetica"/>
            </a:rPr>
            <a:t>Background &amp; Problem Statement</a:t>
          </a:r>
        </a:p>
      </dgm:t>
    </dgm:pt>
    <dgm:pt modelId="{9435766D-3A64-424B-A07C-8F6DB9AF8C76}" type="parTrans" cxnId="{DA515892-C8E0-4C27-AD0D-C6B63E8B8DA2}">
      <dgm:prSet/>
      <dgm:spPr/>
    </dgm:pt>
    <dgm:pt modelId="{537163C3-5C9C-4A8A-A852-B1096FBEDE8D}" type="sibTrans" cxnId="{DA515892-C8E0-4C27-AD0D-C6B63E8B8DA2}">
      <dgm:prSet/>
      <dgm:spPr/>
      <dgm:t>
        <a:bodyPr/>
        <a:lstStyle/>
        <a:p>
          <a:endParaRPr lang="en-GB"/>
        </a:p>
      </dgm:t>
    </dgm:pt>
    <dgm:pt modelId="{C4513C96-F324-42A8-8509-B6125E6108F5}">
      <dgm:prSet phldr="0"/>
      <dgm:spPr/>
      <dgm:t>
        <a:bodyPr/>
        <a:lstStyle/>
        <a:p>
          <a:r>
            <a:rPr lang="en-GB" dirty="0">
              <a:latin typeface="Helvetica"/>
              <a:cs typeface="Helvetica"/>
            </a:rPr>
            <a:t>Conclusions &amp; Future Works</a:t>
          </a:r>
        </a:p>
      </dgm:t>
    </dgm:pt>
    <dgm:pt modelId="{ADAA375E-F31F-4DDC-B293-F3DDF5FE9B71}" type="parTrans" cxnId="{557B5E26-64BC-4BF0-BBA6-F3129DFA4866}">
      <dgm:prSet/>
      <dgm:spPr/>
    </dgm:pt>
    <dgm:pt modelId="{DDD2AAEC-4329-4670-A2FB-7E2E098BFDFB}" type="sibTrans" cxnId="{557B5E26-64BC-4BF0-BBA6-F3129DFA4866}">
      <dgm:prSet/>
      <dgm:spPr/>
    </dgm:pt>
    <dgm:pt modelId="{B2AF0BFF-377E-4381-9FE4-84BA189B7DAD}" type="pres">
      <dgm:prSet presAssocID="{F5B38C0D-348B-49DE-BE29-F512C8432B0C}" presName="CompostProcess" presStyleCnt="0">
        <dgm:presLayoutVars>
          <dgm:dir/>
          <dgm:resizeHandles val="exact"/>
        </dgm:presLayoutVars>
      </dgm:prSet>
      <dgm:spPr/>
    </dgm:pt>
    <dgm:pt modelId="{80ADFB33-1B04-476F-9671-EDF5FCE3FC33}" type="pres">
      <dgm:prSet presAssocID="{F5B38C0D-348B-49DE-BE29-F512C8432B0C}" presName="arrow" presStyleLbl="bgShp" presStyleIdx="0" presStyleCnt="1"/>
      <dgm:spPr/>
    </dgm:pt>
    <dgm:pt modelId="{0C37FF05-FB16-421B-8AB1-60FB62C3FFF6}" type="pres">
      <dgm:prSet presAssocID="{F5B38C0D-348B-49DE-BE29-F512C8432B0C}" presName="linearProcess" presStyleCnt="0"/>
      <dgm:spPr/>
    </dgm:pt>
    <dgm:pt modelId="{67A3A4D5-05A0-46D2-A2D7-68539B7DF9C8}" type="pres">
      <dgm:prSet presAssocID="{2AC86E64-2214-4352-9A90-1CE8AACF011D}" presName="textNode" presStyleLbl="node1" presStyleIdx="0" presStyleCnt="5">
        <dgm:presLayoutVars>
          <dgm:bulletEnabled val="1"/>
        </dgm:presLayoutVars>
      </dgm:prSet>
      <dgm:spPr/>
    </dgm:pt>
    <dgm:pt modelId="{0794CB67-5B38-44D5-AC8C-00649A6BB1D2}" type="pres">
      <dgm:prSet presAssocID="{537163C3-5C9C-4A8A-A852-B1096FBEDE8D}" presName="sibTrans" presStyleCnt="0"/>
      <dgm:spPr/>
    </dgm:pt>
    <dgm:pt modelId="{5ED32181-0726-44BE-A376-AB8B44C946F7}" type="pres">
      <dgm:prSet presAssocID="{1717D9DE-8AA2-4F13-B095-86D77D8516C8}" presName="textNode" presStyleLbl="node1" presStyleIdx="1" presStyleCnt="5">
        <dgm:presLayoutVars>
          <dgm:bulletEnabled val="1"/>
        </dgm:presLayoutVars>
      </dgm:prSet>
      <dgm:spPr/>
    </dgm:pt>
    <dgm:pt modelId="{9F3FA08E-370D-4DBD-9201-B69C33057092}" type="pres">
      <dgm:prSet presAssocID="{FF91B1F1-6446-40F2-BC55-E70F7D77DD0C}" presName="sibTrans" presStyleCnt="0"/>
      <dgm:spPr/>
    </dgm:pt>
    <dgm:pt modelId="{65485000-5A21-4794-8987-18D2B0DB8297}" type="pres">
      <dgm:prSet presAssocID="{66C7B840-A0B0-4B04-95E4-A6E68EB61780}" presName="textNode" presStyleLbl="node1" presStyleIdx="2" presStyleCnt="5">
        <dgm:presLayoutVars>
          <dgm:bulletEnabled val="1"/>
        </dgm:presLayoutVars>
      </dgm:prSet>
      <dgm:spPr/>
    </dgm:pt>
    <dgm:pt modelId="{589B2935-E828-42A3-A7AB-4E97FFB6BFEF}" type="pres">
      <dgm:prSet presAssocID="{65AD00B1-E1A7-4A5B-9CCC-BA9DCC48A647}" presName="sibTrans" presStyleCnt="0"/>
      <dgm:spPr/>
    </dgm:pt>
    <dgm:pt modelId="{4587AC2E-5673-4F15-A5CE-46AE5D987A70}" type="pres">
      <dgm:prSet presAssocID="{93E60F09-5B20-42D0-A897-A545CEDEB5C7}" presName="textNode" presStyleLbl="node1" presStyleIdx="3" presStyleCnt="5">
        <dgm:presLayoutVars>
          <dgm:bulletEnabled val="1"/>
        </dgm:presLayoutVars>
      </dgm:prSet>
      <dgm:spPr/>
    </dgm:pt>
    <dgm:pt modelId="{D33319EE-D70A-4511-A706-568E6C8C1472}" type="pres">
      <dgm:prSet presAssocID="{6259A86F-93BC-4561-8C8B-5327BFD19F08}" presName="sibTrans" presStyleCnt="0"/>
      <dgm:spPr/>
    </dgm:pt>
    <dgm:pt modelId="{F3747CE1-599D-4B5A-A38A-FE79826895B6}" type="pres">
      <dgm:prSet presAssocID="{C4513C96-F324-42A8-8509-B6125E6108F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57B5E26-64BC-4BF0-BBA6-F3129DFA4866}" srcId="{F5B38C0D-348B-49DE-BE29-F512C8432B0C}" destId="{C4513C96-F324-42A8-8509-B6125E6108F5}" srcOrd="4" destOrd="0" parTransId="{ADAA375E-F31F-4DDC-B293-F3DDF5FE9B71}" sibTransId="{DDD2AAEC-4329-4670-A2FB-7E2E098BFDFB}"/>
    <dgm:cxn modelId="{48939D27-7B05-4B3C-9987-3F20D82739BE}" type="presOf" srcId="{66C7B840-A0B0-4B04-95E4-A6E68EB61780}" destId="{65485000-5A21-4794-8987-18D2B0DB8297}" srcOrd="0" destOrd="0" presId="urn:microsoft.com/office/officeart/2005/8/layout/hProcess9"/>
    <dgm:cxn modelId="{BC899033-1B26-494F-80C5-8DF11DE16BCC}" srcId="{F5B38C0D-348B-49DE-BE29-F512C8432B0C}" destId="{93E60F09-5B20-42D0-A897-A545CEDEB5C7}" srcOrd="3" destOrd="0" parTransId="{5B676919-9A55-4145-99A4-84EF92454D34}" sibTransId="{6259A86F-93BC-4561-8C8B-5327BFD19F08}"/>
    <dgm:cxn modelId="{3242436F-6C0C-40FE-8893-A373CDCF66F3}" type="presOf" srcId="{F5B38C0D-348B-49DE-BE29-F512C8432B0C}" destId="{B2AF0BFF-377E-4381-9FE4-84BA189B7DAD}" srcOrd="0" destOrd="0" presId="urn:microsoft.com/office/officeart/2005/8/layout/hProcess9"/>
    <dgm:cxn modelId="{531BA282-147A-417C-949B-66A430227DF4}" type="presOf" srcId="{93E60F09-5B20-42D0-A897-A545CEDEB5C7}" destId="{4587AC2E-5673-4F15-A5CE-46AE5D987A70}" srcOrd="0" destOrd="0" presId="urn:microsoft.com/office/officeart/2005/8/layout/hProcess9"/>
    <dgm:cxn modelId="{42FF4F83-CCDA-4BB8-8E08-A1CFC003C477}" srcId="{F5B38C0D-348B-49DE-BE29-F512C8432B0C}" destId="{66C7B840-A0B0-4B04-95E4-A6E68EB61780}" srcOrd="2" destOrd="0" parTransId="{5D2BE376-1860-4AD5-9834-6A44A4F91703}" sibTransId="{65AD00B1-E1A7-4A5B-9CCC-BA9DCC48A647}"/>
    <dgm:cxn modelId="{40FE7886-0011-435F-8691-CE20D366B712}" srcId="{F5B38C0D-348B-49DE-BE29-F512C8432B0C}" destId="{1717D9DE-8AA2-4F13-B095-86D77D8516C8}" srcOrd="1" destOrd="0" parTransId="{68F6AF1C-F9C5-4C67-80F6-5E67D7177B1F}" sibTransId="{FF91B1F1-6446-40F2-BC55-E70F7D77DD0C}"/>
    <dgm:cxn modelId="{DA515892-C8E0-4C27-AD0D-C6B63E8B8DA2}" srcId="{F5B38C0D-348B-49DE-BE29-F512C8432B0C}" destId="{2AC86E64-2214-4352-9A90-1CE8AACF011D}" srcOrd="0" destOrd="0" parTransId="{9435766D-3A64-424B-A07C-8F6DB9AF8C76}" sibTransId="{537163C3-5C9C-4A8A-A852-B1096FBEDE8D}"/>
    <dgm:cxn modelId="{6871F7E4-CB63-45AF-8826-463FBBAB6F49}" type="presOf" srcId="{C4513C96-F324-42A8-8509-B6125E6108F5}" destId="{F3747CE1-599D-4B5A-A38A-FE79826895B6}" srcOrd="0" destOrd="0" presId="urn:microsoft.com/office/officeart/2005/8/layout/hProcess9"/>
    <dgm:cxn modelId="{BA5DA0EB-8B29-4942-B682-277B782E3E76}" type="presOf" srcId="{2AC86E64-2214-4352-9A90-1CE8AACF011D}" destId="{67A3A4D5-05A0-46D2-A2D7-68539B7DF9C8}" srcOrd="0" destOrd="0" presId="urn:microsoft.com/office/officeart/2005/8/layout/hProcess9"/>
    <dgm:cxn modelId="{3EBDDAEF-7F30-44F8-A0A9-9042578F14C5}" type="presOf" srcId="{1717D9DE-8AA2-4F13-B095-86D77D8516C8}" destId="{5ED32181-0726-44BE-A376-AB8B44C946F7}" srcOrd="0" destOrd="0" presId="urn:microsoft.com/office/officeart/2005/8/layout/hProcess9"/>
    <dgm:cxn modelId="{5EFA372C-7651-4DCC-8557-ADCDC3DAC28C}" type="presParOf" srcId="{B2AF0BFF-377E-4381-9FE4-84BA189B7DAD}" destId="{80ADFB33-1B04-476F-9671-EDF5FCE3FC33}" srcOrd="0" destOrd="0" presId="urn:microsoft.com/office/officeart/2005/8/layout/hProcess9"/>
    <dgm:cxn modelId="{8E48DE83-3BB8-4D36-B6C4-64A2837B6A21}" type="presParOf" srcId="{B2AF0BFF-377E-4381-9FE4-84BA189B7DAD}" destId="{0C37FF05-FB16-421B-8AB1-60FB62C3FFF6}" srcOrd="1" destOrd="0" presId="urn:microsoft.com/office/officeart/2005/8/layout/hProcess9"/>
    <dgm:cxn modelId="{05E1C7BF-6C3D-450E-A800-B2A3863A6BD2}" type="presParOf" srcId="{0C37FF05-FB16-421B-8AB1-60FB62C3FFF6}" destId="{67A3A4D5-05A0-46D2-A2D7-68539B7DF9C8}" srcOrd="0" destOrd="0" presId="urn:microsoft.com/office/officeart/2005/8/layout/hProcess9"/>
    <dgm:cxn modelId="{A18865E1-0941-44DC-8BC2-AF16D63A3946}" type="presParOf" srcId="{0C37FF05-FB16-421B-8AB1-60FB62C3FFF6}" destId="{0794CB67-5B38-44D5-AC8C-00649A6BB1D2}" srcOrd="1" destOrd="0" presId="urn:microsoft.com/office/officeart/2005/8/layout/hProcess9"/>
    <dgm:cxn modelId="{5783EA85-41B4-4C1C-9E55-C7BEA1CBEF53}" type="presParOf" srcId="{0C37FF05-FB16-421B-8AB1-60FB62C3FFF6}" destId="{5ED32181-0726-44BE-A376-AB8B44C946F7}" srcOrd="2" destOrd="0" presId="urn:microsoft.com/office/officeart/2005/8/layout/hProcess9"/>
    <dgm:cxn modelId="{9DD0838F-DC30-4F3C-8980-C89A39743032}" type="presParOf" srcId="{0C37FF05-FB16-421B-8AB1-60FB62C3FFF6}" destId="{9F3FA08E-370D-4DBD-9201-B69C33057092}" srcOrd="3" destOrd="0" presId="urn:microsoft.com/office/officeart/2005/8/layout/hProcess9"/>
    <dgm:cxn modelId="{94064CCD-2FF7-4233-9898-30B6B07AF207}" type="presParOf" srcId="{0C37FF05-FB16-421B-8AB1-60FB62C3FFF6}" destId="{65485000-5A21-4794-8987-18D2B0DB8297}" srcOrd="4" destOrd="0" presId="urn:microsoft.com/office/officeart/2005/8/layout/hProcess9"/>
    <dgm:cxn modelId="{B3DD9F32-9AD3-4766-8FE0-E4F6BB87659F}" type="presParOf" srcId="{0C37FF05-FB16-421B-8AB1-60FB62C3FFF6}" destId="{589B2935-E828-42A3-A7AB-4E97FFB6BFEF}" srcOrd="5" destOrd="0" presId="urn:microsoft.com/office/officeart/2005/8/layout/hProcess9"/>
    <dgm:cxn modelId="{E822493C-0265-4659-B20E-5FAFE18AE143}" type="presParOf" srcId="{0C37FF05-FB16-421B-8AB1-60FB62C3FFF6}" destId="{4587AC2E-5673-4F15-A5CE-46AE5D987A70}" srcOrd="6" destOrd="0" presId="urn:microsoft.com/office/officeart/2005/8/layout/hProcess9"/>
    <dgm:cxn modelId="{FEF086D5-6B47-444E-8AC3-506A434ECEAD}" type="presParOf" srcId="{0C37FF05-FB16-421B-8AB1-60FB62C3FFF6}" destId="{D33319EE-D70A-4511-A706-568E6C8C1472}" srcOrd="7" destOrd="0" presId="urn:microsoft.com/office/officeart/2005/8/layout/hProcess9"/>
    <dgm:cxn modelId="{AFDA287E-E6A7-44AB-B490-69DA95E60DEF}" type="presParOf" srcId="{0C37FF05-FB16-421B-8AB1-60FB62C3FFF6}" destId="{F3747CE1-599D-4B5A-A38A-FE79826895B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DFB33-1B04-476F-9671-EDF5FCE3FC33}">
      <dsp:nvSpPr>
        <dsp:cNvPr id="0" name=""/>
        <dsp:cNvSpPr/>
      </dsp:nvSpPr>
      <dsp:spPr>
        <a:xfrm>
          <a:off x="666320" y="0"/>
          <a:ext cx="7551634" cy="55324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3A4D5-05A0-46D2-A2D7-68539B7DF9C8}">
      <dsp:nvSpPr>
        <dsp:cNvPr id="0" name=""/>
        <dsp:cNvSpPr/>
      </dsp:nvSpPr>
      <dsp:spPr>
        <a:xfrm>
          <a:off x="3904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Background &amp; Problem Statement</a:t>
          </a:r>
        </a:p>
      </dsp:txBody>
      <dsp:txXfrm>
        <a:off x="87233" y="1743054"/>
        <a:ext cx="1540354" cy="2046310"/>
      </dsp:txXfrm>
    </dsp:sp>
    <dsp:sp modelId="{5ED32181-0726-44BE-A376-AB8B44C946F7}">
      <dsp:nvSpPr>
        <dsp:cNvPr id="0" name=""/>
        <dsp:cNvSpPr/>
      </dsp:nvSpPr>
      <dsp:spPr>
        <a:xfrm>
          <a:off x="1796267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Solution Design</a:t>
          </a:r>
          <a:endParaRPr lang="en-GB" sz="1600" kern="1200" dirty="0"/>
        </a:p>
      </dsp:txBody>
      <dsp:txXfrm>
        <a:off x="1879596" y="1743054"/>
        <a:ext cx="1540354" cy="2046310"/>
      </dsp:txXfrm>
    </dsp:sp>
    <dsp:sp modelId="{65485000-5A21-4794-8987-18D2B0DB8297}">
      <dsp:nvSpPr>
        <dsp:cNvPr id="0" name=""/>
        <dsp:cNvSpPr/>
      </dsp:nvSpPr>
      <dsp:spPr>
        <a:xfrm>
          <a:off x="3588631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Implementation</a:t>
          </a:r>
          <a:endParaRPr lang="en-GB" sz="1600" kern="1200" dirty="0"/>
        </a:p>
      </dsp:txBody>
      <dsp:txXfrm>
        <a:off x="3671960" y="1743054"/>
        <a:ext cx="1540354" cy="2046310"/>
      </dsp:txXfrm>
    </dsp:sp>
    <dsp:sp modelId="{4587AC2E-5673-4F15-A5CE-46AE5D987A70}">
      <dsp:nvSpPr>
        <dsp:cNvPr id="0" name=""/>
        <dsp:cNvSpPr/>
      </dsp:nvSpPr>
      <dsp:spPr>
        <a:xfrm>
          <a:off x="5380995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Experimental Evaluation</a:t>
          </a:r>
          <a:endParaRPr lang="en-GB" sz="1600" kern="1200" dirty="0"/>
        </a:p>
      </dsp:txBody>
      <dsp:txXfrm>
        <a:off x="5464324" y="1743054"/>
        <a:ext cx="1540354" cy="2046310"/>
      </dsp:txXfrm>
    </dsp:sp>
    <dsp:sp modelId="{F3747CE1-599D-4B5A-A38A-FE79826895B6}">
      <dsp:nvSpPr>
        <dsp:cNvPr id="0" name=""/>
        <dsp:cNvSpPr/>
      </dsp:nvSpPr>
      <dsp:spPr>
        <a:xfrm>
          <a:off x="7173358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Conclusions &amp; Future Works</a:t>
          </a:r>
        </a:p>
      </dsp:txBody>
      <dsp:txXfrm>
        <a:off x="7256687" y="1743054"/>
        <a:ext cx="1540354" cy="2046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Good afternoon everyone,</a:t>
            </a:r>
          </a:p>
          <a:p>
            <a:pPr algn="l"/>
            <a:r>
              <a:rPr lang="en-US" dirty="0"/>
              <a:t>Today, I’m going to present our novel approach for declarative trace</a:t>
            </a:r>
            <a:endParaRPr lang="en-GB" dirty="0"/>
          </a:p>
          <a:p>
            <a:pPr algn="l"/>
            <a:r>
              <a:rPr lang="en-US" dirty="0"/>
              <a:t>alignment. Our technique accounts for the activity lifecycle and exploits AI</a:t>
            </a:r>
            <a:endParaRPr lang="en-GB" dirty="0"/>
          </a:p>
          <a:p>
            <a:pPr algn="l"/>
            <a:r>
              <a:rPr lang="en-US" dirty="0"/>
              <a:t>planning to find solutions in an automated fashion.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45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To leverage AI automation, we encode our solution into a planning domain</a:t>
            </a:r>
          </a:p>
          <a:p>
            <a:pPr algn="l"/>
            <a:r>
              <a:rPr lang="en-US"/>
              <a:t>description language (PDDL) that can be understood by state-of-the-art</a:t>
            </a:r>
            <a:endParaRPr lang="en-GB"/>
          </a:p>
          <a:p>
            <a:pPr algn="l"/>
            <a:r>
              <a:rPr lang="en-US"/>
              <a:t>planners. The planner receives a domain-problem pair and uses a search</a:t>
            </a:r>
            <a:endParaRPr lang="en-GB"/>
          </a:p>
          <a:p>
            <a:pPr algn="l"/>
            <a:r>
              <a:rPr lang="en-US"/>
              <a:t>strategy to generate a plan of actions that leads to the goal automaton</a:t>
            </a:r>
            <a:endParaRPr lang="en-GB"/>
          </a:p>
          <a:p>
            <a:pPr algn="l"/>
            <a:r>
              <a:rPr lang="en-US"/>
              <a:t>states.</a:t>
            </a:r>
            <a:endParaRPr lang="en-GB"/>
          </a:p>
          <a:p>
            <a:pPr algn="l"/>
            <a:r>
              <a:rPr lang="en-US"/>
              <a:t>●</a:t>
            </a:r>
            <a:endParaRPr lang="en-GB"/>
          </a:p>
          <a:p>
            <a:pPr algn="l"/>
            <a:r>
              <a:rPr lang="en-US"/>
              <a:t>●</a:t>
            </a:r>
            <a:endParaRPr lang="en-GB"/>
          </a:p>
          <a:p>
            <a:pPr algn="l"/>
            <a:r>
              <a:rPr lang="en-US"/>
              <a:t>Domain File: Encodes the dynamics and structure of the automata using</a:t>
            </a:r>
            <a:endParaRPr lang="en-GB"/>
          </a:p>
          <a:p>
            <a:pPr algn="l"/>
            <a:r>
              <a:rPr lang="en-US"/>
              <a:t>propositions. Possible actions include add, delete, and sync moves.</a:t>
            </a:r>
            <a:endParaRPr lang="en-GB"/>
          </a:p>
          <a:p>
            <a:pPr algn="l"/>
            <a:r>
              <a:rPr lang="en-US" dirty="0"/>
              <a:t>Problem File: Encodes the specific instance to solve, including the</a:t>
            </a:r>
            <a:endParaRPr lang="en-GB" dirty="0"/>
          </a:p>
          <a:p>
            <a:pPr algn="l"/>
            <a:r>
              <a:rPr lang="en-US" dirty="0"/>
              <a:t>initial and goal states.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03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Our algorithm hardens the automata by eliminating sink states and impossible</a:t>
            </a:r>
          </a:p>
          <a:p>
            <a:pPr algn="l"/>
            <a:r>
              <a:rPr lang="en-US"/>
              <a:t>paths. It then generates the planning actions (add, delete, sync) for each</a:t>
            </a:r>
            <a:endParaRPr lang="en-GB"/>
          </a:p>
          <a:p>
            <a:pPr algn="l"/>
            <a:r>
              <a:rPr lang="en-US"/>
              <a:t>combination of relevant transitions.</a:t>
            </a:r>
            <a:endParaRPr lang="en-GB"/>
          </a:p>
          <a:p>
            <a:pPr algn="l"/>
            <a:r>
              <a:rPr lang="en-US"/>
              <a:t>We developed a CLI-based Java application that:</a:t>
            </a:r>
            <a:endParaRPr lang="en-GB"/>
          </a:p>
          <a:p>
            <a:pPr algn="l"/>
            <a:r>
              <a:rPr lang="en-US"/>
              <a:t>●</a:t>
            </a:r>
            <a:endParaRPr lang="en-GB"/>
          </a:p>
          <a:p>
            <a:pPr algn="l"/>
            <a:r>
              <a:rPr lang="en-US" dirty="0"/>
              <a:t>●</a:t>
            </a:r>
            <a:endParaRPr lang="en-GB" dirty="0"/>
          </a:p>
          <a:p>
            <a:pPr algn="l"/>
            <a:r>
              <a:rPr lang="en-US" dirty="0"/>
              <a:t>●</a:t>
            </a:r>
            <a:endParaRPr lang="en-GB" dirty="0"/>
          </a:p>
          <a:p>
            <a:pPr algn="l"/>
            <a:r>
              <a:rPr lang="en-US" dirty="0"/>
              <a:t>Takes an event log file and a series of model files as input.</a:t>
            </a:r>
            <a:endParaRPr lang="en-GB" dirty="0"/>
          </a:p>
          <a:p>
            <a:pPr algn="l"/>
            <a:r>
              <a:rPr lang="en-US" dirty="0"/>
              <a:t>Outputs the corresponding PDDL domain and problem files.</a:t>
            </a:r>
            <a:endParaRPr lang="en-GB" dirty="0"/>
          </a:p>
          <a:p>
            <a:pPr algn="l"/>
            <a:r>
              <a:rPr lang="en-US" dirty="0"/>
              <a:t>Runs these instances through a planner and provides a file with the</a:t>
            </a:r>
            <a:endParaRPr lang="en-GB" dirty="0"/>
          </a:p>
          <a:p>
            <a:pPr algn="l"/>
            <a:r>
              <a:rPr lang="en-US" dirty="0"/>
              <a:t>overall execution results.</a:t>
            </a:r>
            <a:endParaRPr lang="en-GB" dirty="0"/>
          </a:p>
          <a:p>
            <a:pPr algn="l"/>
            <a:r>
              <a:rPr lang="en-US" dirty="0"/>
              <a:t>The project is open source at 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94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 now provide our experimental setup.</a:t>
            </a:r>
          </a:p>
          <a:p>
            <a:pPr algn="l"/>
            <a:r>
              <a:rPr lang="en-US" dirty="0"/>
              <a:t>We generated synthetic logs according to a specific declare model and trace</a:t>
            </a:r>
          </a:p>
          <a:p>
            <a:pPr algn="l"/>
            <a:r>
              <a:rPr lang="en-US" dirty="0"/>
              <a:t>length parameter, using the RUM java-tool. Moreover, we implemented a Python</a:t>
            </a:r>
          </a:p>
          <a:p>
            <a:pPr algn="l"/>
            <a:r>
              <a:rPr lang="en-US" dirty="0"/>
              <a:t>script, noiser.py, to format and inject noise into the logs based on specific</a:t>
            </a:r>
          </a:p>
          <a:p>
            <a:pPr algn="l"/>
            <a:r>
              <a:rPr lang="en-US" dirty="0"/>
              <a:t>noise required for the specific experiment. The noise tool calculates the</a:t>
            </a:r>
          </a:p>
          <a:p>
            <a:pPr algn="l"/>
            <a:r>
              <a:rPr lang="en-US" dirty="0"/>
              <a:t>required quantity of add, delete, and swap moves to “dirty” the examined log</a:t>
            </a:r>
          </a:p>
          <a:p>
            <a:pPr algn="l"/>
            <a:r>
              <a:rPr lang="en-US" dirty="0"/>
              <a:t>traces. We used an alphabet of 9 activities and processed 20 traces per log.</a:t>
            </a:r>
          </a:p>
          <a:p>
            <a:pPr algn="l"/>
            <a:r>
              <a:rPr lang="en-US" dirty="0"/>
              <a:t>We tested the below discussed metrics with two famous state-of-the-art</a:t>
            </a:r>
          </a:p>
          <a:p>
            <a:pPr algn="l"/>
            <a:r>
              <a:rPr lang="en-US" dirty="0"/>
              <a:t>planners: fast-downward and symba2*. In the experimental settings table, we</a:t>
            </a:r>
          </a:p>
          <a:p>
            <a:pPr algn="l"/>
            <a:r>
              <a:rPr lang="en-US" dirty="0"/>
              <a:t>see the results for trace length 10.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42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plots show that search time increases </a:t>
            </a:r>
            <a:r>
              <a:rPr lang="en-US" dirty="0" err="1"/>
              <a:t>sublinearly</a:t>
            </a:r>
            <a:r>
              <a:rPr lang="en-US" dirty="0"/>
              <a:t> with noise percentage,</a:t>
            </a:r>
          </a:p>
          <a:p>
            <a:pPr algn="l"/>
            <a:r>
              <a:rPr lang="en-US" dirty="0"/>
              <a:t>as expected. This trend is confirmed also for the trace length metric, showing</a:t>
            </a:r>
            <a:endParaRPr lang="en-GB" dirty="0"/>
          </a:p>
          <a:p>
            <a:pPr algn="l"/>
            <a:r>
              <a:rPr lang="en-US" dirty="0"/>
              <a:t>that there is no substantial increase in the searching time.</a:t>
            </a:r>
            <a:endParaRPr lang="en-GB" dirty="0"/>
          </a:p>
          <a:p>
            <a:pPr algn="l"/>
            <a:r>
              <a:rPr lang="en-US" dirty="0"/>
              <a:t>Our tool significantly reduces preprocessing and searching time for</a:t>
            </a:r>
            <a:endParaRPr lang="en-GB" dirty="0"/>
          </a:p>
          <a:p>
            <a:pPr algn="l"/>
            <a:r>
              <a:rPr lang="en-US" dirty="0"/>
              <a:t>state-of-the-art planners. Additionally, all activity lifecycles in the logs</a:t>
            </a:r>
            <a:endParaRPr lang="en-GB" dirty="0"/>
          </a:p>
          <a:p>
            <a:pPr algn="l"/>
            <a:r>
              <a:rPr lang="en-US" dirty="0"/>
              <a:t>were corrected.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27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 designed a solution for the trace alignment problem that accounts for the</a:t>
            </a:r>
          </a:p>
          <a:p>
            <a:pPr algn="l"/>
            <a:r>
              <a:rPr lang="en-US" dirty="0"/>
              <a:t>lifecycle of each activity in the log. We developed an algorithm implemented</a:t>
            </a:r>
            <a:endParaRPr lang="en-GB" dirty="0"/>
          </a:p>
          <a:p>
            <a:pPr algn="l"/>
            <a:r>
              <a:rPr lang="en-US" dirty="0"/>
              <a:t>in our Java tool, created a noise injection script for evaluation, and</a:t>
            </a:r>
            <a:endParaRPr lang="en-GB" dirty="0"/>
          </a:p>
          <a:p>
            <a:pPr algn="l"/>
            <a:r>
              <a:rPr lang="en-US" dirty="0"/>
              <a:t>analyzed the overall performance.</a:t>
            </a:r>
            <a:endParaRPr lang="en-GB" dirty="0"/>
          </a:p>
          <a:p>
            <a:pPr algn="l"/>
            <a:r>
              <a:rPr lang="en-US" dirty="0"/>
              <a:t>Future research directions include:</a:t>
            </a:r>
            <a:endParaRPr lang="en-GB" dirty="0"/>
          </a:p>
          <a:p>
            <a:pPr algn="l"/>
            <a:r>
              <a:rPr lang="en-US" dirty="0"/>
              <a:t>●</a:t>
            </a:r>
            <a:endParaRPr lang="en-GB" dirty="0"/>
          </a:p>
          <a:p>
            <a:pPr algn="l"/>
            <a:r>
              <a:rPr lang="en-US" dirty="0"/>
              <a:t>●</a:t>
            </a:r>
            <a:endParaRPr lang="en-GB" dirty="0"/>
          </a:p>
          <a:p>
            <a:pPr algn="l"/>
            <a:r>
              <a:rPr lang="en-US" dirty="0"/>
              <a:t>●</a:t>
            </a:r>
            <a:endParaRPr lang="en-GB" dirty="0"/>
          </a:p>
          <a:p>
            <a:pPr algn="l"/>
            <a:r>
              <a:rPr lang="en-US" dirty="0"/>
              <a:t>Considering lifecycle state-dependent costs.</a:t>
            </a:r>
            <a:endParaRPr lang="en-GB" dirty="0"/>
          </a:p>
          <a:p>
            <a:pPr algn="l"/>
            <a:r>
              <a:rPr lang="en-US" dirty="0"/>
              <a:t>Testing with specific life cycle models for different groups of</a:t>
            </a:r>
            <a:endParaRPr lang="en-GB" dirty="0"/>
          </a:p>
          <a:p>
            <a:pPr algn="l"/>
            <a:r>
              <a:rPr lang="en-US" dirty="0"/>
              <a:t>activities.</a:t>
            </a:r>
            <a:endParaRPr lang="en-GB" dirty="0"/>
          </a:p>
          <a:p>
            <a:pPr algn="l"/>
            <a:r>
              <a:rPr lang="en-US" dirty="0"/>
              <a:t>Extending the evaluation to include different planners and lifecycle</a:t>
            </a:r>
            <a:endParaRPr lang="en-GB" dirty="0"/>
          </a:p>
          <a:p>
            <a:pPr algn="l"/>
            <a:r>
              <a:rPr lang="en-US" dirty="0"/>
              <a:t>models.</a:t>
            </a:r>
            <a:endParaRPr lang="en-GB" dirty="0"/>
          </a:p>
          <a:p>
            <a:pPr algn="l"/>
            <a:r>
              <a:rPr lang="en-US" dirty="0"/>
              <a:t>Thank you for your attention. I am happy to answer your questions.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89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During this presentation we will follow our thesis roadmap. Let’s proceed step</a:t>
            </a:r>
          </a:p>
          <a:p>
            <a:pPr algn="l"/>
            <a:r>
              <a:rPr lang="en-US" dirty="0"/>
              <a:t>by step:</a:t>
            </a:r>
            <a:endParaRPr lang="en-GB" dirty="0"/>
          </a:p>
          <a:p>
            <a:pPr algn="l"/>
            <a:r>
              <a:rPr lang="en-US" dirty="0"/>
              <a:t>1. We start with the problem statement and the research goal.</a:t>
            </a:r>
            <a:endParaRPr lang="en-GB" dirty="0"/>
          </a:p>
          <a:p>
            <a:pPr algn="l"/>
            <a:r>
              <a:rPr lang="en-US" dirty="0"/>
              <a:t>2. Then, we present our proposed solution.</a:t>
            </a:r>
            <a:endParaRPr lang="en-GB" dirty="0"/>
          </a:p>
          <a:p>
            <a:pPr algn="l"/>
            <a:r>
              <a:rPr lang="en-US" dirty="0"/>
              <a:t>3. Next, we provide an overview of the algorithm and the implementation of our</a:t>
            </a:r>
            <a:endParaRPr lang="en-GB" dirty="0"/>
          </a:p>
          <a:p>
            <a:pPr algn="l"/>
            <a:r>
              <a:rPr lang="en-US" dirty="0"/>
              <a:t>approach.</a:t>
            </a:r>
            <a:endParaRPr lang="en-GB" dirty="0"/>
          </a:p>
          <a:p>
            <a:pPr algn="l"/>
            <a:r>
              <a:rPr lang="en-US" dirty="0"/>
              <a:t>4. The experimental evaluation will follow.</a:t>
            </a:r>
            <a:endParaRPr lang="en-GB" dirty="0"/>
          </a:p>
          <a:p>
            <a:pPr algn="l"/>
            <a:r>
              <a:rPr lang="en-US" dirty="0"/>
              <a:t>5. Finally, we conclude with insights into future research directions.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16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Nowadays, organizations aim at enhancing their business processes where</a:t>
            </a:r>
          </a:p>
          <a:p>
            <a:pPr algn="l"/>
            <a:r>
              <a:rPr lang="en-US" dirty="0"/>
              <a:t>machines and people interact to achieve business goals. Software supports and</a:t>
            </a:r>
            <a:endParaRPr lang="en-GB"/>
          </a:p>
          <a:p>
            <a:pPr algn="l"/>
            <a:r>
              <a:rPr lang="en-US" dirty="0"/>
              <a:t>controls these processes and registers previous processes executions in event</a:t>
            </a:r>
            <a:endParaRPr lang="en-GB"/>
          </a:p>
          <a:p>
            <a:pPr algn="l"/>
            <a:r>
              <a:rPr lang="en-US" dirty="0"/>
              <a:t>logs. These logs keep track of traces of events that contain different process</a:t>
            </a:r>
            <a:endParaRPr lang="en-GB"/>
          </a:p>
          <a:p>
            <a:pPr algn="l"/>
            <a:r>
              <a:rPr lang="en-US" dirty="0"/>
              <a:t>information.</a:t>
            </a:r>
            <a:endParaRPr lang="en-GB"/>
          </a:p>
          <a:p>
            <a:pPr algn="l"/>
            <a:r>
              <a:rPr lang="en-US" dirty="0"/>
              <a:t>Process mining is a data-driven technique used to understand, track, and</a:t>
            </a:r>
            <a:endParaRPr lang="en-GB"/>
          </a:p>
          <a:p>
            <a:pPr algn="l"/>
            <a:r>
              <a:rPr lang="en-US" dirty="0"/>
              <a:t>improve processes by analyzing data from information systems. Process mining</a:t>
            </a:r>
            <a:endParaRPr lang="en-GB"/>
          </a:p>
          <a:p>
            <a:pPr algn="l"/>
            <a:r>
              <a:rPr lang="en-US" dirty="0"/>
              <a:t>starts from the raw log files and has three principal activities:</a:t>
            </a:r>
            <a:endParaRPr lang="en-GB"/>
          </a:p>
          <a:p>
            <a:pPr algn="l"/>
            <a:r>
              <a:rPr lang="en-US" dirty="0"/>
              <a:t>●</a:t>
            </a:r>
            <a:endParaRPr lang="en-GB"/>
          </a:p>
          <a:p>
            <a:pPr algn="l"/>
            <a:r>
              <a:rPr lang="en-US" dirty="0"/>
              <a:t>Discovery → Where event logs are analyzed to discover process models</a:t>
            </a:r>
            <a:endParaRPr lang="en-GB"/>
          </a:p>
          <a:p>
            <a:pPr algn="l"/>
            <a:r>
              <a:rPr lang="en-US" dirty="0"/>
              <a:t>that specify </a:t>
            </a:r>
            <a:r>
              <a:rPr lang="en-US" dirty="0" err="1"/>
              <a:t>sw</a:t>
            </a:r>
            <a:r>
              <a:rPr lang="en-US" dirty="0"/>
              <a:t> systems and analyze real world behaviors.</a:t>
            </a:r>
            <a:endParaRPr lang="en-GB" dirty="0"/>
          </a:p>
          <a:p>
            <a:pPr algn="l"/>
            <a:r>
              <a:rPr lang="en-US" dirty="0"/>
              <a:t>●</a:t>
            </a:r>
            <a:endParaRPr lang="en-GB"/>
          </a:p>
          <a:p>
            <a:pPr algn="l"/>
            <a:r>
              <a:rPr lang="en-US" dirty="0"/>
              <a:t>Enhancement → Focuses on improving existing processes by leveraging</a:t>
            </a:r>
            <a:endParaRPr lang="en-GB" dirty="0"/>
          </a:p>
          <a:p>
            <a:pPr algn="l"/>
            <a:r>
              <a:rPr lang="en-US" dirty="0"/>
              <a:t>insights gained from data analysis, exploiting advanced technologies</a:t>
            </a:r>
            <a:endParaRPr lang="en-GB" dirty="0"/>
          </a:p>
          <a:p>
            <a:pPr algn="l"/>
            <a:r>
              <a:rPr lang="en-US" dirty="0"/>
              <a:t>such as AI and ML to optimize processes.</a:t>
            </a:r>
            <a:endParaRPr lang="en-GB" dirty="0"/>
          </a:p>
          <a:p>
            <a:pPr algn="l"/>
            <a:r>
              <a:rPr lang="en-US" dirty="0"/>
              <a:t>●</a:t>
            </a:r>
            <a:endParaRPr lang="en-GB"/>
          </a:p>
          <a:p>
            <a:pPr algn="l"/>
            <a:r>
              <a:rPr lang="en-US" dirty="0"/>
              <a:t>Conformance → Where we check the degree of conformance of these logs</a:t>
            </a:r>
          </a:p>
          <a:p>
            <a:pPr algn="l"/>
            <a:r>
              <a:rPr lang="en-US" dirty="0"/>
              <a:t>with respect to established constraint models.</a:t>
            </a:r>
            <a:endParaRPr lang="en-GB" dirty="0"/>
          </a:p>
          <a:p>
            <a:pPr algn="l"/>
            <a:endParaRPr lang="en-US" dirty="0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93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 focus on conformance checking where the degree of conformance of event logs</a:t>
            </a:r>
          </a:p>
          <a:p>
            <a:pPr algn="l"/>
            <a:r>
              <a:rPr lang="en-US" dirty="0"/>
              <a:t>is analyzed. A log is composed of a set of traces that contains sequences of</a:t>
            </a:r>
            <a:endParaRPr lang="en-GB" dirty="0"/>
          </a:p>
          <a:p>
            <a:pPr algn="l"/>
            <a:r>
              <a:rPr lang="en-US" dirty="0"/>
              <a:t>events each with different attributes values. However, human behavior often</a:t>
            </a:r>
            <a:endParaRPr lang="en-GB" dirty="0"/>
          </a:p>
          <a:p>
            <a:pPr algn="l"/>
            <a:r>
              <a:rPr lang="en-US" dirty="0"/>
              <a:t>introduces deviations from the expected process behavior. The goal of</a:t>
            </a:r>
            <a:endParaRPr lang="en-GB" dirty="0"/>
          </a:p>
          <a:p>
            <a:pPr algn="l"/>
            <a:r>
              <a:rPr lang="en-US" dirty="0"/>
              <a:t>conformance checking is to verify whether these processes adhere to the model</a:t>
            </a:r>
            <a:endParaRPr lang="en-GB" dirty="0"/>
          </a:p>
          <a:p>
            <a:pPr algn="l"/>
            <a:r>
              <a:rPr lang="en-US" dirty="0"/>
              <a:t>constraints. These models can be expressed using declarative constraints in</a:t>
            </a:r>
            <a:endParaRPr lang="en-GB" dirty="0"/>
          </a:p>
          <a:p>
            <a:pPr algn="l"/>
            <a:r>
              <a:rPr lang="en-US" dirty="0"/>
              <a:t>languages such as LTL on finite traces or as deterministic finite automata.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6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Within conformance checking, a technique used is trace alignment.</a:t>
            </a:r>
          </a:p>
          <a:p>
            <a:pPr algn="l"/>
            <a:r>
              <a:rPr lang="en-US" dirty="0"/>
              <a:t>●</a:t>
            </a:r>
            <a:endParaRPr lang="en-GB"/>
          </a:p>
          <a:p>
            <a:pPr algn="l"/>
            <a:r>
              <a:rPr lang="en-US" dirty="0"/>
              <a:t>We want to determine whether a trace adheres to its corresponding</a:t>
            </a:r>
            <a:endParaRPr lang="en-GB" dirty="0"/>
          </a:p>
          <a:p>
            <a:pPr algn="l"/>
            <a:r>
              <a:rPr lang="en-US" dirty="0"/>
              <a:t>process model.</a:t>
            </a:r>
            <a:endParaRPr lang="en-GB"/>
          </a:p>
          <a:p>
            <a:pPr algn="l"/>
            <a:r>
              <a:rPr lang="en-US" dirty="0"/>
              <a:t>●</a:t>
            </a:r>
            <a:endParaRPr lang="en-GB"/>
          </a:p>
          <a:p>
            <a:pPr algn="l"/>
            <a:r>
              <a:rPr lang="en-US" dirty="0"/>
              <a:t>●</a:t>
            </a:r>
            <a:endParaRPr lang="en-GB"/>
          </a:p>
          <a:p>
            <a:pPr algn="l"/>
            <a:r>
              <a:rPr lang="en-US" dirty="0"/>
              <a:t>Detecting the root causes and severity of any deviations.</a:t>
            </a:r>
            <a:endParaRPr lang="en-GB" dirty="0"/>
          </a:p>
          <a:p>
            <a:pPr algn="l"/>
            <a:r>
              <a:rPr lang="en-US" dirty="0"/>
              <a:t>Modifying and correcting the trace (actual behavior) to ensure</a:t>
            </a:r>
            <a:endParaRPr lang="en-GB"/>
          </a:p>
          <a:p>
            <a:pPr algn="l"/>
            <a:r>
              <a:rPr lang="en-US" dirty="0"/>
              <a:t>compliance with the process model (expected behavior).</a:t>
            </a:r>
            <a:endParaRPr lang="en-GB"/>
          </a:p>
          <a:p>
            <a:pPr algn="l"/>
            <a:r>
              <a:rPr lang="en-US" dirty="0"/>
              <a:t>This is achieved by adding, deleting, or skipping events in the trace. Each of</a:t>
            </a:r>
            <a:endParaRPr lang="en-GB" dirty="0"/>
          </a:p>
          <a:p>
            <a:pPr algn="l"/>
            <a:r>
              <a:rPr lang="en-US" dirty="0"/>
              <a:t>these modifications has an associated cost, and the goal is often to find</a:t>
            </a:r>
            <a:endParaRPr lang="en-GB" dirty="0"/>
          </a:p>
          <a:p>
            <a:pPr algn="l"/>
            <a:r>
              <a:rPr lang="en-US" dirty="0"/>
              <a:t>optimal alignments.</a:t>
            </a:r>
            <a:endParaRPr lang="en-GB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31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Declare is a non-prescriptive-declarative modelling language used to express</a:t>
            </a:r>
          </a:p>
          <a:p>
            <a:pPr algn="l"/>
            <a:r>
              <a:rPr lang="en-US" dirty="0"/>
              <a:t>rules.</a:t>
            </a:r>
            <a:endParaRPr lang="en-GB"/>
          </a:p>
          <a:p>
            <a:pPr algn="l"/>
            <a:r>
              <a:rPr lang="en-US" dirty="0"/>
              <a:t>Non-Prescriptive Models don't mandate a strict flow of activities; instead,</a:t>
            </a:r>
            <a:endParaRPr lang="en-GB" dirty="0"/>
          </a:p>
          <a:p>
            <a:pPr algn="l"/>
            <a:r>
              <a:rPr lang="en-US" dirty="0"/>
              <a:t>they define a set of constraints or rules that must be adhered to. Beyond</a:t>
            </a:r>
            <a:endParaRPr lang="en-GB" dirty="0"/>
          </a:p>
          <a:p>
            <a:pPr algn="l"/>
            <a:r>
              <a:rPr lang="en-US" dirty="0"/>
              <a:t>these constraints, any sequence of events is allowed. It is used to define</a:t>
            </a:r>
            <a:endParaRPr lang="en-GB" dirty="0"/>
          </a:p>
          <a:p>
            <a:pPr algn="l"/>
            <a:r>
              <a:rPr lang="en-US" dirty="0"/>
              <a:t>constraints between process activities. Each Declare constraint has a</a:t>
            </a:r>
            <a:endParaRPr lang="en-GB" dirty="0"/>
          </a:p>
          <a:p>
            <a:pPr algn="l"/>
            <a:r>
              <a:rPr lang="en-US" dirty="0"/>
              <a:t>corresponding </a:t>
            </a:r>
            <a:r>
              <a:rPr lang="en-US" dirty="0" err="1"/>
              <a:t>LtL</a:t>
            </a:r>
            <a:r>
              <a:rPr lang="en-US" dirty="0"/>
              <a:t>-f formula and an automata based formalization.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45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Declare is a non-prescriptive-declarative modelling language used to express</a:t>
            </a:r>
          </a:p>
          <a:p>
            <a:pPr algn="l"/>
            <a:r>
              <a:rPr lang="en-US" dirty="0"/>
              <a:t>rules.</a:t>
            </a:r>
            <a:endParaRPr lang="en-GB"/>
          </a:p>
          <a:p>
            <a:pPr algn="l"/>
            <a:r>
              <a:rPr lang="en-US" dirty="0"/>
              <a:t>Non-Prescriptive Models don't mandate a strict flow of activities; instead,</a:t>
            </a:r>
            <a:endParaRPr lang="en-GB" dirty="0"/>
          </a:p>
          <a:p>
            <a:pPr algn="l"/>
            <a:r>
              <a:rPr lang="en-US" dirty="0"/>
              <a:t>they define a set of constraints or rules that must be adhered to. Beyond</a:t>
            </a:r>
            <a:endParaRPr lang="en-GB" dirty="0"/>
          </a:p>
          <a:p>
            <a:pPr algn="l"/>
            <a:r>
              <a:rPr lang="en-US" dirty="0"/>
              <a:t>these constraints, any sequence of events is allowed. It is used to define</a:t>
            </a:r>
            <a:endParaRPr lang="en-GB" dirty="0"/>
          </a:p>
          <a:p>
            <a:pPr algn="l"/>
            <a:r>
              <a:rPr lang="en-US" dirty="0"/>
              <a:t>constraints between process activities. Each Declare constraint has a</a:t>
            </a:r>
            <a:endParaRPr lang="en-GB" dirty="0"/>
          </a:p>
          <a:p>
            <a:pPr algn="l"/>
            <a:r>
              <a:rPr lang="en-US" dirty="0"/>
              <a:t>corresponding </a:t>
            </a:r>
            <a:r>
              <a:rPr lang="en-US" dirty="0" err="1"/>
              <a:t>LtL</a:t>
            </a:r>
            <a:r>
              <a:rPr lang="en-US" dirty="0"/>
              <a:t>-f formula and an automata based formalization.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45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In sectors like manufacturing, the activity lifecycle is critical, as logs</a:t>
            </a:r>
          </a:p>
          <a:p>
            <a:pPr algn="l"/>
            <a:r>
              <a:rPr lang="en-US" dirty="0"/>
              <a:t>often record errors that need detailed examination. Current techniques focus</a:t>
            </a:r>
            <a:endParaRPr lang="en-GB" dirty="0"/>
          </a:p>
          <a:p>
            <a:pPr algn="l"/>
            <a:r>
              <a:rPr lang="en-US" dirty="0"/>
              <a:t>only on when activities are completed, ignoring intermediate stages like</a:t>
            </a:r>
            <a:endParaRPr lang="en-GB" dirty="0"/>
          </a:p>
          <a:p>
            <a:pPr algn="l"/>
            <a:r>
              <a:rPr lang="en-US" dirty="0"/>
              <a:t>started or assigned.</a:t>
            </a:r>
            <a:endParaRPr lang="en-GB" dirty="0"/>
          </a:p>
          <a:p>
            <a:pPr algn="l"/>
            <a:r>
              <a:rPr lang="en-US" dirty="0"/>
              <a:t>To address this, I developed a new approach using AI automated planning to</a:t>
            </a:r>
            <a:endParaRPr lang="en-GB" dirty="0"/>
          </a:p>
          <a:p>
            <a:pPr algn="l"/>
            <a:r>
              <a:rPr lang="en-US" dirty="0"/>
              <a:t>analyze processes based on their lifecycle.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5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Our approach uses an automata-based formulation to define:</a:t>
            </a:r>
          </a:p>
          <a:p>
            <a:pPr algn="l"/>
            <a:r>
              <a:rPr lang="en-US" dirty="0"/>
              <a:t>1. Trace Automaton: We model the trace as an automaton and augment it by</a:t>
            </a:r>
            <a:endParaRPr lang="en-GB" dirty="0"/>
          </a:p>
          <a:p>
            <a:pPr algn="l"/>
            <a:r>
              <a:rPr lang="en-US" dirty="0"/>
              <a:t>adding possible actions in trace alignment.</a:t>
            </a:r>
            <a:endParaRPr lang="en-GB" dirty="0"/>
          </a:p>
          <a:p>
            <a:pPr algn="l"/>
            <a:r>
              <a:rPr lang="en-US" dirty="0"/>
              <a:t>2. Model Automaton: Similarly, for each constraint we construct and augment an</a:t>
            </a:r>
            <a:endParaRPr lang="en-GB" dirty="0"/>
          </a:p>
          <a:p>
            <a:pPr algn="l"/>
            <a:r>
              <a:rPr lang="en-US" dirty="0"/>
              <a:t>automaton for the process model.</a:t>
            </a:r>
            <a:endParaRPr lang="en-GB" dirty="0"/>
          </a:p>
          <a:p>
            <a:pPr algn="l"/>
            <a:r>
              <a:rPr lang="en-US" dirty="0"/>
              <a:t>3. Lifecycle Enforcement: To ensure lifecycle enforcement in trace alignment,</a:t>
            </a:r>
            <a:endParaRPr lang="en-GB" dirty="0"/>
          </a:p>
          <a:p>
            <a:pPr algn="l"/>
            <a:r>
              <a:rPr lang="en-US" dirty="0"/>
              <a:t>we construct a lifecycle automaton for each activity in the trace. Each</a:t>
            </a:r>
            <a:endParaRPr lang="en-GB" dirty="0"/>
          </a:p>
          <a:p>
            <a:pPr algn="l"/>
            <a:r>
              <a:rPr lang="en-US" dirty="0"/>
              <a:t>activity lifecycle includes three sub-events: assign, start, and complete. We</a:t>
            </a:r>
            <a:endParaRPr lang="en-GB" dirty="0"/>
          </a:p>
          <a:p>
            <a:pPr algn="l"/>
            <a:r>
              <a:rPr lang="en-US" dirty="0"/>
              <a:t>augment this automaton and use sink states to enforce the correct lifecycle</a:t>
            </a:r>
            <a:endParaRPr lang="en-GB" dirty="0"/>
          </a:p>
          <a:p>
            <a:pPr algn="l"/>
            <a:r>
              <a:rPr lang="en-US" dirty="0"/>
              <a:t>model and topological order.</a:t>
            </a:r>
            <a:endParaRPr lang="en-GB" dirty="0"/>
          </a:p>
          <a:p>
            <a:pPr algn="l"/>
            <a:r>
              <a:rPr lang="en-US" dirty="0"/>
              <a:t>We use add, delete, and sync moves to correct the trace so that it aligns with</a:t>
            </a:r>
            <a:endParaRPr lang="en-GB" dirty="0"/>
          </a:p>
          <a:p>
            <a:pPr algn="l"/>
            <a:r>
              <a:rPr lang="en-US" dirty="0"/>
              <a:t>both the model and lifecycle constraints.</a:t>
            </a:r>
            <a:endParaRPr lang="en-GB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06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indent="-381000"/>
            <a:lvl2pPr marL="985519" indent="-426719"/>
            <a:lvl3pPr marL="1536700" indent="-495300"/>
            <a:lvl4pPr marL="2055585" indent="-544285"/>
            <a:lvl5pPr marL="2590800" indent="-609600"/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indent="-381000"/>
            <a:lvl2pPr marL="985519" indent="-426719"/>
            <a:lvl3pPr marL="1536700" indent="-495300"/>
            <a:lvl4pPr marL="2055585" indent="-544285"/>
            <a:lvl5pPr marL="2590800" indent="-609600"/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7"/>
          <p:cNvGrpSpPr/>
          <p:nvPr/>
        </p:nvGrpSpPr>
        <p:grpSpPr>
          <a:xfrm>
            <a:off x="0" y="6096000"/>
            <a:ext cx="9144000" cy="762000"/>
            <a:chOff x="0" y="0"/>
            <a:chExt cx="9144000" cy="762000"/>
          </a:xfrm>
        </p:grpSpPr>
        <p:sp>
          <p:nvSpPr>
            <p:cNvPr id="2" name="Google Shape;12;p7"/>
            <p:cNvSpPr/>
            <p:nvPr/>
          </p:nvSpPr>
          <p:spPr>
            <a:xfrm>
              <a:off x="0" y="228600"/>
              <a:ext cx="9144000" cy="533400"/>
            </a:xfrm>
            <a:prstGeom prst="rect">
              <a:avLst/>
            </a:prstGeom>
            <a:solidFill>
              <a:srgbClr val="8224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" name="Google Shape;13;p7"/>
            <p:cNvSpPr/>
            <p:nvPr/>
          </p:nvSpPr>
          <p:spPr>
            <a:xfrm>
              <a:off x="1219200" y="0"/>
              <a:ext cx="7924800" cy="762000"/>
            </a:xfrm>
            <a:prstGeom prst="rect">
              <a:avLst/>
            </a:prstGeom>
            <a:solidFill>
              <a:srgbClr val="8224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" name="Titolo Testo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6" cy="5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Titolo Testo</a:t>
            </a:r>
          </a:p>
        </p:txBody>
      </p:sp>
      <p:sp>
        <p:nvSpPr>
          <p:cNvPr id="6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6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198711" y="6146800"/>
            <a:ext cx="259489" cy="239230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 algn="r">
              <a:defRPr sz="1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pull/>
  </p:transition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82980" marR="0" indent="-4114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43050" marR="0" indent="-5143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73728" marR="0" indent="-58782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6289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0861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5433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0005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4577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3.svg"/><Relationship Id="rId2" Type="http://schemas.openxmlformats.org/officeDocument/2006/relationships/image" Target="../media/image2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15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nmarcoBordin/LifeCycleAlign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1;p1"/>
          <p:cNvSpPr txBox="1"/>
          <p:nvPr/>
        </p:nvSpPr>
        <p:spPr>
          <a:xfrm>
            <a:off x="1264925" y="6146800"/>
            <a:ext cx="2804150" cy="7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Titolo Presentazione</a:t>
            </a:r>
          </a:p>
        </p:txBody>
      </p:sp>
      <p:sp>
        <p:nvSpPr>
          <p:cNvPr id="51" name="Google Shape;40;p1"/>
          <p:cNvSpPr txBox="1"/>
          <p:nvPr/>
        </p:nvSpPr>
        <p:spPr>
          <a:xfrm>
            <a:off x="4389125" y="6146800"/>
            <a:ext cx="1813551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01/07/2020</a:t>
            </a:r>
          </a:p>
        </p:txBody>
      </p:sp>
      <p:sp>
        <p:nvSpPr>
          <p:cNvPr id="52" name="Google Shape;42;p1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146800"/>
            <a:ext cx="273616" cy="437029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2400">
                <a:solidFill>
                  <a:srgbClr val="822433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3" name="Google Shape;43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54" name="Google Shape;44;p1"/>
          <p:cNvSpPr txBox="1">
            <a:spLocks noGrp="1"/>
          </p:cNvSpPr>
          <p:nvPr>
            <p:ph type="title"/>
          </p:nvPr>
        </p:nvSpPr>
        <p:spPr>
          <a:xfrm>
            <a:off x="2252220" y="707879"/>
            <a:ext cx="6329927" cy="1631371"/>
          </a:xfrm>
          <a:prstGeom prst="rect">
            <a:avLst/>
          </a:prstGeom>
        </p:spPr>
        <p:txBody>
          <a:bodyPr lIns="45699" tIns="45699" rIns="45699" bIns="45699" anchor="t">
            <a:normAutofit fontScale="90000"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i="1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grpSp>
        <p:nvGrpSpPr>
          <p:cNvPr id="58" name="Google Shape;45;p1"/>
          <p:cNvGrpSpPr/>
          <p:nvPr/>
        </p:nvGrpSpPr>
        <p:grpSpPr>
          <a:xfrm>
            <a:off x="0" y="2759075"/>
            <a:ext cx="9144000" cy="4098925"/>
            <a:chOff x="0" y="0"/>
            <a:chExt cx="9143999" cy="4098925"/>
          </a:xfrm>
        </p:grpSpPr>
        <p:pic>
          <p:nvPicPr>
            <p:cNvPr id="55" name="Google Shape;46;p1" descr="Google Shape;46;p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66750"/>
              <a:ext cx="9144000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Google Shape;47;p1" descr="Google Shape;47;p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69925"/>
              <a:ext cx="9144000" cy="114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Google Shape;48;p1" descr="Google Shape;48;p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9150" y="0"/>
              <a:ext cx="7054850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Google Shape;49;p1"/>
          <p:cNvSpPr txBox="1"/>
          <p:nvPr/>
        </p:nvSpPr>
        <p:spPr>
          <a:xfrm>
            <a:off x="6317024" y="4995000"/>
            <a:ext cx="2638440" cy="8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r>
              <a:t>Thesis Advisor:</a:t>
            </a:r>
          </a:p>
          <a:p>
            <a:pPr>
              <a:lnSpc>
                <a:spcPct val="50000"/>
              </a:lnSpc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Prof. Andrea Marrella</a:t>
            </a:r>
          </a:p>
        </p:txBody>
      </p:sp>
      <p:sp>
        <p:nvSpPr>
          <p:cNvPr id="60" name="Google Shape;50;p1"/>
          <p:cNvSpPr txBox="1"/>
          <p:nvPr/>
        </p:nvSpPr>
        <p:spPr>
          <a:xfrm>
            <a:off x="557874" y="4995000"/>
            <a:ext cx="3180302" cy="87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r>
              <a:t>Candidate:</a:t>
            </a:r>
          </a:p>
          <a:p>
            <a:pPr>
              <a:lnSpc>
                <a:spcPct val="50000"/>
              </a:lnSpc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GB"/>
              <a:t>Gianmarco Bordin</a:t>
            </a:r>
          </a:p>
        </p:txBody>
      </p:sp>
      <p:sp>
        <p:nvSpPr>
          <p:cNvPr id="61" name="Google Shape;51;p1"/>
          <p:cNvSpPr txBox="1"/>
          <p:nvPr/>
        </p:nvSpPr>
        <p:spPr>
          <a:xfrm>
            <a:off x="2247900" y="2847900"/>
            <a:ext cx="56961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dirty="0">
                <a:ea typeface="+mn-lt"/>
                <a:cs typeface="+mn-lt"/>
              </a:rPr>
              <a:t>Department of Computer, Control and Management Engineering</a:t>
            </a:r>
            <a:endParaRPr lang="en-US" dirty="0"/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dirty="0">
                <a:ea typeface="+mn-lt"/>
                <a:cs typeface="+mn-lt"/>
              </a:rPr>
              <a:t>Master Degree of Engineering in Computer Science</a:t>
            </a:r>
          </a:p>
        </p:txBody>
      </p:sp>
      <p:sp>
        <p:nvSpPr>
          <p:cNvPr id="62" name="Google Shape;52;p1"/>
          <p:cNvSpPr txBox="1"/>
          <p:nvPr/>
        </p:nvSpPr>
        <p:spPr>
          <a:xfrm>
            <a:off x="3505799" y="6211149"/>
            <a:ext cx="3180302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b="1" i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Academic Year </a:t>
            </a:r>
            <a:r>
              <a:rPr lang="en-GB"/>
              <a:t>2023/2024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5" descr="A diagram of a diagram&#10;&#10;Description automatically generated">
            <a:extLst>
              <a:ext uri="{FF2B5EF4-FFF2-40B4-BE49-F238E27FC236}">
                <a16:creationId xmlns:a16="http://schemas.microsoft.com/office/drawing/2014/main" id="{5EF1FD76-9A3F-AD6B-1A2B-358E6F79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0" y="4249855"/>
            <a:ext cx="7330108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l4" descr="A diagram of a diagram&#10;&#10;Description automatically generated">
            <a:extLst>
              <a:ext uri="{FF2B5EF4-FFF2-40B4-BE49-F238E27FC236}">
                <a16:creationId xmlns:a16="http://schemas.microsoft.com/office/drawing/2014/main" id="{9EC828CE-5580-2DDD-AAD3-68BCDDDB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0" y="4256068"/>
            <a:ext cx="7398439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3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140C2887-2DC2-A63E-63A0-484E5422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01" y="2548229"/>
            <a:ext cx="2823113" cy="146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t4" descr="A diagram of a diagram&#10;&#10;Description automatically generated">
            <a:extLst>
              <a:ext uri="{FF2B5EF4-FFF2-40B4-BE49-F238E27FC236}">
                <a16:creationId xmlns:a16="http://schemas.microsoft.com/office/drawing/2014/main" id="{724CDBD3-2858-F9A7-A3C9-A0DBE531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17" y="937444"/>
            <a:ext cx="4812977" cy="1312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t3" descr="A diagram of a diagram&#10;&#10;Description automatically generated">
            <a:extLst>
              <a:ext uri="{FF2B5EF4-FFF2-40B4-BE49-F238E27FC236}">
                <a16:creationId xmlns:a16="http://schemas.microsoft.com/office/drawing/2014/main" id="{3A776CA9-FE1B-C2BE-682E-9656DC744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706" y="932274"/>
            <a:ext cx="4807778" cy="1315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t2" descr="A diagram of a diagram&#10;&#10;Description automatically generated">
            <a:extLst>
              <a:ext uri="{FF2B5EF4-FFF2-40B4-BE49-F238E27FC236}">
                <a16:creationId xmlns:a16="http://schemas.microsoft.com/office/drawing/2014/main" id="{A3035148-695C-548B-7C8F-66137001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782" y="955041"/>
            <a:ext cx="4809743" cy="1295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t1" descr="A diagram of a diagram&#10;&#10;Description automatically generated">
            <a:extLst>
              <a:ext uri="{FF2B5EF4-FFF2-40B4-BE49-F238E27FC236}">
                <a16:creationId xmlns:a16="http://schemas.microsoft.com/office/drawing/2014/main" id="{D2E2C95E-2630-FB3E-294B-B2254AB1EF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093" y="935695"/>
            <a:ext cx="4808056" cy="1313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2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C2218147-10D5-E9B0-7A21-8760310E0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6283" y="2542018"/>
            <a:ext cx="2869478" cy="1464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l3" descr="A diagram of a diagram&#10;&#10;Description automatically generated">
            <a:extLst>
              <a:ext uri="{FF2B5EF4-FFF2-40B4-BE49-F238E27FC236}">
                <a16:creationId xmlns:a16="http://schemas.microsoft.com/office/drawing/2014/main" id="{DA9375DB-EC24-5BAD-8124-476195060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950" y="4256067"/>
            <a:ext cx="7535102" cy="1808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l2" descr="A diagram of a diagram&#10;&#10;Description automatically generated">
            <a:extLst>
              <a:ext uri="{FF2B5EF4-FFF2-40B4-BE49-F238E27FC236}">
                <a16:creationId xmlns:a16="http://schemas.microsoft.com/office/drawing/2014/main" id="{CBB8C4CC-DC36-8150-722E-BD9413C33A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950" y="4249858"/>
            <a:ext cx="7267987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9" name="Google Shape;67;g6d53f29370_0_36" hidden="1"/>
          <p:cNvSpPr txBox="1"/>
          <p:nvPr/>
        </p:nvSpPr>
        <p:spPr>
          <a:xfrm>
            <a:off x="1253104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120" name="Google Shape;68;g6d53f29370_0_36" hidden="1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1" name="Google Shape;69;g6d53f29370_0_36" hidden="1"/>
          <p:cNvSpPr txBox="1"/>
          <p:nvPr/>
        </p:nvSpPr>
        <p:spPr>
          <a:xfrm>
            <a:off x="514499" y="324175"/>
            <a:ext cx="7434989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4000"/>
            </a:pPr>
            <a:r>
              <a:rPr lang="en-US" sz="4000">
                <a:latin typeface="Arial"/>
                <a:ea typeface="Times Roman"/>
                <a:cs typeface="Arial"/>
              </a:rPr>
              <a:t>A Simple Example </a:t>
            </a:r>
          </a:p>
        </p:txBody>
      </p:sp>
      <p:pic>
        <p:nvPicPr>
          <p:cNvPr id="8" name="l1" descr="A diagram of a program&#10;&#10;Description automatically generated">
            <a:extLst>
              <a:ext uri="{FF2B5EF4-FFF2-40B4-BE49-F238E27FC236}">
                <a16:creationId xmlns:a16="http://schemas.microsoft.com/office/drawing/2014/main" id="{D3E5E1B5-756C-0DAE-86AE-3EC735F8F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558" y="4250293"/>
            <a:ext cx="7166837" cy="181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1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86AC1A2F-17BB-993B-1B74-41D723B6C0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7645" y="2542016"/>
            <a:ext cx="2882349" cy="1460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60;p2">
            <a:extLst>
              <a:ext uri="{FF2B5EF4-FFF2-40B4-BE49-F238E27FC236}">
                <a16:creationId xmlns:a16="http://schemas.microsoft.com/office/drawing/2014/main" id="{C5A69D7B-9F25-C9C0-A916-DF5FDFC91EDC}"/>
              </a:ext>
            </a:extLst>
          </p:cNvPr>
          <p:cNvSpPr txBox="1"/>
          <p:nvPr/>
        </p:nvSpPr>
        <p:spPr>
          <a:xfrm>
            <a:off x="514499" y="168876"/>
            <a:ext cx="831831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GB" sz="3600" dirty="0"/>
              <a:t>A Running Example </a:t>
            </a:r>
            <a:r>
              <a:rPr lang="en-GB" sz="3600" i="1" dirty="0"/>
              <a:t>t = &lt;</a:t>
            </a:r>
            <a:r>
              <a:rPr lang="en-GB" sz="3600" i="1" dirty="0" err="1"/>
              <a:t>a</a:t>
            </a:r>
            <a:r>
              <a:rPr lang="en-GB" sz="3600" i="1" baseline="-25000" dirty="0" err="1"/>
              <a:t>start</a:t>
            </a:r>
            <a:r>
              <a:rPr lang="en-GB" sz="3600" i="1" baseline="-25000" dirty="0"/>
              <a:t> </a:t>
            </a:r>
            <a:r>
              <a:rPr lang="en-GB" sz="3600" i="1" dirty="0"/>
              <a:t>, </a:t>
            </a:r>
            <a:r>
              <a:rPr lang="en-GB" sz="3600" i="1" dirty="0" err="1"/>
              <a:t>a</a:t>
            </a:r>
            <a:r>
              <a:rPr lang="en-GB" sz="3600" i="1" baseline="-25000" dirty="0" err="1"/>
              <a:t>assign</a:t>
            </a:r>
            <a:r>
              <a:rPr lang="en-GB" sz="3600" i="1" dirty="0"/>
              <a:t>&gt;</a:t>
            </a:r>
            <a:endParaRPr lang="en-US" sz="3600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67710-9A92-660B-AD48-9A14FEC1B72E}"/>
              </a:ext>
            </a:extLst>
          </p:cNvPr>
          <p:cNvCxnSpPr/>
          <p:nvPr/>
        </p:nvCxnSpPr>
        <p:spPr>
          <a:xfrm>
            <a:off x="412475" y="2468630"/>
            <a:ext cx="8449499" cy="1987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8C280C-E0D0-1D09-A07B-762A0A0B5C39}"/>
              </a:ext>
            </a:extLst>
          </p:cNvPr>
          <p:cNvCxnSpPr>
            <a:cxnSpLocks/>
          </p:cNvCxnSpPr>
          <p:nvPr/>
        </p:nvCxnSpPr>
        <p:spPr>
          <a:xfrm>
            <a:off x="412474" y="4065104"/>
            <a:ext cx="8443287" cy="385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C74854-D83E-7352-6815-A6A7FF858424}"/>
              </a:ext>
            </a:extLst>
          </p:cNvPr>
          <p:cNvSpPr txBox="1"/>
          <p:nvPr/>
        </p:nvSpPr>
        <p:spPr>
          <a:xfrm>
            <a:off x="413413" y="903713"/>
            <a:ext cx="1603449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Trace Layer</a:t>
            </a:r>
            <a:endParaRPr lang="en-US" sz="1600"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3B9A-18FC-AE29-CDDA-A42898B1CDA5}"/>
              </a:ext>
            </a:extLst>
          </p:cNvPr>
          <p:cNvSpPr txBox="1"/>
          <p:nvPr/>
        </p:nvSpPr>
        <p:spPr>
          <a:xfrm>
            <a:off x="413413" y="2438756"/>
            <a:ext cx="1603449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Model Layer</a:t>
            </a:r>
            <a:endParaRPr lang="en-US" sz="1600" dirty="0">
              <a:latin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E63DD-125C-EFA3-DBED-CF9E09CC5D02}"/>
              </a:ext>
            </a:extLst>
          </p:cNvPr>
          <p:cNvSpPr txBox="1"/>
          <p:nvPr/>
        </p:nvSpPr>
        <p:spPr>
          <a:xfrm>
            <a:off x="413413" y="3647583"/>
            <a:ext cx="1603449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Life Cycle Layer</a:t>
            </a:r>
            <a:endParaRPr lang="en-US" sz="1600" dirty="0">
              <a:latin typeface="Calibri"/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D956311F-5E11-8B92-879C-50146E21B80F}"/>
              </a:ext>
            </a:extLst>
          </p:cNvPr>
          <p:cNvSpPr/>
          <p:nvPr/>
        </p:nvSpPr>
        <p:spPr>
          <a:xfrm>
            <a:off x="6797353" y="2717562"/>
            <a:ext cx="1271593" cy="40862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 sz="1800" err="1">
                <a:solidFill>
                  <a:schemeClr val="tx1"/>
                </a:solidFill>
                <a:latin typeface="Calibri"/>
              </a:rPr>
              <a:t>a</a:t>
            </a:r>
            <a:r>
              <a:rPr lang="en-GB" sz="1800" baseline="-25000" err="1">
                <a:solidFill>
                  <a:schemeClr val="tx1"/>
                </a:solidFill>
                <a:latin typeface="Calibri"/>
              </a:rPr>
              <a:t>complete</a:t>
            </a:r>
            <a:r>
              <a:rPr lang="en-GB" sz="1800" dirty="0">
                <a:solidFill>
                  <a:schemeClr val="tx1"/>
                </a:solidFill>
                <a:latin typeface="Calibri"/>
              </a:rPr>
              <a:t>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F291A439-2B08-5078-11B2-30B7CD5C785A}"/>
              </a:ext>
            </a:extLst>
          </p:cNvPr>
          <p:cNvSpPr/>
          <p:nvPr/>
        </p:nvSpPr>
        <p:spPr>
          <a:xfrm>
            <a:off x="6068484" y="3678347"/>
            <a:ext cx="2558156" cy="40862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 sz="18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1800" baseline="-250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assign</a:t>
            </a: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--&gt; </a:t>
            </a:r>
            <a:r>
              <a:rPr lang="en-GB" sz="18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1800" baseline="-250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start</a:t>
            </a: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--&gt;</a:t>
            </a:r>
            <a:r>
              <a:rPr lang="en-GB" sz="1800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GB" sz="1800" err="1">
                <a:solidFill>
                  <a:schemeClr val="tx1"/>
                </a:solidFill>
                <a:latin typeface="Calibri"/>
              </a:rPr>
              <a:t>a</a:t>
            </a:r>
            <a:r>
              <a:rPr lang="en-GB" sz="1800" baseline="-25000" err="1">
                <a:solidFill>
                  <a:schemeClr val="tx1"/>
                </a:solidFill>
                <a:latin typeface="Calibri"/>
              </a:rPr>
              <a:t>complete</a:t>
            </a:r>
            <a:r>
              <a:rPr lang="en-GB" sz="1800" baseline="-25000" dirty="0">
                <a:solidFill>
                  <a:schemeClr val="tx1"/>
                </a:solidFill>
                <a:latin typeface="Calibri"/>
              </a:rPr>
              <a:t> </a:t>
            </a:r>
          </a:p>
        </p:txBody>
      </p:sp>
      <p:sp>
        <p:nvSpPr>
          <p:cNvPr id="33" name="Google Shape;60;p2">
            <a:extLst>
              <a:ext uri="{FF2B5EF4-FFF2-40B4-BE49-F238E27FC236}">
                <a16:creationId xmlns:a16="http://schemas.microsoft.com/office/drawing/2014/main" id="{5285E933-3F33-6674-7DAB-9F9533580EEE}"/>
              </a:ext>
            </a:extLst>
          </p:cNvPr>
          <p:cNvSpPr txBox="1"/>
          <p:nvPr/>
        </p:nvSpPr>
        <p:spPr>
          <a:xfrm>
            <a:off x="179902" y="160604"/>
            <a:ext cx="8869617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GB" sz="3200" dirty="0"/>
              <a:t>An optimal Solution </a:t>
            </a:r>
            <a:r>
              <a:rPr lang="en-GB" sz="3200" i="1" dirty="0"/>
              <a:t>t = &lt;</a:t>
            </a:r>
            <a:r>
              <a:rPr lang="en-GB" sz="3200" i="1" strike="sngStrike" dirty="0" err="1"/>
              <a:t>a</a:t>
            </a:r>
            <a:r>
              <a:rPr lang="en-GB" sz="3200" i="1" strike="sngStrike" baseline="-25000" dirty="0" err="1"/>
              <a:t>start</a:t>
            </a:r>
            <a:r>
              <a:rPr lang="en-GB" sz="3200" i="1" strike="sngStrike" baseline="-25000" dirty="0"/>
              <a:t> </a:t>
            </a:r>
            <a:r>
              <a:rPr lang="en-GB" sz="3200" i="1" dirty="0"/>
              <a:t>, </a:t>
            </a:r>
            <a:r>
              <a:rPr lang="en-GB" sz="3200" i="1" dirty="0" err="1"/>
              <a:t>a</a:t>
            </a:r>
            <a:r>
              <a:rPr lang="en-GB" sz="3200" i="1" baseline="-25000" dirty="0" err="1"/>
              <a:t>assign</a:t>
            </a:r>
            <a:r>
              <a:rPr lang="en-GB" sz="3200" i="1" baseline="-25000" dirty="0"/>
              <a:t> </a:t>
            </a:r>
            <a:r>
              <a:rPr lang="en-GB" sz="3200" i="1" dirty="0"/>
              <a:t>,</a:t>
            </a:r>
            <a:r>
              <a:rPr lang="en-GB" sz="3200" i="1" baseline="-25000" dirty="0"/>
              <a:t> </a:t>
            </a:r>
            <a:r>
              <a:rPr lang="en-GB" sz="3200" i="1" dirty="0" err="1">
                <a:solidFill>
                  <a:srgbClr val="002060"/>
                </a:solidFill>
              </a:rPr>
              <a:t>a</a:t>
            </a:r>
            <a:r>
              <a:rPr lang="en-GB" sz="3200" i="1" baseline="-25000" dirty="0" err="1">
                <a:solidFill>
                  <a:srgbClr val="002060"/>
                </a:solidFill>
              </a:rPr>
              <a:t>start</a:t>
            </a:r>
            <a:r>
              <a:rPr lang="en-GB" sz="3200" i="1" baseline="-25000" dirty="0">
                <a:solidFill>
                  <a:srgbClr val="002060"/>
                </a:solidFill>
              </a:rPr>
              <a:t> </a:t>
            </a:r>
            <a:r>
              <a:rPr lang="en-GB" sz="3200" i="1" dirty="0">
                <a:solidFill>
                  <a:srgbClr val="002060"/>
                </a:solidFill>
              </a:rPr>
              <a:t>,</a:t>
            </a:r>
            <a:r>
              <a:rPr lang="en-GB" sz="3200" i="1" dirty="0"/>
              <a:t> </a:t>
            </a:r>
            <a:r>
              <a:rPr lang="en-GB" sz="3200" i="1" dirty="0" err="1">
                <a:solidFill>
                  <a:srgbClr val="002060"/>
                </a:solidFill>
              </a:rPr>
              <a:t>a</a:t>
            </a:r>
            <a:r>
              <a:rPr lang="en-GB" sz="3200" i="1" baseline="-25000" dirty="0" err="1">
                <a:solidFill>
                  <a:srgbClr val="002060"/>
                </a:solidFill>
              </a:rPr>
              <a:t>complete</a:t>
            </a:r>
            <a:r>
              <a:rPr lang="en-GB" sz="3200" i="1" dirty="0"/>
              <a:t>&gt;</a:t>
            </a:r>
            <a:endParaRPr lang="en-US" sz="32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C31F49-B76D-2C4A-B6E6-15C8A0636C47}"/>
              </a:ext>
            </a:extLst>
          </p:cNvPr>
          <p:cNvSpPr txBox="1"/>
          <p:nvPr/>
        </p:nvSpPr>
        <p:spPr>
          <a:xfrm>
            <a:off x="413414" y="2786518"/>
            <a:ext cx="1769100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Existence(</a:t>
            </a:r>
            <a:r>
              <a:rPr lang="en-GB" sz="1600" i="1" err="1">
                <a:latin typeface="Calibri"/>
              </a:rPr>
              <a:t>a</a:t>
            </a:r>
            <a:r>
              <a:rPr lang="en-GB" sz="1600" i="1" baseline="-25000" err="1">
                <a:latin typeface="Calibri"/>
              </a:rPr>
              <a:t>complete</a:t>
            </a:r>
            <a:r>
              <a:rPr lang="en-GB" sz="1600" i="1" dirty="0">
                <a:latin typeface="Calibri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F696E8-CA0D-833C-B521-9CFB22426C57}"/>
              </a:ext>
            </a:extLst>
          </p:cNvPr>
          <p:cNvSpPr txBox="1"/>
          <p:nvPr/>
        </p:nvSpPr>
        <p:spPr>
          <a:xfrm>
            <a:off x="186588" y="3960917"/>
            <a:ext cx="2470360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Assign --&gt; Start --&gt; Complete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FA90C-FC7A-3C05-902C-855567700370}"/>
              </a:ext>
            </a:extLst>
          </p:cNvPr>
          <p:cNvSpPr txBox="1"/>
          <p:nvPr/>
        </p:nvSpPr>
        <p:spPr>
          <a:xfrm>
            <a:off x="413413" y="1246062"/>
            <a:ext cx="1603448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&lt;</a:t>
            </a:r>
            <a:r>
              <a:rPr lang="en-GB" sz="1600" i="1" dirty="0" err="1">
                <a:latin typeface="Calibri"/>
              </a:rPr>
              <a:t>a</a:t>
            </a:r>
            <a:r>
              <a:rPr lang="en-GB" sz="1600" i="1" baseline="-25000" dirty="0" err="1">
                <a:latin typeface="Calibri"/>
              </a:rPr>
              <a:t>start</a:t>
            </a:r>
            <a:r>
              <a:rPr lang="en-GB" sz="1600" i="1" dirty="0">
                <a:latin typeface="Calibri"/>
              </a:rPr>
              <a:t>, </a:t>
            </a:r>
            <a:r>
              <a:rPr lang="en-GB" sz="1600" i="1" dirty="0" err="1">
                <a:latin typeface="Calibri"/>
              </a:rPr>
              <a:t>a</a:t>
            </a:r>
            <a:r>
              <a:rPr lang="en-GB" sz="1600" i="1" baseline="-25000" dirty="0" err="1">
                <a:latin typeface="Calibri"/>
              </a:rPr>
              <a:t>assign</a:t>
            </a:r>
            <a:r>
              <a:rPr lang="en-GB" sz="1600" i="1" dirty="0">
                <a:latin typeface="Calibri"/>
              </a:rPr>
              <a:t>&gt;</a:t>
            </a: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76E66D04-E9B6-8907-3E03-C88903CF28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27609" y="2727143"/>
            <a:ext cx="498199" cy="448504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58CA77C-4CB6-AB16-FD95-7B0186C32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4804" y="3678781"/>
            <a:ext cx="498199" cy="448504"/>
          </a:xfrm>
          <a:prstGeom prst="rect">
            <a:avLst/>
          </a:prstGeom>
        </p:spPr>
      </p:pic>
      <p:pic>
        <p:nvPicPr>
          <p:cNvPr id="20" name="Graphic 19" descr="Tick with solid fill">
            <a:extLst>
              <a:ext uri="{FF2B5EF4-FFF2-40B4-BE49-F238E27FC236}">
                <a16:creationId xmlns:a16="http://schemas.microsoft.com/office/drawing/2014/main" id="{90E696A9-86E4-1CEB-1210-1B0F486D4C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07437" y="2664257"/>
            <a:ext cx="454716" cy="467141"/>
          </a:xfrm>
          <a:prstGeom prst="rect">
            <a:avLst/>
          </a:prstGeom>
        </p:spPr>
      </p:pic>
      <p:pic>
        <p:nvPicPr>
          <p:cNvPr id="25" name="Graphic 24" descr="Tick with solid fill">
            <a:extLst>
              <a:ext uri="{FF2B5EF4-FFF2-40B4-BE49-F238E27FC236}">
                <a16:creationId xmlns:a16="http://schemas.microsoft.com/office/drawing/2014/main" id="{11EA1CF1-DD47-E73D-94D9-A07AA7392C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86332" y="3619347"/>
            <a:ext cx="454716" cy="46714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8" grpId="1" animBg="1"/>
      <p:bldP spid="29" grpId="0" animBg="1"/>
      <p:bldP spid="29" grpId="1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1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C635BFC-FF39-5EC5-706E-593EBFFF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34" t="8072" r="27877" b="61938"/>
          <a:stretch/>
        </p:blipFill>
        <p:spPr>
          <a:xfrm>
            <a:off x="448651" y="2799268"/>
            <a:ext cx="7970122" cy="27322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8" name="Google Shape;58;p2"/>
          <p:cNvSpPr txBox="1"/>
          <p:nvPr/>
        </p:nvSpPr>
        <p:spPr>
          <a:xfrm>
            <a:off x="1230393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139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Trace alignment </a:t>
            </a:r>
            <a:r>
              <a:rPr lang="en-US"/>
              <a:t>encoding in</a:t>
            </a:r>
            <a:r>
              <a:t> PDDL</a:t>
            </a:r>
            <a:r>
              <a:rPr>
                <a:solidFill>
                  <a:srgbClr val="000000"/>
                </a:solidFill>
              </a:rPr>
              <a:t> </a:t>
            </a:r>
            <a:r>
              <a:t> </a:t>
            </a:r>
          </a:p>
        </p:txBody>
      </p:sp>
      <p:sp>
        <p:nvSpPr>
          <p:cNvPr id="141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341408" cy="35062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9A89894-03F4-F535-5512-F5309A5D6E6B}"/>
              </a:ext>
            </a:extLst>
          </p:cNvPr>
          <p:cNvSpPr txBox="1"/>
          <p:nvPr/>
        </p:nvSpPr>
        <p:spPr>
          <a:xfrm>
            <a:off x="449872" y="1072124"/>
            <a:ext cx="7839137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AI Planning a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model-based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approach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PDDL Problem file:</a:t>
            </a:r>
            <a:endParaRPr lang="en-US" sz="1600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 initial state --&gt;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All 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automata in their starting states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 goal state --&gt;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All 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automata in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 at least one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accepting state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PDDL Domain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Domain propositions track automata structures and dynamics</a:t>
            </a:r>
            <a:endParaRPr lang="en-US" sz="16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Add, Del (with unitary cost) &amp; Sync (with zero cost)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F493406-C09B-5DD1-7A99-1CDD50672F81}"/>
              </a:ext>
            </a:extLst>
          </p:cNvPr>
          <p:cNvSpPr/>
          <p:nvPr/>
        </p:nvSpPr>
        <p:spPr>
          <a:xfrm>
            <a:off x="6881791" y="2236829"/>
            <a:ext cx="1948788" cy="817243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Planning Weakness:</a:t>
            </a:r>
          </a:p>
          <a:p>
            <a:r>
              <a:rPr lang="en-US" dirty="0"/>
              <a:t>Space-Complete even for simple models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28256" y="6090892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200" dirty="0"/>
              <a:t>Grounding Algorithm Implementation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3952F-8B82-88AD-8FF4-3B12206BE588}"/>
              </a:ext>
            </a:extLst>
          </p:cNvPr>
          <p:cNvSpPr txBox="1"/>
          <p:nvPr/>
        </p:nvSpPr>
        <p:spPr>
          <a:xfrm>
            <a:off x="45058" y="1000238"/>
            <a:ext cx="798857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algorithm: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Delete states that cannot appear in any possible goal path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Identify and group (on their label) the relevant transitions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 all the possible combination of transitions for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add, del and sync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planning actions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implementation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of the Life Cycle Aligner:</a:t>
            </a:r>
            <a:endParaRPr lang="en-US">
              <a:latin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Takes as input: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XES event log 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One or more XML/DOT model files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Gives as output: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 list of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i="1" err="1">
                <a:solidFill>
                  <a:srgbClr val="000000"/>
                </a:solidFill>
                <a:latin typeface="Calibri"/>
              </a:rPr>
              <a:t>domain.pddl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err="1">
                <a:solidFill>
                  <a:srgbClr val="000000"/>
                </a:solidFill>
                <a:latin typeface="Calibri"/>
              </a:rPr>
              <a:t>problem.pddl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files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 file containing the overall results of the alignments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742950" lvl="1" indent="-285750">
              <a:buFont typeface="Courier New"/>
              <a:buChar char="o"/>
            </a:pPr>
            <a:endParaRPr lang="en-US"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84B4D-5512-B12A-54E1-0C5D2939A9D9}"/>
              </a:ext>
            </a:extLst>
          </p:cNvPr>
          <p:cNvSpPr txBox="1"/>
          <p:nvPr/>
        </p:nvSpPr>
        <p:spPr>
          <a:xfrm>
            <a:off x="4634294" y="6171710"/>
            <a:ext cx="2655277" cy="600162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4472C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 at: https://github.com/GianmarcoBordin/LifeCycleAligner</a:t>
            </a:r>
            <a:endParaRPr lang="en-US" i="1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C84101-CE85-B497-541B-BD4C672CA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107" y="1971546"/>
            <a:ext cx="38446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79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302800" y="6146800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3165" y="158673"/>
            <a:ext cx="9121085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600">
                <a:latin typeface="Arial"/>
              </a:rPr>
              <a:t>Experimental Setup: Settings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A4C81A5-9B10-9705-456A-455D18AF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3294642"/>
            <a:ext cx="8513583" cy="2502041"/>
          </a:xfrm>
          <a:prstGeom prst="rect">
            <a:avLst/>
          </a:prstGeom>
        </p:spPr>
      </p:pic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E5669AC-7A8A-129F-2656-F93CEC16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27" y="1057903"/>
            <a:ext cx="3475549" cy="2011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978C0-8B64-B19C-86CD-A2363B2B0F98}"/>
              </a:ext>
            </a:extLst>
          </p:cNvPr>
          <p:cNvSpPr txBox="1"/>
          <p:nvPr/>
        </p:nvSpPr>
        <p:spPr>
          <a:xfrm>
            <a:off x="337637" y="892723"/>
            <a:ext cx="423531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Up to 9 different activities in a trace t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Our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Noiser.py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implementation injects the selected noise amount  into each trace of the log</a:t>
            </a:r>
            <a:endParaRPr lang="en-US" sz="18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Traces corrupted: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and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Swap</a:t>
            </a: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7EB3D4-14C8-BC08-C989-330B9F0EBD9E}"/>
              </a:ext>
            </a:extLst>
          </p:cNvPr>
          <p:cNvSpPr/>
          <p:nvPr/>
        </p:nvSpPr>
        <p:spPr>
          <a:xfrm>
            <a:off x="700357" y="2385475"/>
            <a:ext cx="1033354" cy="817243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GB" dirty="0"/>
              <a:t>Results for trace length 10</a:t>
            </a:r>
            <a:endParaRPr lang="en-GB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4523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14877" y="6120940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168727"/>
            <a:ext cx="7274702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200" dirty="0"/>
              <a:t>Evaluation: Searching Time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1894885-FB9B-32C5-8DED-50D956D6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9" y="1067441"/>
            <a:ext cx="3941023" cy="2438565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4623D73-A7A8-D375-3E64-210080603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07" y="994290"/>
            <a:ext cx="3869609" cy="2430703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B989D3D-CE4D-B4B8-89EE-C376FD194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05" y="3647787"/>
            <a:ext cx="3915163" cy="243211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E6D2B0-3B84-FD50-D111-F078E1FBB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167" y="3647787"/>
            <a:ext cx="3860961" cy="2433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0214F5-1073-57D0-3773-14B51BE00362}"/>
              </a:ext>
            </a:extLst>
          </p:cNvPr>
          <p:cNvSpPr txBox="1"/>
          <p:nvPr/>
        </p:nvSpPr>
        <p:spPr>
          <a:xfrm>
            <a:off x="2001857" y="758015"/>
            <a:ext cx="11639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alibri"/>
              </a:rPr>
              <a:t>1 constraint</a:t>
            </a:r>
            <a:endParaRPr lang="en-GB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99974-5ADE-1581-865B-39F153A414C4}"/>
              </a:ext>
            </a:extLst>
          </p:cNvPr>
          <p:cNvSpPr txBox="1"/>
          <p:nvPr/>
        </p:nvSpPr>
        <p:spPr>
          <a:xfrm>
            <a:off x="6212260" y="758015"/>
            <a:ext cx="11639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alibri"/>
              </a:rPr>
              <a:t>3 constraints</a:t>
            </a:r>
            <a:endParaRPr lang="en-GB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4F4BF-21B2-D2C8-3869-141300FDEF24}"/>
              </a:ext>
            </a:extLst>
          </p:cNvPr>
          <p:cNvSpPr txBox="1"/>
          <p:nvPr/>
        </p:nvSpPr>
        <p:spPr>
          <a:xfrm>
            <a:off x="2033451" y="3422346"/>
            <a:ext cx="11639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alibri"/>
              </a:rPr>
              <a:t>5 constraints</a:t>
            </a:r>
            <a:endParaRPr lang="en-GB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ED6D7-44EF-668B-58F9-40382DB8D2CF}"/>
              </a:ext>
            </a:extLst>
          </p:cNvPr>
          <p:cNvSpPr txBox="1"/>
          <p:nvPr/>
        </p:nvSpPr>
        <p:spPr>
          <a:xfrm>
            <a:off x="6212259" y="3431490"/>
            <a:ext cx="11639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alibri"/>
              </a:rPr>
              <a:t>7 constraints</a:t>
            </a:r>
            <a:endParaRPr lang="en-GB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44691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67;g6d53f29370_0_36"/>
          <p:cNvSpPr txBox="1"/>
          <p:nvPr/>
        </p:nvSpPr>
        <p:spPr>
          <a:xfrm>
            <a:off x="1240737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199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358374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0" name="Google Shape;69;g6d53f29370_0_36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Conclusions</a:t>
            </a:r>
            <a:r>
              <a:t> &amp; Future </a:t>
            </a:r>
            <a:r>
              <a:rPr lang="en-GB"/>
              <a:t>Works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5BAB5-C43A-D151-1F9D-28A869BE409E}"/>
              </a:ext>
            </a:extLst>
          </p:cNvPr>
          <p:cNvSpPr txBox="1"/>
          <p:nvPr/>
        </p:nvSpPr>
        <p:spPr>
          <a:xfrm>
            <a:off x="882098" y="1304511"/>
            <a:ext cx="7330108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each activity in the log the life cycle is respected</a:t>
            </a:r>
            <a:endParaRPr lang="en-US" sz="2400" i="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LifeCycleAligner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Java application outputs PDDL files trace alignments results from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 &amp; model files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</a:rPr>
              <a:t>Noiser.py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tool injects the specified amount of noise into a log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Future works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could focus on:</a:t>
            </a:r>
            <a:endParaRPr lang="en-US" sz="2400">
              <a:latin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Life cycle state cost dependency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Activity or Activity-Group specific life cycles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Evaluation on different planners and/or different life cycles models</a:t>
            </a:r>
          </a:p>
          <a:p>
            <a:pPr marL="800100" lvl="1" indent="-342900">
              <a:buFont typeface="Courier New"/>
              <a:buChar char="o"/>
            </a:pPr>
            <a:endParaRPr lang="en-US" sz="180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en-US" sz="180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63468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1;p1"/>
          <p:cNvSpPr txBox="1"/>
          <p:nvPr/>
        </p:nvSpPr>
        <p:spPr>
          <a:xfrm>
            <a:off x="1264925" y="6146800"/>
            <a:ext cx="2804150" cy="7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rPr dirty="0"/>
              <a:t>Titolo </a:t>
            </a:r>
            <a:r>
              <a:rPr dirty="0" err="1"/>
              <a:t>Presentazione</a:t>
            </a:r>
          </a:p>
        </p:txBody>
      </p:sp>
      <p:sp>
        <p:nvSpPr>
          <p:cNvPr id="51" name="Google Shape;40;p1"/>
          <p:cNvSpPr txBox="1"/>
          <p:nvPr/>
        </p:nvSpPr>
        <p:spPr>
          <a:xfrm>
            <a:off x="4389125" y="6146800"/>
            <a:ext cx="1813551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rPr dirty="0"/>
              <a:t>01/07/2020</a:t>
            </a:r>
          </a:p>
        </p:txBody>
      </p:sp>
      <p:sp>
        <p:nvSpPr>
          <p:cNvPr id="52" name="Google Shape;42;p1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146800"/>
            <a:ext cx="273616" cy="437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2400">
                <a:solidFill>
                  <a:srgbClr val="822433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3" name="Google Shape;43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8" name="Google Shape;45;p1"/>
          <p:cNvGrpSpPr/>
          <p:nvPr/>
        </p:nvGrpSpPr>
        <p:grpSpPr>
          <a:xfrm>
            <a:off x="0" y="2759075"/>
            <a:ext cx="9144001" cy="4098925"/>
            <a:chOff x="0" y="0"/>
            <a:chExt cx="9144000" cy="4098925"/>
          </a:xfrm>
        </p:grpSpPr>
        <p:pic>
          <p:nvPicPr>
            <p:cNvPr id="55" name="Google Shape;46;p1" descr="Google Shape;46;p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6750"/>
              <a:ext cx="9144000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Google Shape;48;p1" descr="Google Shape;48;p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150" y="0"/>
              <a:ext cx="7054850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1" name="Google Shape;51;p1"/>
          <p:cNvSpPr txBox="1"/>
          <p:nvPr/>
        </p:nvSpPr>
        <p:spPr>
          <a:xfrm>
            <a:off x="2997832" y="6856158"/>
            <a:ext cx="56961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dirty="0" err="1"/>
              <a:t>Dipartimento</a:t>
            </a:r>
            <a:r>
              <a:rPr dirty="0"/>
              <a:t> di Ingegneria Informatica, </a:t>
            </a:r>
            <a:r>
              <a:rPr dirty="0" err="1"/>
              <a:t>Automatica</a:t>
            </a:r>
            <a:r>
              <a:rPr dirty="0"/>
              <a:t> e </a:t>
            </a:r>
            <a:r>
              <a:rPr lang="en-GB" dirty="0" err="1"/>
              <a:t>Gestionale</a:t>
            </a:r>
            <a:endParaRPr lang="en-US" dirty="0" err="1"/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GB" dirty="0"/>
              <a:t>Corso</a:t>
            </a:r>
            <a:r>
              <a:rPr dirty="0"/>
              <a:t> di Laurea </a:t>
            </a:r>
            <a:r>
              <a:rPr dirty="0" err="1"/>
              <a:t>magistrale</a:t>
            </a:r>
            <a:r>
              <a:rPr dirty="0"/>
              <a:t> in Engineering in Computer Science </a:t>
            </a:r>
            <a:endParaRPr lang="en-US" dirty="0"/>
          </a:p>
        </p:txBody>
      </p:sp>
      <p:sp>
        <p:nvSpPr>
          <p:cNvPr id="4" name="Google Shape;44;p1">
            <a:extLst>
              <a:ext uri="{FF2B5EF4-FFF2-40B4-BE49-F238E27FC236}">
                <a16:creationId xmlns:a16="http://schemas.microsoft.com/office/drawing/2014/main" id="{A4F7EE09-4EF1-CBDD-D24A-022A055A9C23}"/>
              </a:ext>
            </a:extLst>
          </p:cNvPr>
          <p:cNvSpPr txBox="1">
            <a:spLocks/>
          </p:cNvSpPr>
          <p:nvPr/>
        </p:nvSpPr>
        <p:spPr>
          <a:xfrm>
            <a:off x="3664161" y="4354100"/>
            <a:ext cx="5461041" cy="1621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normAutofit fontScale="97500"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chemeClr val="accent3">
                    <a:lumOff val="44000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i="1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  <a:p>
            <a:endParaRPr lang="en-US" sz="2500">
              <a:ea typeface="+mn-lt"/>
              <a:cs typeface="+mn-lt"/>
            </a:endParaRPr>
          </a:p>
        </p:txBody>
      </p:sp>
      <p:pic>
        <p:nvPicPr>
          <p:cNvPr id="10" name="Google Shape;47;p1" descr="Google Shape;47;p1">
            <a:extLst>
              <a:ext uri="{FF2B5EF4-FFF2-40B4-BE49-F238E27FC236}">
                <a16:creationId xmlns:a16="http://schemas.microsoft.com/office/drawing/2014/main" id="{46EE06BE-5314-748C-A5A0-E52E5A02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01" t="-245" r="53064" b="-490"/>
          <a:stretch/>
        </p:blipFill>
        <p:spPr>
          <a:xfrm>
            <a:off x="502574" y="4341633"/>
            <a:ext cx="2984191" cy="11546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4" name="Google Shape;44;p1"/>
          <p:cNvSpPr txBox="1">
            <a:spLocks noGrp="1"/>
          </p:cNvSpPr>
          <p:nvPr>
            <p:ph type="title"/>
          </p:nvPr>
        </p:nvSpPr>
        <p:spPr>
          <a:xfrm>
            <a:off x="2184985" y="1809503"/>
            <a:ext cx="7090202" cy="2272692"/>
          </a:xfrm>
          <a:prstGeom prst="rect">
            <a:avLst/>
          </a:prstGeom>
        </p:spPr>
        <p:txBody>
          <a:bodyPr lIns="45699" tIns="45699" rIns="45699" bIns="45699" anchor="t">
            <a:normAutofit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sz="6600" b="0" dirty="0">
                <a:solidFill>
                  <a:srgbClr val="822433"/>
                </a:solidFill>
                <a:ea typeface="+mn-lt"/>
                <a:cs typeface="+mn-lt"/>
              </a:rPr>
              <a:t>Thank You</a:t>
            </a:r>
            <a:br>
              <a:rPr lang="en-US" sz="6000" b="0">
                <a:ea typeface="+mn-lt"/>
                <a:cs typeface="+mn-lt"/>
              </a:rPr>
            </a:br>
            <a:r>
              <a:rPr lang="en-US" sz="6000" b="0" dirty="0">
                <a:solidFill>
                  <a:schemeClr val="bg1"/>
                </a:solidFill>
                <a:ea typeface="+mn-lt"/>
                <a:cs typeface="+mn-lt"/>
              </a:rPr>
              <a:t>For Your Attention! </a:t>
            </a:r>
            <a:r>
              <a:rPr lang="en-GB" sz="6000" b="0" dirty="0">
                <a:ea typeface="+mn-lt"/>
                <a:cs typeface="+mn-lt"/>
              </a:rPr>
              <a:t> </a:t>
            </a:r>
            <a:endParaRPr lang="en-US" sz="6000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1128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66596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​Thesis Roadmap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C42C1-B8A5-C2DD-994E-6B145C57A26D}"/>
              </a:ext>
            </a:extLst>
          </p:cNvPr>
          <p:cNvSpPr txBox="1"/>
          <p:nvPr/>
        </p:nvSpPr>
        <p:spPr>
          <a:xfrm>
            <a:off x="683558" y="1602441"/>
            <a:ext cx="7989794" cy="373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D91688-F127-AF4B-C0E4-93ABE895E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81740"/>
              </p:ext>
            </p:extLst>
          </p:nvPr>
        </p:nvGraphicFramePr>
        <p:xfrm>
          <a:off x="141698" y="849746"/>
          <a:ext cx="8884276" cy="553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393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76941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09A2-39E3-B0AE-1237-2C540B891D6E}"/>
              </a:ext>
            </a:extLst>
          </p:cNvPr>
          <p:cNvSpPr txBox="1"/>
          <p:nvPr/>
        </p:nvSpPr>
        <p:spPr>
          <a:xfrm>
            <a:off x="335446" y="186358"/>
            <a:ext cx="839856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In the context of Process Mining</a:t>
            </a:r>
          </a:p>
        </p:txBody>
      </p:sp>
      <p:pic>
        <p:nvPicPr>
          <p:cNvPr id="2" name="Picture 1" descr="A diagram of software systems&#10;&#10;AI-generated content may be incorrect.">
            <a:extLst>
              <a:ext uri="{FF2B5EF4-FFF2-40B4-BE49-F238E27FC236}">
                <a16:creationId xmlns:a16="http://schemas.microsoft.com/office/drawing/2014/main" id="{77954A6B-42E6-4DF5-9441-3561606D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14" y="1658342"/>
            <a:ext cx="4749319" cy="3546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5066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1075B-5B73-35F1-CC5E-AC9996C63CB1}"/>
              </a:ext>
            </a:extLst>
          </p:cNvPr>
          <p:cNvCxnSpPr/>
          <p:nvPr/>
        </p:nvCxnSpPr>
        <p:spPr>
          <a:xfrm flipH="1">
            <a:off x="4429253" y="1068527"/>
            <a:ext cx="11377" cy="50778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Google Shape;67;g6d53f29370_0_36"/>
          <p:cNvSpPr txBox="1"/>
          <p:nvPr/>
        </p:nvSpPr>
        <p:spPr>
          <a:xfrm>
            <a:off x="1266596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70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1" name="Google Shape;69;g6d53f29370_0_36"/>
          <p:cNvSpPr txBox="1"/>
          <p:nvPr/>
        </p:nvSpPr>
        <p:spPr>
          <a:xfrm>
            <a:off x="514499" y="324175"/>
            <a:ext cx="7274702" cy="737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000"/>
            </a:pPr>
            <a:r>
              <a:t>Conformance Checking</a:t>
            </a:r>
            <a:r>
              <a: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pic>
        <p:nvPicPr>
          <p:cNvPr id="5" name="Picture 4" descr="A line art of a book&#10;&#10;Description automatically generated">
            <a:extLst>
              <a:ext uri="{FF2B5EF4-FFF2-40B4-BE49-F238E27FC236}">
                <a16:creationId xmlns:a16="http://schemas.microsoft.com/office/drawing/2014/main" id="{D5F2D0CF-BF27-8184-2780-1E2B2DE2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50" t="11375" r="13375" b="29875"/>
          <a:stretch/>
        </p:blipFill>
        <p:spPr>
          <a:xfrm>
            <a:off x="1511243" y="1418146"/>
            <a:ext cx="1553819" cy="1284466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57A328A-3C9E-2AF0-EB5E-B8FF5F6C742D}"/>
              </a:ext>
            </a:extLst>
          </p:cNvPr>
          <p:cNvSpPr/>
          <p:nvPr/>
        </p:nvSpPr>
        <p:spPr>
          <a:xfrm>
            <a:off x="3780967" y="1783147"/>
            <a:ext cx="1376482" cy="557039"/>
          </a:xfrm>
          <a:prstGeom prst="left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D8ED22B1-F9B8-E740-F587-0DC34499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370" t="31679" r="18356" b="8114"/>
          <a:stretch/>
        </p:blipFill>
        <p:spPr>
          <a:xfrm>
            <a:off x="6005170" y="1340566"/>
            <a:ext cx="1517851" cy="1439676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161007AA-DFD0-65F2-DB1B-9D8FC0C6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04" y="3783816"/>
            <a:ext cx="3915163" cy="966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-up of a checklist&#10;&#10;Description automatically generated">
            <a:extLst>
              <a:ext uri="{FF2B5EF4-FFF2-40B4-BE49-F238E27FC236}">
                <a16:creationId xmlns:a16="http://schemas.microsoft.com/office/drawing/2014/main" id="{B5C0CC51-7AFE-AD36-9918-8F97AD87E3E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40" r="21554" b="-571"/>
          <a:stretch/>
        </p:blipFill>
        <p:spPr>
          <a:xfrm>
            <a:off x="4572001" y="3850399"/>
            <a:ext cx="4385811" cy="912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D73B452-1234-7A6B-9C78-02F35A34C8E5}"/>
              </a:ext>
            </a:extLst>
          </p:cNvPr>
          <p:cNvSpPr/>
          <p:nvPr/>
        </p:nvSpPr>
        <p:spPr>
          <a:xfrm>
            <a:off x="6522589" y="2779466"/>
            <a:ext cx="484632" cy="978408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BB6D1C5-D136-F832-82E1-F402FD2D294D}"/>
              </a:ext>
            </a:extLst>
          </p:cNvPr>
          <p:cNvSpPr/>
          <p:nvPr/>
        </p:nvSpPr>
        <p:spPr>
          <a:xfrm>
            <a:off x="2048855" y="2707058"/>
            <a:ext cx="484632" cy="978408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F291A07-D9F8-E628-2210-CBA3487C7BCA}"/>
              </a:ext>
            </a:extLst>
          </p:cNvPr>
          <p:cNvSpPr/>
          <p:nvPr/>
        </p:nvSpPr>
        <p:spPr>
          <a:xfrm>
            <a:off x="333029" y="2782254"/>
            <a:ext cx="1317381" cy="822845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 err="1"/>
              <a:t>OrganizationModel</a:t>
            </a:r>
            <a:r>
              <a:rPr lang="en-US" dirty="0"/>
              <a:t> </a:t>
            </a:r>
          </a:p>
          <a:p>
            <a:r>
              <a:rPr lang="en-US" dirty="0"/>
              <a:t>Constraints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2E8B7C9-722E-82A4-1209-CF2FFDF9DADF}"/>
              </a:ext>
            </a:extLst>
          </p:cNvPr>
          <p:cNvSpPr/>
          <p:nvPr/>
        </p:nvSpPr>
        <p:spPr>
          <a:xfrm>
            <a:off x="7531515" y="3026423"/>
            <a:ext cx="1426422" cy="57888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Organization Event Logs​</a:t>
            </a:r>
            <a:endParaRPr lang="en-US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DCD7-BADF-E745-C042-6D952CE5B688}"/>
              </a:ext>
            </a:extLst>
          </p:cNvPr>
          <p:cNvSpPr txBox="1"/>
          <p:nvPr/>
        </p:nvSpPr>
        <p:spPr>
          <a:xfrm>
            <a:off x="417240" y="4859042"/>
            <a:ext cx="375202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Organizational Rules expressed as: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Declare Constraints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LTL-f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DFA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B64C7-1AB7-1BE6-2969-165765278C4C}"/>
              </a:ext>
            </a:extLst>
          </p:cNvPr>
          <p:cNvSpPr txBox="1"/>
          <p:nvPr/>
        </p:nvSpPr>
        <p:spPr>
          <a:xfrm>
            <a:off x="4732442" y="4859099"/>
            <a:ext cx="406368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Organizational Event Logs: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Record previous </a:t>
            </a:r>
            <a:r>
              <a:rPr lang="en-US">
                <a:solidFill>
                  <a:schemeClr val="tx1"/>
                </a:solidFill>
                <a:latin typeface="Calibri"/>
              </a:rPr>
              <a:t>processes </a:t>
            </a:r>
            <a:r>
              <a:rPr lang="en-US">
                <a:solidFill>
                  <a:srgbClr val="000000"/>
                </a:solidFill>
                <a:latin typeface="Calibri"/>
              </a:rPr>
              <a:t>executions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Composed of a set of </a:t>
            </a:r>
            <a:r>
              <a:rPr lang="en-US">
                <a:solidFill>
                  <a:schemeClr val="tx1"/>
                </a:solidFill>
                <a:latin typeface="Calibri"/>
              </a:rPr>
              <a:t>traces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Each trace contains a set of </a:t>
            </a:r>
            <a:r>
              <a:rPr lang="en-US">
                <a:solidFill>
                  <a:schemeClr val="tx1"/>
                </a:solidFill>
                <a:latin typeface="Calibri"/>
              </a:rPr>
              <a:t>events </a:t>
            </a:r>
            <a:r>
              <a:rPr lang="en-US">
                <a:solidFill>
                  <a:srgbClr val="000000"/>
                </a:solidFill>
                <a:latin typeface="Calibri"/>
              </a:rPr>
              <a:t>with several attributes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3" name="Picture 12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0D6AC4C6-B1E9-C771-54D4-308E1B7157A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262" t="5032" r="20652" b="-205"/>
          <a:stretch/>
        </p:blipFill>
        <p:spPr>
          <a:xfrm>
            <a:off x="3963535" y="2470881"/>
            <a:ext cx="1012246" cy="10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1;p2"/>
          <p:cNvSpPr txBox="1"/>
          <p:nvPr/>
        </p:nvSpPr>
        <p:spPr>
          <a:xfrm>
            <a:off x="504155" y="1295499"/>
            <a:ext cx="8121213" cy="3706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>
                <a:latin typeface="Calibri"/>
                <a:ea typeface="+mn-lt"/>
                <a:cs typeface="+mn-lt"/>
              </a:rPr>
              <a:t>Involves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aligning </a:t>
            </a:r>
            <a:r>
              <a:rPr lang="en-US" sz="2400" dirty="0">
                <a:latin typeface="Calibri"/>
                <a:ea typeface="+mn-lt"/>
                <a:cs typeface="+mn-lt"/>
              </a:rPr>
              <a:t>inconsistent traces with process models:</a:t>
            </a:r>
            <a:endParaRPr lang="en-US" sz="2400" dirty="0">
              <a:latin typeface="Arial"/>
              <a:ea typeface="Calibri"/>
              <a:cs typeface="Arial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>
                <a:latin typeface="Calibri"/>
                <a:ea typeface="Calibri"/>
                <a:cs typeface="Calibri"/>
              </a:rPr>
              <a:t>Determining whether a trace adheres to its corresponding process model.</a:t>
            </a: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>
                <a:latin typeface="Calibri"/>
                <a:ea typeface="Calibri"/>
                <a:cs typeface="Calibri"/>
              </a:rPr>
              <a:t>Detecting the root causes and severity of any deviation.</a:t>
            </a: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 dirty="0">
                <a:latin typeface="Calibri"/>
                <a:ea typeface="Calibri"/>
                <a:cs typeface="Calibri"/>
              </a:rPr>
              <a:t>Modifying and correcting the trace (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actual behavior</a:t>
            </a:r>
            <a:r>
              <a:rPr lang="en-US" sz="2400" dirty="0">
                <a:latin typeface="Calibri"/>
                <a:ea typeface="Calibri"/>
                <a:cs typeface="Calibri"/>
              </a:rPr>
              <a:t>) to ensure compliance with the process model (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expected behavior</a:t>
            </a:r>
            <a:r>
              <a:rPr lang="en-US" sz="2400" dirty="0">
                <a:latin typeface="Calibri"/>
                <a:ea typeface="Calibri"/>
                <a:cs typeface="Calibri"/>
              </a:rPr>
              <a:t>).</a:t>
            </a:r>
            <a:endParaRPr lang="en-US" sz="2400" dirty="0"/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>
              <a:latin typeface="Calibri"/>
              <a:cs typeface="Calibri"/>
            </a:endParaRPr>
          </a:p>
          <a:p>
            <a:pPr marL="88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 dirty="0">
              <a:cs typeface="Calibri"/>
            </a:endParaRPr>
          </a:p>
        </p:txBody>
      </p:sp>
      <p:sp>
        <p:nvSpPr>
          <p:cNvPr id="80" name="Google Shape;67;g6d53f29370_0_36"/>
          <p:cNvSpPr txBox="1"/>
          <p:nvPr/>
        </p:nvSpPr>
        <p:spPr>
          <a:xfrm>
            <a:off x="1240680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81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2" name="Google Shape;69;g6d53f29370_0_36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Trace</a:t>
            </a:r>
            <a:r>
              <a:t> 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C4BFC-E00B-B156-ABFA-7D07D6A91305}"/>
              </a:ext>
            </a:extLst>
          </p:cNvPr>
          <p:cNvSpPr txBox="1"/>
          <p:nvPr/>
        </p:nvSpPr>
        <p:spPr>
          <a:xfrm>
            <a:off x="1515215" y="4699797"/>
            <a:ext cx="2255013" cy="830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 dirty="0"/>
              <a:t>Possible Modifications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7DCC7B-1A1D-BA6D-3495-F852D1951C79}"/>
              </a:ext>
            </a:extLst>
          </p:cNvPr>
          <p:cNvSpPr/>
          <p:nvPr/>
        </p:nvSpPr>
        <p:spPr>
          <a:xfrm>
            <a:off x="4042952" y="4481585"/>
            <a:ext cx="729389" cy="36510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DB2F0C-BE42-9048-7733-58DE7D032FEB}"/>
              </a:ext>
            </a:extLst>
          </p:cNvPr>
          <p:cNvSpPr/>
          <p:nvPr/>
        </p:nvSpPr>
        <p:spPr>
          <a:xfrm>
            <a:off x="4042952" y="4919476"/>
            <a:ext cx="729389" cy="36510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7090F0-B39C-0527-7960-BE58A32131F5}"/>
              </a:ext>
            </a:extLst>
          </p:cNvPr>
          <p:cNvSpPr/>
          <p:nvPr/>
        </p:nvSpPr>
        <p:spPr>
          <a:xfrm>
            <a:off x="4042951" y="5348172"/>
            <a:ext cx="729389" cy="36510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A1B27-A41B-EF9B-733F-4D520BFAF698}"/>
              </a:ext>
            </a:extLst>
          </p:cNvPr>
          <p:cNvSpPr txBox="1"/>
          <p:nvPr/>
        </p:nvSpPr>
        <p:spPr>
          <a:xfrm>
            <a:off x="5066235" y="4475679"/>
            <a:ext cx="2255013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800" i="1" dirty="0">
                <a:latin typeface="Calibri"/>
              </a:rPr>
              <a:t>Add an activity</a:t>
            </a:r>
            <a:endParaRPr lang="en-US" sz="1800"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DD669-B251-D142-C12A-0689849ECD18}"/>
              </a:ext>
            </a:extLst>
          </p:cNvPr>
          <p:cNvSpPr txBox="1"/>
          <p:nvPr/>
        </p:nvSpPr>
        <p:spPr>
          <a:xfrm>
            <a:off x="5066235" y="4923914"/>
            <a:ext cx="2255013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800" i="1" dirty="0">
                <a:latin typeface="Calibri"/>
              </a:rPr>
              <a:t>Del an activity</a:t>
            </a:r>
            <a:endParaRPr lang="en-US" sz="1800"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6F37D-4DC6-3441-93CD-0C2F9D8ED17E}"/>
              </a:ext>
            </a:extLst>
          </p:cNvPr>
          <p:cNvSpPr txBox="1"/>
          <p:nvPr/>
        </p:nvSpPr>
        <p:spPr>
          <a:xfrm>
            <a:off x="5066234" y="5347247"/>
            <a:ext cx="2255013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800" i="1" dirty="0">
                <a:latin typeface="Calibri"/>
              </a:rPr>
              <a:t>Skip an activity</a:t>
            </a:r>
            <a:endParaRPr lang="en-US" sz="1800">
              <a:latin typeface="Calibri"/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5FFEDB1E-EDDF-C93A-765B-6B7664760A95}"/>
              </a:ext>
            </a:extLst>
          </p:cNvPr>
          <p:cNvSpPr/>
          <p:nvPr/>
        </p:nvSpPr>
        <p:spPr>
          <a:xfrm>
            <a:off x="7519830" y="4399614"/>
            <a:ext cx="540870" cy="525929"/>
          </a:xfrm>
          <a:prstGeom prst="mathPl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5CB83877-0025-C317-D24B-2D06A1A3ECE1}"/>
              </a:ext>
            </a:extLst>
          </p:cNvPr>
          <p:cNvSpPr/>
          <p:nvPr/>
        </p:nvSpPr>
        <p:spPr>
          <a:xfrm>
            <a:off x="7538195" y="4846294"/>
            <a:ext cx="520950" cy="580713"/>
          </a:xfrm>
          <a:prstGeom prst="mathMin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03F8AB29-FED2-0BA8-A319-3F3A0D63F1F4}"/>
              </a:ext>
            </a:extLst>
          </p:cNvPr>
          <p:cNvSpPr/>
          <p:nvPr/>
        </p:nvSpPr>
        <p:spPr>
          <a:xfrm>
            <a:off x="7593216" y="5346292"/>
            <a:ext cx="402816" cy="394388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7;g6d53f29370_0_36"/>
          <p:cNvSpPr txBox="1"/>
          <p:nvPr/>
        </p:nvSpPr>
        <p:spPr>
          <a:xfrm>
            <a:off x="1296588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86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7" name="Google Shape;69;g6d53f29370_0_36"/>
          <p:cNvSpPr txBox="1"/>
          <p:nvPr/>
        </p:nvSpPr>
        <p:spPr>
          <a:xfrm>
            <a:off x="514499" y="324175"/>
            <a:ext cx="808225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Declare Modelling Language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A2ECA-EE73-3F06-E09B-C62DF61E105D}"/>
              </a:ext>
            </a:extLst>
          </p:cNvPr>
          <p:cNvSpPr txBox="1"/>
          <p:nvPr/>
        </p:nvSpPr>
        <p:spPr>
          <a:xfrm>
            <a:off x="987676" y="2289670"/>
            <a:ext cx="2255013" cy="46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/>
              <a:t>Response (</a:t>
            </a:r>
            <a:r>
              <a:rPr lang="en-GB" sz="2400" i="1" err="1"/>
              <a:t>a,b</a:t>
            </a:r>
            <a:r>
              <a:rPr lang="en-GB" sz="2400" i="1"/>
              <a:t>)</a:t>
            </a:r>
            <a:endParaRPr lang="en-GB" sz="2400" b="0" i="1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CCF89-7E84-FB81-F712-533E1FD9B6EC}"/>
              </a:ext>
            </a:extLst>
          </p:cNvPr>
          <p:cNvSpPr txBox="1"/>
          <p:nvPr/>
        </p:nvSpPr>
        <p:spPr>
          <a:xfrm>
            <a:off x="661559" y="1234295"/>
            <a:ext cx="782706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Declare is a </a:t>
            </a:r>
            <a:r>
              <a:rPr lang="en-GB" sz="2000" dirty="0">
                <a:solidFill>
                  <a:schemeClr val="tx1"/>
                </a:solidFill>
                <a:latin typeface="Calibri"/>
              </a:rPr>
              <a:t>non-prescriptive</a:t>
            </a:r>
            <a:r>
              <a:rPr lang="en-GB" sz="2000" dirty="0">
                <a:solidFill>
                  <a:srgbClr val="000000"/>
                </a:solidFill>
                <a:latin typeface="Calibri"/>
              </a:rPr>
              <a:t> modelling language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</a:rPr>
              <a:t>We can define regulations/constraints between activities in a trace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D04AE9-FE3C-0415-A6F6-EF91DD90CB08}"/>
              </a:ext>
            </a:extLst>
          </p:cNvPr>
          <p:cNvSpPr/>
          <p:nvPr/>
        </p:nvSpPr>
        <p:spPr>
          <a:xfrm>
            <a:off x="3505523" y="4330239"/>
            <a:ext cx="978407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8861069-D07C-E04B-1224-059A0963E8A5}"/>
              </a:ext>
            </a:extLst>
          </p:cNvPr>
          <p:cNvSpPr/>
          <p:nvPr/>
        </p:nvSpPr>
        <p:spPr>
          <a:xfrm>
            <a:off x="7116912" y="2944798"/>
            <a:ext cx="1351091" cy="442672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 sz="2000" dirty="0">
                <a:latin typeface="Calibri"/>
              </a:rPr>
              <a:t>Automaton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9BD05-9657-ECE2-FC62-93BCE309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60" y="3579849"/>
            <a:ext cx="3745810" cy="1682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9DE9853-8249-B5BD-C796-254C0903928F}"/>
              </a:ext>
            </a:extLst>
          </p:cNvPr>
          <p:cNvSpPr txBox="1"/>
          <p:nvPr/>
        </p:nvSpPr>
        <p:spPr>
          <a:xfrm>
            <a:off x="988941" y="4312002"/>
            <a:ext cx="2253288" cy="46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2400">
                <a:ea typeface="+mn-lt"/>
                <a:cs typeface="+mn-lt"/>
              </a:rPr>
              <a:t>□(A ⇒ ♢B) </a:t>
            </a:r>
            <a:endParaRPr lang="en-US" sz="24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4C4CD83-047D-C7E2-378C-366DA2B97426}"/>
              </a:ext>
            </a:extLst>
          </p:cNvPr>
          <p:cNvSpPr/>
          <p:nvPr/>
        </p:nvSpPr>
        <p:spPr>
          <a:xfrm>
            <a:off x="2514692" y="3334061"/>
            <a:ext cx="1199812" cy="715087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 sz="1800" err="1">
                <a:solidFill>
                  <a:schemeClr val="tx1"/>
                </a:solidFill>
              </a:rPr>
              <a:t>Ltl</a:t>
            </a:r>
            <a:r>
              <a:rPr lang="en-GB" sz="1800">
                <a:solidFill>
                  <a:schemeClr val="tx1"/>
                </a:solidFill>
              </a:rPr>
              <a:t>-f formula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4467B0-4466-BFE0-EB34-BCF3EF35F5BB}"/>
              </a:ext>
            </a:extLst>
          </p:cNvPr>
          <p:cNvSpPr/>
          <p:nvPr/>
        </p:nvSpPr>
        <p:spPr>
          <a:xfrm rot="5400000">
            <a:off x="1552250" y="3171530"/>
            <a:ext cx="942203" cy="448429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FDADDB9-23AF-8BE6-678F-90BB6FE221B6}"/>
              </a:ext>
            </a:extLst>
          </p:cNvPr>
          <p:cNvSpPr/>
          <p:nvPr/>
        </p:nvSpPr>
        <p:spPr>
          <a:xfrm>
            <a:off x="628262" y="2191081"/>
            <a:ext cx="4855423" cy="3824424"/>
          </a:xfrm>
          <a:prstGeom prst="flowChartAlternateProcess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5" name="Google Shape;67;g6d53f29370_0_36"/>
          <p:cNvSpPr txBox="1"/>
          <p:nvPr/>
        </p:nvSpPr>
        <p:spPr>
          <a:xfrm>
            <a:off x="1720688" y="605882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86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7" name="Google Shape;69;g6d53f29370_0_36"/>
          <p:cNvSpPr txBox="1"/>
          <p:nvPr/>
        </p:nvSpPr>
        <p:spPr>
          <a:xfrm>
            <a:off x="514499" y="187512"/>
            <a:ext cx="808225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Example Declare Model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CCF89-7E84-FB81-F712-533E1FD9B6EC}"/>
              </a:ext>
            </a:extLst>
          </p:cNvPr>
          <p:cNvSpPr txBox="1"/>
          <p:nvPr/>
        </p:nvSpPr>
        <p:spPr>
          <a:xfrm>
            <a:off x="606719" y="909250"/>
            <a:ext cx="7827065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Declare model D consists of a set A of activities involved in a process and a collection of temporal constraints defined over </a:t>
            </a:r>
            <a:r>
              <a:rPr lang="en-GB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endParaRPr lang="en-GB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each constraint corresponds an automaton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process must adhere to all the constraints defined in 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9BD05-9657-ECE2-FC62-93BCE309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62" y="4483225"/>
            <a:ext cx="3125683" cy="1443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diagram of a circle with arrows and letters&#10;&#10;AI-generated content may be incorrect.">
            <a:extLst>
              <a:ext uri="{FF2B5EF4-FFF2-40B4-BE49-F238E27FC236}">
                <a16:creationId xmlns:a16="http://schemas.microsoft.com/office/drawing/2014/main" id="{BCFD184E-75D6-D077-100D-94679159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868" y="2546304"/>
            <a:ext cx="2627245" cy="1707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0E4D25-C119-08E4-37CF-BCE84198F544}"/>
              </a:ext>
            </a:extLst>
          </p:cNvPr>
          <p:cNvSpPr/>
          <p:nvPr/>
        </p:nvSpPr>
        <p:spPr>
          <a:xfrm>
            <a:off x="4848243" y="3192810"/>
            <a:ext cx="978407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6EE1B7-187C-DDC4-7B00-D02AE4DA3EEC}"/>
              </a:ext>
            </a:extLst>
          </p:cNvPr>
          <p:cNvSpPr/>
          <p:nvPr/>
        </p:nvSpPr>
        <p:spPr>
          <a:xfrm>
            <a:off x="4850324" y="4829900"/>
            <a:ext cx="978407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61A9E9-A975-8250-E079-2E099C2DA83B}"/>
              </a:ext>
            </a:extLst>
          </p:cNvPr>
          <p:cNvGrpSpPr/>
          <p:nvPr/>
        </p:nvGrpSpPr>
        <p:grpSpPr>
          <a:xfrm>
            <a:off x="1660207" y="2728786"/>
            <a:ext cx="2927070" cy="1398499"/>
            <a:chOff x="1520565" y="2625347"/>
            <a:chExt cx="2927070" cy="13984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4718D6-4001-2BFD-62C2-3F24D6D4E6AD}"/>
                </a:ext>
              </a:extLst>
            </p:cNvPr>
            <p:cNvSpPr/>
            <p:nvPr/>
          </p:nvSpPr>
          <p:spPr>
            <a:xfrm>
              <a:off x="1520565" y="2625347"/>
              <a:ext cx="2927070" cy="1396125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r>
                <a:rPr lang="en-GB" sz="1800" i="1" dirty="0">
                  <a:latin typeface="Calibri"/>
                </a:rPr>
                <a:t>1. Existence (b)</a:t>
              </a:r>
              <a:endParaRPr lang="en-US" dirty="0"/>
            </a:p>
            <a:p>
              <a:r>
                <a:rPr lang="en-GB" sz="1800" i="1" dirty="0">
                  <a:latin typeface="Calibri"/>
                </a:rPr>
                <a:t>The activity b must occur</a:t>
              </a:r>
              <a:endParaRPr lang="en-GB" dirty="0"/>
            </a:p>
            <a:p>
              <a:pPr marL="285750" indent="-285750">
                <a:buFont typeface="Arial"/>
                <a:buChar char="•"/>
              </a:pPr>
              <a:r>
                <a:rPr lang="en-GB" sz="2000" dirty="0">
                  <a:latin typeface="Calibri"/>
                </a:rPr>
                <a:t>&lt;</a:t>
              </a:r>
              <a:r>
                <a:rPr lang="en-GB" sz="2000" err="1">
                  <a:latin typeface="Calibri"/>
                </a:rPr>
                <a:t>a,b,c</a:t>
              </a:r>
              <a:r>
                <a:rPr lang="en-GB" sz="2000" dirty="0">
                  <a:latin typeface="Calibri"/>
                </a:rPr>
                <a:t>&gt; </a:t>
              </a:r>
            </a:p>
            <a:p>
              <a:pPr marL="285750" indent="-285750">
                <a:buFont typeface="Arial"/>
                <a:buChar char="•"/>
              </a:pPr>
              <a:r>
                <a:rPr lang="en-GB" sz="2000" dirty="0">
                  <a:latin typeface="Calibri"/>
                </a:rPr>
                <a:t>&lt;</a:t>
              </a:r>
              <a:r>
                <a:rPr lang="en-GB" sz="2000" dirty="0" err="1">
                  <a:latin typeface="Calibri"/>
                </a:rPr>
                <a:t>e,d,a</a:t>
              </a:r>
              <a:r>
                <a:rPr lang="en-GB" sz="2000" dirty="0">
                  <a:latin typeface="Calibri"/>
                </a:rPr>
                <a:t>&gt; </a:t>
              </a:r>
            </a:p>
          </p:txBody>
        </p:sp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865B63E9-80BD-2D40-A565-4E63D08FB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9266" y="3192886"/>
              <a:ext cx="454716" cy="467141"/>
            </a:xfrm>
            <a:prstGeom prst="rect">
              <a:avLst/>
            </a:prstGeom>
          </p:spPr>
        </p:pic>
        <p:pic>
          <p:nvPicPr>
            <p:cNvPr id="19" name="Graphic 18" descr="Close with solid fill">
              <a:extLst>
                <a:ext uri="{FF2B5EF4-FFF2-40B4-BE49-F238E27FC236}">
                  <a16:creationId xmlns:a16="http://schemas.microsoft.com/office/drawing/2014/main" id="{53CB7ED8-2E8B-A2C0-9FAD-4CA8A2372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3271" y="3575342"/>
              <a:ext cx="498199" cy="44850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CC154-49DD-A09D-2FBE-87ABD54D83D2}"/>
              </a:ext>
            </a:extLst>
          </p:cNvPr>
          <p:cNvGrpSpPr/>
          <p:nvPr/>
        </p:nvGrpSpPr>
        <p:grpSpPr>
          <a:xfrm>
            <a:off x="1504907" y="4220920"/>
            <a:ext cx="3237670" cy="1705920"/>
            <a:chOff x="646364" y="4407110"/>
            <a:chExt cx="3237670" cy="17059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165741-858C-4B12-85D9-33D43BDACDBA}"/>
                </a:ext>
              </a:extLst>
            </p:cNvPr>
            <p:cNvSpPr/>
            <p:nvPr/>
          </p:nvSpPr>
          <p:spPr>
            <a:xfrm>
              <a:off x="646364" y="4407110"/>
              <a:ext cx="3237670" cy="1702592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r>
                <a:rPr lang="en-GB" sz="1800" i="1" dirty="0">
                  <a:latin typeface="Calibri"/>
                </a:rPr>
                <a:t>2. Response (</a:t>
              </a:r>
              <a:r>
                <a:rPr lang="en-GB" sz="1800" i="1" dirty="0" err="1">
                  <a:latin typeface="Calibri"/>
                </a:rPr>
                <a:t>a,b</a:t>
              </a:r>
              <a:r>
                <a:rPr lang="en-GB" sz="1800" i="1" dirty="0">
                  <a:latin typeface="Calibri"/>
                </a:rPr>
                <a:t>)</a:t>
              </a:r>
            </a:p>
            <a:p>
              <a:r>
                <a:rPr lang="en-GB" sz="1800" i="1" dirty="0">
                  <a:latin typeface="Calibri"/>
                </a:rPr>
                <a:t>If a occurs then b eventually occurs after a </a:t>
              </a:r>
              <a:r>
                <a:rPr lang="en-GB" sz="1800" dirty="0">
                  <a:latin typeface="Calibri"/>
                </a:rPr>
                <a:t>​</a:t>
              </a:r>
              <a:endParaRPr lang="en-GB"/>
            </a:p>
            <a:p>
              <a:pPr marL="342900" indent="-342900">
                <a:buFont typeface="Arial"/>
                <a:buChar char="•"/>
              </a:pPr>
              <a:r>
                <a:rPr lang="en-GB" sz="2000" dirty="0">
                  <a:latin typeface="Calibri"/>
                </a:rPr>
                <a:t>&lt;</a:t>
              </a:r>
              <a:r>
                <a:rPr lang="en-GB" sz="2000" err="1">
                  <a:latin typeface="Calibri"/>
                </a:rPr>
                <a:t>a,c,b</a:t>
              </a:r>
              <a:r>
                <a:rPr lang="en-GB" sz="2000" dirty="0">
                  <a:latin typeface="Calibri"/>
                </a:rPr>
                <a:t>&gt; </a:t>
              </a:r>
            </a:p>
            <a:p>
              <a:pPr marL="342900" indent="-342900">
                <a:buFont typeface="Arial"/>
                <a:buChar char="•"/>
              </a:pPr>
              <a:r>
                <a:rPr lang="en-GB" sz="2000" dirty="0">
                  <a:latin typeface="Calibri"/>
                </a:rPr>
                <a:t>&lt;</a:t>
              </a:r>
              <a:r>
                <a:rPr lang="en-GB" sz="2000" dirty="0" err="1">
                  <a:latin typeface="Calibri"/>
                </a:rPr>
                <a:t>a,c,d,e</a:t>
              </a:r>
              <a:r>
                <a:rPr lang="en-GB" sz="2000" dirty="0">
                  <a:latin typeface="Calibri"/>
                </a:rPr>
                <a:t>&gt; </a:t>
              </a:r>
            </a:p>
          </p:txBody>
        </p:sp>
        <p:pic>
          <p:nvPicPr>
            <p:cNvPr id="20" name="Graphic 19" descr="Tick with solid fill">
              <a:extLst>
                <a:ext uri="{FF2B5EF4-FFF2-40B4-BE49-F238E27FC236}">
                  <a16:creationId xmlns:a16="http://schemas.microsoft.com/office/drawing/2014/main" id="{4070A4D0-F484-7120-CD3D-08B2A8AB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7308" y="5271124"/>
              <a:ext cx="454716" cy="467141"/>
            </a:xfrm>
            <a:prstGeom prst="rect">
              <a:avLst/>
            </a:prstGeom>
          </p:spPr>
        </p:pic>
        <p:pic>
          <p:nvPicPr>
            <p:cNvPr id="21" name="Graphic 20" descr="Close with solid fill">
              <a:extLst>
                <a:ext uri="{FF2B5EF4-FFF2-40B4-BE49-F238E27FC236}">
                  <a16:creationId xmlns:a16="http://schemas.microsoft.com/office/drawing/2014/main" id="{C337AD22-1C1B-1AEA-01CF-D562C616B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4511" y="5664526"/>
              <a:ext cx="498199" cy="44850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C520D4C-44DC-F8A7-9911-19F017655EB3}"/>
              </a:ext>
            </a:extLst>
          </p:cNvPr>
          <p:cNvSpPr txBox="1"/>
          <p:nvPr/>
        </p:nvSpPr>
        <p:spPr>
          <a:xfrm>
            <a:off x="1865192" y="2232132"/>
            <a:ext cx="2514902" cy="46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 dirty="0">
                <a:latin typeface="Calibri"/>
              </a:rPr>
              <a:t>Declare Model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433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76941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09A2-39E3-B0AE-1237-2C540B891D6E}"/>
              </a:ext>
            </a:extLst>
          </p:cNvPr>
          <p:cNvSpPr txBox="1"/>
          <p:nvPr/>
        </p:nvSpPr>
        <p:spPr>
          <a:xfrm>
            <a:off x="335446" y="186358"/>
            <a:ext cx="839856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Problem Statement</a:t>
            </a:r>
            <a:endParaRPr lang="en-US"/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F1FDDD04-3BD7-4888-2C22-E33D97E6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25" y="4020226"/>
            <a:ext cx="7077136" cy="869473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1A439-EA9D-7835-8AA3-A48F69229039}"/>
              </a:ext>
            </a:extLst>
          </p:cNvPr>
          <p:cNvSpPr txBox="1"/>
          <p:nvPr/>
        </p:nvSpPr>
        <p:spPr>
          <a:xfrm>
            <a:off x="806823" y="1195294"/>
            <a:ext cx="7580156" cy="2523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Existing techniques take into account only </a:t>
            </a:r>
            <a:r>
              <a:rPr lang="en-GB" sz="2400" dirty="0">
                <a:solidFill>
                  <a:schemeClr val="tx1"/>
                </a:solidFill>
                <a:latin typeface="Calibri"/>
              </a:rPr>
              <a:t>already completed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 activities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Need of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activity-life cycle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constraints in many processes</a:t>
            </a:r>
            <a:endParaRPr lang="en-GB" sz="24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The design of a solution exploiting the power of </a:t>
            </a:r>
            <a:r>
              <a:rPr lang="en-GB" sz="2400" dirty="0">
                <a:solidFill>
                  <a:schemeClr val="tx1"/>
                </a:solidFill>
                <a:latin typeface="Calibri"/>
              </a:rPr>
              <a:t>AI Automated Planning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8627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90376" y="6097104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59809" y="311751"/>
            <a:ext cx="862269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Automata-Based Solution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 descr="A black circle with arrows and a white circle with black letters&#10;&#10;AI-generated content may be incorrect.">
            <a:extLst>
              <a:ext uri="{FF2B5EF4-FFF2-40B4-BE49-F238E27FC236}">
                <a16:creationId xmlns:a16="http://schemas.microsoft.com/office/drawing/2014/main" id="{0ECB06A6-5FF8-09DC-93A1-631C692A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8" y="1533891"/>
            <a:ext cx="3656567" cy="666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EE5043F1-C821-E79E-3D41-294ADF2E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59" y="1383495"/>
            <a:ext cx="3972055" cy="967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4DD956A-5029-6580-5B01-F8A02C668612}"/>
              </a:ext>
            </a:extLst>
          </p:cNvPr>
          <p:cNvSpPr/>
          <p:nvPr/>
        </p:nvSpPr>
        <p:spPr>
          <a:xfrm>
            <a:off x="4129343" y="1676475"/>
            <a:ext cx="776703" cy="37602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6FD593-4DAF-6875-BC3C-13267D5190AD}"/>
              </a:ext>
            </a:extLst>
          </p:cNvPr>
          <p:cNvSpPr/>
          <p:nvPr/>
        </p:nvSpPr>
        <p:spPr>
          <a:xfrm>
            <a:off x="4029952" y="3238402"/>
            <a:ext cx="776703" cy="37602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FEE8D-05DC-2D58-CAE0-B029CFB9D589}"/>
              </a:ext>
            </a:extLst>
          </p:cNvPr>
          <p:cNvSpPr/>
          <p:nvPr/>
        </p:nvSpPr>
        <p:spPr>
          <a:xfrm>
            <a:off x="4031075" y="4939972"/>
            <a:ext cx="776703" cy="37602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D1944-6B5E-0A76-FFBE-0D36CA1F748F}"/>
              </a:ext>
            </a:extLst>
          </p:cNvPr>
          <p:cNvCxnSpPr/>
          <p:nvPr/>
        </p:nvCxnSpPr>
        <p:spPr>
          <a:xfrm>
            <a:off x="412475" y="2468630"/>
            <a:ext cx="8449499" cy="1987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7F85EF-5400-88E3-53DC-E9211B73F5FF}"/>
              </a:ext>
            </a:extLst>
          </p:cNvPr>
          <p:cNvCxnSpPr>
            <a:cxnSpLocks/>
          </p:cNvCxnSpPr>
          <p:nvPr/>
        </p:nvCxnSpPr>
        <p:spPr>
          <a:xfrm>
            <a:off x="412474" y="4065104"/>
            <a:ext cx="8443287" cy="385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 descr="A diagram of a complete system&#10;&#10;AI-generated content may be incorrect.">
            <a:extLst>
              <a:ext uri="{FF2B5EF4-FFF2-40B4-BE49-F238E27FC236}">
                <a16:creationId xmlns:a16="http://schemas.microsoft.com/office/drawing/2014/main" id="{BDC2CA9A-2DC6-E2EF-F33B-B235A77F0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539" y="2673637"/>
            <a:ext cx="2451503" cy="1300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EEECD567-4D63-136A-AC4B-DBE2C5DEA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72" y="2880181"/>
            <a:ext cx="2451503" cy="1103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41F88544-537A-53C9-013B-9ACACBA8C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605" y="4157269"/>
            <a:ext cx="4044462" cy="194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3F3C25EB-6605-877D-048C-382779E44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62" y="4500186"/>
            <a:ext cx="3687597" cy="1250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C3C1D-CA7A-8901-9EA1-1D7D21F40EA3}"/>
              </a:ext>
            </a:extLst>
          </p:cNvPr>
          <p:cNvSpPr txBox="1"/>
          <p:nvPr/>
        </p:nvSpPr>
        <p:spPr>
          <a:xfrm>
            <a:off x="164936" y="1047278"/>
            <a:ext cx="2255013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Trace Layer</a:t>
            </a:r>
            <a:endParaRPr lang="en-US" sz="1600"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FE231-BF5E-0CD9-0AC5-4E489E89D803}"/>
              </a:ext>
            </a:extLst>
          </p:cNvPr>
          <p:cNvSpPr txBox="1"/>
          <p:nvPr/>
        </p:nvSpPr>
        <p:spPr>
          <a:xfrm>
            <a:off x="164936" y="2405626"/>
            <a:ext cx="2255013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Model Layer</a:t>
            </a:r>
            <a:endParaRPr lang="en-US" sz="1600" dirty="0"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E8307-2357-C9DC-3982-F47D95C50CC1}"/>
              </a:ext>
            </a:extLst>
          </p:cNvPr>
          <p:cNvSpPr txBox="1"/>
          <p:nvPr/>
        </p:nvSpPr>
        <p:spPr>
          <a:xfrm>
            <a:off x="164936" y="4045582"/>
            <a:ext cx="2255013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Life Cycle Layer</a:t>
            </a:r>
            <a:endParaRPr lang="en-US" sz="1600" dirty="0"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09648-AEEB-2064-61F8-25B965546201}"/>
              </a:ext>
            </a:extLst>
          </p:cNvPr>
          <p:cNvSpPr txBox="1"/>
          <p:nvPr/>
        </p:nvSpPr>
        <p:spPr>
          <a:xfrm>
            <a:off x="2417805" y="2405626"/>
            <a:ext cx="1769100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Existence(</a:t>
            </a:r>
            <a:r>
              <a:rPr lang="en-GB" sz="1600" i="1" dirty="0" err="1">
                <a:latin typeface="Calibri"/>
              </a:rPr>
              <a:t>b</a:t>
            </a:r>
            <a:r>
              <a:rPr lang="en-GB" sz="1600" i="1" baseline="-25000" dirty="0" err="1">
                <a:latin typeface="Calibri"/>
              </a:rPr>
              <a:t>complete</a:t>
            </a:r>
            <a:r>
              <a:rPr lang="en-GB" sz="1600" i="1" dirty="0">
                <a:latin typeface="Calibri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92B77-E155-D8CA-457B-57D5C201E455}"/>
              </a:ext>
            </a:extLst>
          </p:cNvPr>
          <p:cNvSpPr txBox="1"/>
          <p:nvPr/>
        </p:nvSpPr>
        <p:spPr>
          <a:xfrm>
            <a:off x="2417804" y="4045584"/>
            <a:ext cx="2470360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Assign --&gt; Start --&gt; Complete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A4FAA-23A2-D6AA-AC72-6522F13BDAF7}"/>
              </a:ext>
            </a:extLst>
          </p:cNvPr>
          <p:cNvSpPr txBox="1"/>
          <p:nvPr/>
        </p:nvSpPr>
        <p:spPr>
          <a:xfrm>
            <a:off x="2417805" y="1047278"/>
            <a:ext cx="1923708" cy="338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i="1" dirty="0">
                <a:latin typeface="Calibri"/>
              </a:rPr>
              <a:t>&lt;</a:t>
            </a:r>
            <a:r>
              <a:rPr lang="en-GB" sz="1600" i="1" dirty="0" err="1">
                <a:latin typeface="Calibri"/>
              </a:rPr>
              <a:t>b</a:t>
            </a:r>
            <a:r>
              <a:rPr lang="en-GB" sz="1600" i="1" baseline="-25000" dirty="0" err="1">
                <a:latin typeface="Calibri"/>
              </a:rPr>
              <a:t>complete</a:t>
            </a:r>
            <a:r>
              <a:rPr lang="en-GB" sz="1600" i="1" dirty="0">
                <a:latin typeface="Calibri"/>
              </a:rPr>
              <a:t>, </a:t>
            </a:r>
            <a:r>
              <a:rPr lang="en-GB" sz="1600" i="1" dirty="0" err="1">
                <a:latin typeface="Calibri"/>
              </a:rPr>
              <a:t>a</a:t>
            </a:r>
            <a:r>
              <a:rPr lang="en-GB" sz="1600" i="1" baseline="-25000" dirty="0" err="1">
                <a:latin typeface="Calibri"/>
              </a:rPr>
              <a:t>assign</a:t>
            </a:r>
            <a:r>
              <a:rPr lang="en-GB" sz="1600" i="1" dirty="0">
                <a:latin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405161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la sapienza">
  <a:themeElements>
    <a:clrScheme name="la sapienza">
      <a:dk1>
        <a:srgbClr val="FFFFFF"/>
      </a:dk1>
      <a:lt1>
        <a:srgbClr val="822433"/>
      </a:lt1>
      <a:dk2>
        <a:srgbClr val="A7A7A7"/>
      </a:dk2>
      <a:lt2>
        <a:srgbClr val="535353"/>
      </a:lt2>
      <a:accent1>
        <a:srgbClr val="BBE0E3"/>
      </a:accent1>
      <a:accent2>
        <a:srgbClr val="FFFF00"/>
      </a:accent2>
      <a:accent3>
        <a:srgbClr val="8F8F8F"/>
      </a:accent3>
      <a:accent4>
        <a:srgbClr val="697D7F"/>
      </a:accent4>
      <a:accent5>
        <a:srgbClr val="8F8F00"/>
      </a:accent5>
      <a:accent6>
        <a:srgbClr val="6E6E6E"/>
      </a:accent6>
      <a:hlink>
        <a:srgbClr val="0000FF"/>
      </a:hlink>
      <a:folHlink>
        <a:srgbClr val="FF00FF"/>
      </a:folHlink>
    </a:clrScheme>
    <a:fontScheme name="la sapienz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 sapien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 sapienza">
  <a:themeElements>
    <a:clrScheme name="la sapienz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FFFF00"/>
      </a:accent2>
      <a:accent3>
        <a:srgbClr val="8F8F8F"/>
      </a:accent3>
      <a:accent4>
        <a:srgbClr val="697D7F"/>
      </a:accent4>
      <a:accent5>
        <a:srgbClr val="8F8F00"/>
      </a:accent5>
      <a:accent6>
        <a:srgbClr val="6E6E6E"/>
      </a:accent6>
      <a:hlink>
        <a:srgbClr val="0000FF"/>
      </a:hlink>
      <a:folHlink>
        <a:srgbClr val="FF00FF"/>
      </a:folHlink>
    </a:clrScheme>
    <a:fontScheme name="la sapienz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 sapien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 sapienza</vt:lpstr>
      <vt:lpstr>A Planning-based Approach for Leveraging Activity Life Cycle Information in Declarative Trace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Cost-Based Trace Alignment in Process Mining via Automated Planning</dc:title>
  <cp:revision>888</cp:revision>
  <dcterms:modified xsi:type="dcterms:W3CDTF">2025-01-28T16:08:20Z</dcterms:modified>
</cp:coreProperties>
</file>