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94" r:id="rId4"/>
    <p:sldId id="278" r:id="rId5"/>
    <p:sldId id="259" r:id="rId6"/>
    <p:sldId id="260" r:id="rId7"/>
    <p:sldId id="279" r:id="rId8"/>
    <p:sldId id="280" r:id="rId9"/>
    <p:sldId id="264" r:id="rId10"/>
    <p:sldId id="266" r:id="rId11"/>
    <p:sldId id="281" r:id="rId12"/>
    <p:sldId id="291" r:id="rId13"/>
    <p:sldId id="292" r:id="rId14"/>
    <p:sldId id="289" r:id="rId15"/>
    <p:sldId id="283" r:id="rId16"/>
    <p:sldId id="275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19FA46-300C-1253-968F-C8866B61DEBC}" name="Gianmarco Bordin" initials="GB" userId="d65795476faa16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2467A-7C53-54D3-308F-6B96C8B9BD68}" v="4" dt="2025-01-18T09:09:59.632"/>
    <p1510:client id="{2F40072D-5F05-596F-8076-2EA54EC01F85}" v="1712" dt="2025-01-18T11:28:11.500"/>
    <p1510:client id="{3B2BFA82-4FA6-3463-9727-4F62CB2A2897}" v="6" dt="2025-01-16T16:13:18.705"/>
    <p1510:client id="{5E5D75FD-E38C-51B9-9D79-20021D82443C}" v="678" dt="2025-01-18T11:49:29.148"/>
    <p1510:client id="{F3AE50AD-9C61-C64C-E5EF-DF3DF093699F}" v="1" dt="2025-01-18T09:12:20.63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7E7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8CBCC"/>
          </a:solidFill>
        </a:fill>
      </a:tcStyle>
    </a:wholeTbl>
    <a:band2H>
      <a:tcTxStyle/>
      <a:tcStyle>
        <a:tcBdr/>
        <a:fill>
          <a:solidFill>
            <a:srgbClr val="ECE7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solidFill>
            <a:srgbClr val="822433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solidFill>
            <a:srgbClr val="822433">
              <a:alpha val="20000"/>
            </a:srgbClr>
          </a:solidFill>
        </a:fill>
      </a:tcStyle>
    </a:firstCol>
    <a:la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508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8C0D-348B-49DE-BE29-F512C8432B0C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17D9DE-8AA2-4F13-B095-86D77D8516C8}">
      <dgm:prSet phldrT="[Text]" phldr="0"/>
      <dgm:spPr/>
      <dgm:t>
        <a:bodyPr/>
        <a:lstStyle/>
        <a:p>
          <a:pPr rtl="0"/>
          <a:r>
            <a:rPr lang="en-GB">
              <a:latin typeface="Helvetica"/>
              <a:cs typeface="Helvetica"/>
            </a:rPr>
            <a:t>Solution Design</a:t>
          </a:r>
          <a:endParaRPr lang="en-GB"/>
        </a:p>
      </dgm:t>
    </dgm:pt>
    <dgm:pt modelId="{68F6AF1C-F9C5-4C67-80F6-5E67D7177B1F}" type="parTrans" cxnId="{40FE7886-0011-435F-8691-CE20D366B712}">
      <dgm:prSet/>
      <dgm:spPr/>
      <dgm:t>
        <a:bodyPr/>
        <a:lstStyle/>
        <a:p>
          <a:endParaRPr lang="en-GB"/>
        </a:p>
      </dgm:t>
    </dgm:pt>
    <dgm:pt modelId="{FF91B1F1-6446-40F2-BC55-E70F7D77DD0C}" type="sibTrans" cxnId="{40FE7886-0011-435F-8691-CE20D366B712}">
      <dgm:prSet/>
      <dgm:spPr/>
      <dgm:t>
        <a:bodyPr/>
        <a:lstStyle/>
        <a:p>
          <a:endParaRPr lang="en-GB"/>
        </a:p>
      </dgm:t>
    </dgm:pt>
    <dgm:pt modelId="{66C7B840-A0B0-4B04-95E4-A6E68EB61780}">
      <dgm:prSet phldrT="[Text]" phldr="0"/>
      <dgm:spPr/>
      <dgm:t>
        <a:bodyPr/>
        <a:lstStyle/>
        <a:p>
          <a:pPr rtl="0"/>
          <a:r>
            <a:rPr lang="en-GB">
              <a:latin typeface="Helvetica"/>
              <a:cs typeface="Helvetica"/>
            </a:rPr>
            <a:t>Algorithm &amp; Implementation</a:t>
          </a:r>
          <a:endParaRPr lang="en-GB"/>
        </a:p>
      </dgm:t>
    </dgm:pt>
    <dgm:pt modelId="{5D2BE376-1860-4AD5-9834-6A44A4F91703}" type="parTrans" cxnId="{42FF4F83-CCDA-4BB8-8E08-A1CFC003C477}">
      <dgm:prSet/>
      <dgm:spPr/>
      <dgm:t>
        <a:bodyPr/>
        <a:lstStyle/>
        <a:p>
          <a:endParaRPr lang="en-GB"/>
        </a:p>
      </dgm:t>
    </dgm:pt>
    <dgm:pt modelId="{65AD00B1-E1A7-4A5B-9CCC-BA9DCC48A647}" type="sibTrans" cxnId="{42FF4F83-CCDA-4BB8-8E08-A1CFC003C477}">
      <dgm:prSet/>
      <dgm:spPr/>
      <dgm:t>
        <a:bodyPr/>
        <a:lstStyle/>
        <a:p>
          <a:endParaRPr lang="en-GB"/>
        </a:p>
      </dgm:t>
    </dgm:pt>
    <dgm:pt modelId="{93E60F09-5B20-42D0-A897-A545CEDEB5C7}">
      <dgm:prSet phldrT="[Text]" phldr="0"/>
      <dgm:spPr/>
      <dgm:t>
        <a:bodyPr/>
        <a:lstStyle/>
        <a:p>
          <a:r>
            <a:rPr lang="en-GB">
              <a:latin typeface="Helvetica"/>
              <a:cs typeface="Helvetica"/>
            </a:rPr>
            <a:t>Experimental Evaluation</a:t>
          </a:r>
          <a:endParaRPr lang="en-GB"/>
        </a:p>
      </dgm:t>
    </dgm:pt>
    <dgm:pt modelId="{5B676919-9A55-4145-99A4-84EF92454D34}" type="parTrans" cxnId="{BC899033-1B26-494F-80C5-8DF11DE16BCC}">
      <dgm:prSet/>
      <dgm:spPr/>
      <dgm:t>
        <a:bodyPr/>
        <a:lstStyle/>
        <a:p>
          <a:endParaRPr lang="en-GB"/>
        </a:p>
      </dgm:t>
    </dgm:pt>
    <dgm:pt modelId="{6259A86F-93BC-4561-8C8B-5327BFD19F08}" type="sibTrans" cxnId="{BC899033-1B26-494F-80C5-8DF11DE16BCC}">
      <dgm:prSet/>
      <dgm:spPr/>
      <dgm:t>
        <a:bodyPr/>
        <a:lstStyle/>
        <a:p>
          <a:endParaRPr lang="en-GB"/>
        </a:p>
      </dgm:t>
    </dgm:pt>
    <dgm:pt modelId="{2AC86E64-2214-4352-9A90-1CE8AACF011D}">
      <dgm:prSet phldr="0"/>
      <dgm:spPr/>
      <dgm:t>
        <a:bodyPr/>
        <a:lstStyle/>
        <a:p>
          <a:r>
            <a:rPr lang="en-GB">
              <a:latin typeface="Helvetica"/>
              <a:cs typeface="Helvetica"/>
            </a:rPr>
            <a:t>Problem &amp; Research Goal</a:t>
          </a:r>
        </a:p>
      </dgm:t>
    </dgm:pt>
    <dgm:pt modelId="{9435766D-3A64-424B-A07C-8F6DB9AF8C76}" type="parTrans" cxnId="{DA515892-C8E0-4C27-AD0D-C6B63E8B8DA2}">
      <dgm:prSet/>
      <dgm:spPr/>
    </dgm:pt>
    <dgm:pt modelId="{537163C3-5C9C-4A8A-A852-B1096FBEDE8D}" type="sibTrans" cxnId="{DA515892-C8E0-4C27-AD0D-C6B63E8B8DA2}">
      <dgm:prSet/>
      <dgm:spPr/>
      <dgm:t>
        <a:bodyPr/>
        <a:lstStyle/>
        <a:p>
          <a:endParaRPr lang="en-GB"/>
        </a:p>
      </dgm:t>
    </dgm:pt>
    <dgm:pt modelId="{C4513C96-F324-42A8-8509-B6125E6108F5}">
      <dgm:prSet phldr="0"/>
      <dgm:spPr/>
      <dgm:t>
        <a:bodyPr/>
        <a:lstStyle/>
        <a:p>
          <a:r>
            <a:rPr lang="en-GB">
              <a:latin typeface="Helvetica"/>
              <a:cs typeface="Helvetica"/>
            </a:rPr>
            <a:t>Conclusions &amp; Future Works</a:t>
          </a:r>
        </a:p>
      </dgm:t>
    </dgm:pt>
    <dgm:pt modelId="{ADAA375E-F31F-4DDC-B293-F3DDF5FE9B71}" type="parTrans" cxnId="{557B5E26-64BC-4BF0-BBA6-F3129DFA4866}">
      <dgm:prSet/>
      <dgm:spPr/>
    </dgm:pt>
    <dgm:pt modelId="{DDD2AAEC-4329-4670-A2FB-7E2E098BFDFB}" type="sibTrans" cxnId="{557B5E26-64BC-4BF0-BBA6-F3129DFA4866}">
      <dgm:prSet/>
      <dgm:spPr/>
    </dgm:pt>
    <dgm:pt modelId="{B2AF0BFF-377E-4381-9FE4-84BA189B7DAD}" type="pres">
      <dgm:prSet presAssocID="{F5B38C0D-348B-49DE-BE29-F512C8432B0C}" presName="CompostProcess" presStyleCnt="0">
        <dgm:presLayoutVars>
          <dgm:dir/>
          <dgm:resizeHandles val="exact"/>
        </dgm:presLayoutVars>
      </dgm:prSet>
      <dgm:spPr/>
    </dgm:pt>
    <dgm:pt modelId="{80ADFB33-1B04-476F-9671-EDF5FCE3FC33}" type="pres">
      <dgm:prSet presAssocID="{F5B38C0D-348B-49DE-BE29-F512C8432B0C}" presName="arrow" presStyleLbl="bgShp" presStyleIdx="0" presStyleCnt="1"/>
      <dgm:spPr/>
    </dgm:pt>
    <dgm:pt modelId="{0C37FF05-FB16-421B-8AB1-60FB62C3FFF6}" type="pres">
      <dgm:prSet presAssocID="{F5B38C0D-348B-49DE-BE29-F512C8432B0C}" presName="linearProcess" presStyleCnt="0"/>
      <dgm:spPr/>
    </dgm:pt>
    <dgm:pt modelId="{67A3A4D5-05A0-46D2-A2D7-68539B7DF9C8}" type="pres">
      <dgm:prSet presAssocID="{2AC86E64-2214-4352-9A90-1CE8AACF011D}" presName="textNode" presStyleLbl="node1" presStyleIdx="0" presStyleCnt="5">
        <dgm:presLayoutVars>
          <dgm:bulletEnabled val="1"/>
        </dgm:presLayoutVars>
      </dgm:prSet>
      <dgm:spPr/>
    </dgm:pt>
    <dgm:pt modelId="{0794CB67-5B38-44D5-AC8C-00649A6BB1D2}" type="pres">
      <dgm:prSet presAssocID="{537163C3-5C9C-4A8A-A852-B1096FBEDE8D}" presName="sibTrans" presStyleCnt="0"/>
      <dgm:spPr/>
    </dgm:pt>
    <dgm:pt modelId="{5ED32181-0726-44BE-A376-AB8B44C946F7}" type="pres">
      <dgm:prSet presAssocID="{1717D9DE-8AA2-4F13-B095-86D77D8516C8}" presName="textNode" presStyleLbl="node1" presStyleIdx="1" presStyleCnt="5">
        <dgm:presLayoutVars>
          <dgm:bulletEnabled val="1"/>
        </dgm:presLayoutVars>
      </dgm:prSet>
      <dgm:spPr/>
    </dgm:pt>
    <dgm:pt modelId="{9F3FA08E-370D-4DBD-9201-B69C33057092}" type="pres">
      <dgm:prSet presAssocID="{FF91B1F1-6446-40F2-BC55-E70F7D77DD0C}" presName="sibTrans" presStyleCnt="0"/>
      <dgm:spPr/>
    </dgm:pt>
    <dgm:pt modelId="{65485000-5A21-4794-8987-18D2B0DB8297}" type="pres">
      <dgm:prSet presAssocID="{66C7B840-A0B0-4B04-95E4-A6E68EB61780}" presName="textNode" presStyleLbl="node1" presStyleIdx="2" presStyleCnt="5">
        <dgm:presLayoutVars>
          <dgm:bulletEnabled val="1"/>
        </dgm:presLayoutVars>
      </dgm:prSet>
      <dgm:spPr/>
    </dgm:pt>
    <dgm:pt modelId="{589B2935-E828-42A3-A7AB-4E97FFB6BFEF}" type="pres">
      <dgm:prSet presAssocID="{65AD00B1-E1A7-4A5B-9CCC-BA9DCC48A647}" presName="sibTrans" presStyleCnt="0"/>
      <dgm:spPr/>
    </dgm:pt>
    <dgm:pt modelId="{4587AC2E-5673-4F15-A5CE-46AE5D987A70}" type="pres">
      <dgm:prSet presAssocID="{93E60F09-5B20-42D0-A897-A545CEDEB5C7}" presName="textNode" presStyleLbl="node1" presStyleIdx="3" presStyleCnt="5">
        <dgm:presLayoutVars>
          <dgm:bulletEnabled val="1"/>
        </dgm:presLayoutVars>
      </dgm:prSet>
      <dgm:spPr/>
    </dgm:pt>
    <dgm:pt modelId="{D33319EE-D70A-4511-A706-568E6C8C1472}" type="pres">
      <dgm:prSet presAssocID="{6259A86F-93BC-4561-8C8B-5327BFD19F08}" presName="sibTrans" presStyleCnt="0"/>
      <dgm:spPr/>
    </dgm:pt>
    <dgm:pt modelId="{F3747CE1-599D-4B5A-A38A-FE79826895B6}" type="pres">
      <dgm:prSet presAssocID="{C4513C96-F324-42A8-8509-B6125E6108F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483809-6FDB-4EE5-A540-AA15021F8312}" type="presOf" srcId="{66C7B840-A0B0-4B04-95E4-A6E68EB61780}" destId="{65485000-5A21-4794-8987-18D2B0DB8297}" srcOrd="0" destOrd="0" presId="urn:microsoft.com/office/officeart/2005/8/layout/hProcess9"/>
    <dgm:cxn modelId="{557B5E26-64BC-4BF0-BBA6-F3129DFA4866}" srcId="{F5B38C0D-348B-49DE-BE29-F512C8432B0C}" destId="{C4513C96-F324-42A8-8509-B6125E6108F5}" srcOrd="4" destOrd="0" parTransId="{ADAA375E-F31F-4DDC-B293-F3DDF5FE9B71}" sibTransId="{DDD2AAEC-4329-4670-A2FB-7E2E098BFDFB}"/>
    <dgm:cxn modelId="{BC899033-1B26-494F-80C5-8DF11DE16BCC}" srcId="{F5B38C0D-348B-49DE-BE29-F512C8432B0C}" destId="{93E60F09-5B20-42D0-A897-A545CEDEB5C7}" srcOrd="3" destOrd="0" parTransId="{5B676919-9A55-4145-99A4-84EF92454D34}" sibTransId="{6259A86F-93BC-4561-8C8B-5327BFD19F08}"/>
    <dgm:cxn modelId="{D5EEA94E-4E69-4B6E-B59E-817FCF864DA2}" type="presOf" srcId="{C4513C96-F324-42A8-8509-B6125E6108F5}" destId="{F3747CE1-599D-4B5A-A38A-FE79826895B6}" srcOrd="0" destOrd="0" presId="urn:microsoft.com/office/officeart/2005/8/layout/hProcess9"/>
    <dgm:cxn modelId="{3242436F-6C0C-40FE-8893-A373CDCF66F3}" type="presOf" srcId="{F5B38C0D-348B-49DE-BE29-F512C8432B0C}" destId="{B2AF0BFF-377E-4381-9FE4-84BA189B7DAD}" srcOrd="0" destOrd="0" presId="urn:microsoft.com/office/officeart/2005/8/layout/hProcess9"/>
    <dgm:cxn modelId="{42FF4F83-CCDA-4BB8-8E08-A1CFC003C477}" srcId="{F5B38C0D-348B-49DE-BE29-F512C8432B0C}" destId="{66C7B840-A0B0-4B04-95E4-A6E68EB61780}" srcOrd="2" destOrd="0" parTransId="{5D2BE376-1860-4AD5-9834-6A44A4F91703}" sibTransId="{65AD00B1-E1A7-4A5B-9CCC-BA9DCC48A647}"/>
    <dgm:cxn modelId="{40FE7886-0011-435F-8691-CE20D366B712}" srcId="{F5B38C0D-348B-49DE-BE29-F512C8432B0C}" destId="{1717D9DE-8AA2-4F13-B095-86D77D8516C8}" srcOrd="1" destOrd="0" parTransId="{68F6AF1C-F9C5-4C67-80F6-5E67D7177B1F}" sibTransId="{FF91B1F1-6446-40F2-BC55-E70F7D77DD0C}"/>
    <dgm:cxn modelId="{DA515892-C8E0-4C27-AD0D-C6B63E8B8DA2}" srcId="{F5B38C0D-348B-49DE-BE29-F512C8432B0C}" destId="{2AC86E64-2214-4352-9A90-1CE8AACF011D}" srcOrd="0" destOrd="0" parTransId="{9435766D-3A64-424B-A07C-8F6DB9AF8C76}" sibTransId="{537163C3-5C9C-4A8A-A852-B1096FBEDE8D}"/>
    <dgm:cxn modelId="{3CDCCBAC-1252-44C0-964B-875335715AA7}" type="presOf" srcId="{93E60F09-5B20-42D0-A897-A545CEDEB5C7}" destId="{4587AC2E-5673-4F15-A5CE-46AE5D987A70}" srcOrd="0" destOrd="0" presId="urn:microsoft.com/office/officeart/2005/8/layout/hProcess9"/>
    <dgm:cxn modelId="{C4369EB6-9650-4F4C-B7B5-5D6E86613FF9}" type="presOf" srcId="{1717D9DE-8AA2-4F13-B095-86D77D8516C8}" destId="{5ED32181-0726-44BE-A376-AB8B44C946F7}" srcOrd="0" destOrd="0" presId="urn:microsoft.com/office/officeart/2005/8/layout/hProcess9"/>
    <dgm:cxn modelId="{1ADED1D6-0563-474C-9F88-AEC42336FE3D}" type="presOf" srcId="{2AC86E64-2214-4352-9A90-1CE8AACF011D}" destId="{67A3A4D5-05A0-46D2-A2D7-68539B7DF9C8}" srcOrd="0" destOrd="0" presId="urn:microsoft.com/office/officeart/2005/8/layout/hProcess9"/>
    <dgm:cxn modelId="{5CD5ACFA-0640-4FE7-B9CF-CAA7AD67D650}" type="presParOf" srcId="{B2AF0BFF-377E-4381-9FE4-84BA189B7DAD}" destId="{80ADFB33-1B04-476F-9671-EDF5FCE3FC33}" srcOrd="0" destOrd="0" presId="urn:microsoft.com/office/officeart/2005/8/layout/hProcess9"/>
    <dgm:cxn modelId="{26F639FD-F4DA-44BA-8572-13D1C5474814}" type="presParOf" srcId="{B2AF0BFF-377E-4381-9FE4-84BA189B7DAD}" destId="{0C37FF05-FB16-421B-8AB1-60FB62C3FFF6}" srcOrd="1" destOrd="0" presId="urn:microsoft.com/office/officeart/2005/8/layout/hProcess9"/>
    <dgm:cxn modelId="{20606841-17EE-4C22-A4DB-89F94D86F757}" type="presParOf" srcId="{0C37FF05-FB16-421B-8AB1-60FB62C3FFF6}" destId="{67A3A4D5-05A0-46D2-A2D7-68539B7DF9C8}" srcOrd="0" destOrd="0" presId="urn:microsoft.com/office/officeart/2005/8/layout/hProcess9"/>
    <dgm:cxn modelId="{BE459499-EF4C-4947-9436-2251C0B98D60}" type="presParOf" srcId="{0C37FF05-FB16-421B-8AB1-60FB62C3FFF6}" destId="{0794CB67-5B38-44D5-AC8C-00649A6BB1D2}" srcOrd="1" destOrd="0" presId="urn:microsoft.com/office/officeart/2005/8/layout/hProcess9"/>
    <dgm:cxn modelId="{59166DAA-E212-4D42-92FB-BB38516700AD}" type="presParOf" srcId="{0C37FF05-FB16-421B-8AB1-60FB62C3FFF6}" destId="{5ED32181-0726-44BE-A376-AB8B44C946F7}" srcOrd="2" destOrd="0" presId="urn:microsoft.com/office/officeart/2005/8/layout/hProcess9"/>
    <dgm:cxn modelId="{1A331F26-D466-47E0-A40F-B63C76CB6AE2}" type="presParOf" srcId="{0C37FF05-FB16-421B-8AB1-60FB62C3FFF6}" destId="{9F3FA08E-370D-4DBD-9201-B69C33057092}" srcOrd="3" destOrd="0" presId="urn:microsoft.com/office/officeart/2005/8/layout/hProcess9"/>
    <dgm:cxn modelId="{2605A1E2-BEB0-4212-B022-2C9D8D74AA89}" type="presParOf" srcId="{0C37FF05-FB16-421B-8AB1-60FB62C3FFF6}" destId="{65485000-5A21-4794-8987-18D2B0DB8297}" srcOrd="4" destOrd="0" presId="urn:microsoft.com/office/officeart/2005/8/layout/hProcess9"/>
    <dgm:cxn modelId="{5C717F57-D1E5-4B7A-BB1F-0833A1430F01}" type="presParOf" srcId="{0C37FF05-FB16-421B-8AB1-60FB62C3FFF6}" destId="{589B2935-E828-42A3-A7AB-4E97FFB6BFEF}" srcOrd="5" destOrd="0" presId="urn:microsoft.com/office/officeart/2005/8/layout/hProcess9"/>
    <dgm:cxn modelId="{85732BFA-44DC-4D41-A496-ECB66231B1FF}" type="presParOf" srcId="{0C37FF05-FB16-421B-8AB1-60FB62C3FFF6}" destId="{4587AC2E-5673-4F15-A5CE-46AE5D987A70}" srcOrd="6" destOrd="0" presId="urn:microsoft.com/office/officeart/2005/8/layout/hProcess9"/>
    <dgm:cxn modelId="{EBBB5A03-1BC0-4B3D-923C-71E929E46D7D}" type="presParOf" srcId="{0C37FF05-FB16-421B-8AB1-60FB62C3FFF6}" destId="{D33319EE-D70A-4511-A706-568E6C8C1472}" srcOrd="7" destOrd="0" presId="urn:microsoft.com/office/officeart/2005/8/layout/hProcess9"/>
    <dgm:cxn modelId="{E45720E1-48ED-4F0D-9C7B-3A8AB903803D}" type="presParOf" srcId="{0C37FF05-FB16-421B-8AB1-60FB62C3FFF6}" destId="{F3747CE1-599D-4B5A-A38A-FE79826895B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DFB33-1B04-476F-9671-EDF5FCE3FC33}">
      <dsp:nvSpPr>
        <dsp:cNvPr id="0" name=""/>
        <dsp:cNvSpPr/>
      </dsp:nvSpPr>
      <dsp:spPr>
        <a:xfrm>
          <a:off x="666320" y="0"/>
          <a:ext cx="7551634" cy="55324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3A4D5-05A0-46D2-A2D7-68539B7DF9C8}">
      <dsp:nvSpPr>
        <dsp:cNvPr id="0" name=""/>
        <dsp:cNvSpPr/>
      </dsp:nvSpPr>
      <dsp:spPr>
        <a:xfrm>
          <a:off x="3904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Helvetica"/>
              <a:cs typeface="Helvetica"/>
            </a:rPr>
            <a:t>Problem &amp; Research Goal</a:t>
          </a:r>
        </a:p>
      </dsp:txBody>
      <dsp:txXfrm>
        <a:off x="87233" y="1743054"/>
        <a:ext cx="1540354" cy="2046310"/>
      </dsp:txXfrm>
    </dsp:sp>
    <dsp:sp modelId="{5ED32181-0726-44BE-A376-AB8B44C946F7}">
      <dsp:nvSpPr>
        <dsp:cNvPr id="0" name=""/>
        <dsp:cNvSpPr/>
      </dsp:nvSpPr>
      <dsp:spPr>
        <a:xfrm>
          <a:off x="1796267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Helvetica"/>
              <a:cs typeface="Helvetica"/>
            </a:rPr>
            <a:t>Solution Design</a:t>
          </a:r>
          <a:endParaRPr lang="en-GB" sz="1600" kern="1200"/>
        </a:p>
      </dsp:txBody>
      <dsp:txXfrm>
        <a:off x="1879596" y="1743054"/>
        <a:ext cx="1540354" cy="2046310"/>
      </dsp:txXfrm>
    </dsp:sp>
    <dsp:sp modelId="{65485000-5A21-4794-8987-18D2B0DB8297}">
      <dsp:nvSpPr>
        <dsp:cNvPr id="0" name=""/>
        <dsp:cNvSpPr/>
      </dsp:nvSpPr>
      <dsp:spPr>
        <a:xfrm>
          <a:off x="3588631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Helvetica"/>
              <a:cs typeface="Helvetica"/>
            </a:rPr>
            <a:t>Algorithm &amp; Implementation</a:t>
          </a:r>
          <a:endParaRPr lang="en-GB" sz="1600" kern="1200"/>
        </a:p>
      </dsp:txBody>
      <dsp:txXfrm>
        <a:off x="3671960" y="1743054"/>
        <a:ext cx="1540354" cy="2046310"/>
      </dsp:txXfrm>
    </dsp:sp>
    <dsp:sp modelId="{4587AC2E-5673-4F15-A5CE-46AE5D987A70}">
      <dsp:nvSpPr>
        <dsp:cNvPr id="0" name=""/>
        <dsp:cNvSpPr/>
      </dsp:nvSpPr>
      <dsp:spPr>
        <a:xfrm>
          <a:off x="5380995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Helvetica"/>
              <a:cs typeface="Helvetica"/>
            </a:rPr>
            <a:t>Experimental Evaluation</a:t>
          </a:r>
          <a:endParaRPr lang="en-GB" sz="1600" kern="1200"/>
        </a:p>
      </dsp:txBody>
      <dsp:txXfrm>
        <a:off x="5464324" y="1743054"/>
        <a:ext cx="1540354" cy="2046310"/>
      </dsp:txXfrm>
    </dsp:sp>
    <dsp:sp modelId="{F3747CE1-599D-4B5A-A38A-FE79826895B6}">
      <dsp:nvSpPr>
        <dsp:cNvPr id="0" name=""/>
        <dsp:cNvSpPr/>
      </dsp:nvSpPr>
      <dsp:spPr>
        <a:xfrm>
          <a:off x="7173358" y="1659725"/>
          <a:ext cx="1707012" cy="2212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Helvetica"/>
              <a:cs typeface="Helvetica"/>
            </a:rPr>
            <a:t>Conclusions &amp; Future Works</a:t>
          </a:r>
        </a:p>
      </dsp:txBody>
      <dsp:txXfrm>
        <a:off x="7256687" y="1743054"/>
        <a:ext cx="1540354" cy="2046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indent="-381000"/>
            <a:lvl2pPr marL="985519" indent="-426719"/>
            <a:lvl3pPr marL="1536700" indent="-495300"/>
            <a:lvl4pPr marL="2055585" indent="-544285"/>
            <a:lvl5pPr marL="2590800" indent="-609600"/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indent="-381000"/>
            <a:lvl2pPr marL="985519" indent="-426719"/>
            <a:lvl3pPr marL="1536700" indent="-495300"/>
            <a:lvl4pPr marL="2055585" indent="-544285"/>
            <a:lvl5pPr marL="2590800" indent="-609600"/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7"/>
          <p:cNvGrpSpPr/>
          <p:nvPr/>
        </p:nvGrpSpPr>
        <p:grpSpPr>
          <a:xfrm>
            <a:off x="0" y="6096000"/>
            <a:ext cx="9144000" cy="762000"/>
            <a:chOff x="0" y="0"/>
            <a:chExt cx="9144000" cy="762000"/>
          </a:xfrm>
        </p:grpSpPr>
        <p:sp>
          <p:nvSpPr>
            <p:cNvPr id="2" name="Google Shape;12;p7"/>
            <p:cNvSpPr/>
            <p:nvPr/>
          </p:nvSpPr>
          <p:spPr>
            <a:xfrm>
              <a:off x="0" y="228600"/>
              <a:ext cx="9144000" cy="533400"/>
            </a:xfrm>
            <a:prstGeom prst="rect">
              <a:avLst/>
            </a:prstGeom>
            <a:solidFill>
              <a:srgbClr val="8224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" name="Google Shape;13;p7"/>
            <p:cNvSpPr/>
            <p:nvPr/>
          </p:nvSpPr>
          <p:spPr>
            <a:xfrm>
              <a:off x="1219200" y="0"/>
              <a:ext cx="7924800" cy="762000"/>
            </a:xfrm>
            <a:prstGeom prst="rect">
              <a:avLst/>
            </a:prstGeom>
            <a:solidFill>
              <a:srgbClr val="8224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" name="Titolo Testo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6" cy="5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Titolo Testo</a:t>
            </a:r>
          </a:p>
        </p:txBody>
      </p:sp>
      <p:sp>
        <p:nvSpPr>
          <p:cNvPr id="6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6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198711" y="6146800"/>
            <a:ext cx="259489" cy="239230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 algn="r">
              <a:defRPr sz="1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pull/>
  </p:transition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82980" marR="0" indent="-4114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43050" marR="0" indent="-5143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73728" marR="0" indent="-58782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6289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0861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5433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0005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4577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GianmarcoBordin/LifeCycleAlign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1;p1"/>
          <p:cNvSpPr txBox="1"/>
          <p:nvPr/>
        </p:nvSpPr>
        <p:spPr>
          <a:xfrm>
            <a:off x="1264925" y="6146800"/>
            <a:ext cx="2804150" cy="7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Titolo Presentazione</a:t>
            </a:r>
          </a:p>
        </p:txBody>
      </p:sp>
      <p:sp>
        <p:nvSpPr>
          <p:cNvPr id="51" name="Google Shape;40;p1"/>
          <p:cNvSpPr txBox="1"/>
          <p:nvPr/>
        </p:nvSpPr>
        <p:spPr>
          <a:xfrm>
            <a:off x="4389125" y="6146800"/>
            <a:ext cx="1813551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01/07/2020</a:t>
            </a:r>
          </a:p>
        </p:txBody>
      </p:sp>
      <p:sp>
        <p:nvSpPr>
          <p:cNvPr id="52" name="Google Shape;42;p1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146800"/>
            <a:ext cx="273616" cy="43702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2400">
                <a:solidFill>
                  <a:srgbClr val="822433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3" name="Google Shape;43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54" name="Google Shape;44;p1"/>
          <p:cNvSpPr txBox="1">
            <a:spLocks noGrp="1"/>
          </p:cNvSpPr>
          <p:nvPr>
            <p:ph type="title"/>
          </p:nvPr>
        </p:nvSpPr>
        <p:spPr>
          <a:xfrm>
            <a:off x="2252220" y="707879"/>
            <a:ext cx="6329927" cy="1631371"/>
          </a:xfrm>
          <a:prstGeom prst="rect">
            <a:avLst/>
          </a:prstGeom>
        </p:spPr>
        <p:txBody>
          <a:bodyPr lIns="45699" tIns="45699" rIns="45699" bIns="45699" anchor="t">
            <a:normAutofit fontScale="90000"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i="1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grpSp>
        <p:nvGrpSpPr>
          <p:cNvPr id="58" name="Google Shape;45;p1"/>
          <p:cNvGrpSpPr/>
          <p:nvPr/>
        </p:nvGrpSpPr>
        <p:grpSpPr>
          <a:xfrm>
            <a:off x="0" y="2759075"/>
            <a:ext cx="9144000" cy="4098925"/>
            <a:chOff x="0" y="0"/>
            <a:chExt cx="9143999" cy="4098925"/>
          </a:xfrm>
        </p:grpSpPr>
        <p:pic>
          <p:nvPicPr>
            <p:cNvPr id="55" name="Google Shape;46;p1" descr="Google Shape;46;p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6750"/>
              <a:ext cx="9144000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Google Shape;47;p1" descr="Google Shape;47;p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69925"/>
              <a:ext cx="9144000" cy="114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Google Shape;48;p1" descr="Google Shape;48;p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150" y="0"/>
              <a:ext cx="7054850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Google Shape;49;p1"/>
          <p:cNvSpPr txBox="1"/>
          <p:nvPr/>
        </p:nvSpPr>
        <p:spPr>
          <a:xfrm>
            <a:off x="6317024" y="4995000"/>
            <a:ext cx="2638440" cy="8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r>
              <a:t>Thesis Advisor:</a:t>
            </a:r>
          </a:p>
          <a:p>
            <a:pPr>
              <a:lnSpc>
                <a:spcPct val="50000"/>
              </a:lnSpc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Prof. Andrea Marrella</a:t>
            </a:r>
          </a:p>
        </p:txBody>
      </p:sp>
      <p:sp>
        <p:nvSpPr>
          <p:cNvPr id="60" name="Google Shape;50;p1"/>
          <p:cNvSpPr txBox="1"/>
          <p:nvPr/>
        </p:nvSpPr>
        <p:spPr>
          <a:xfrm>
            <a:off x="557874" y="4995000"/>
            <a:ext cx="3180302" cy="87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r>
              <a:t>Candidate:</a:t>
            </a:r>
          </a:p>
          <a:p>
            <a:pPr>
              <a:lnSpc>
                <a:spcPct val="50000"/>
              </a:lnSpc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GB"/>
              <a:t>Gianmarco Bordin</a:t>
            </a:r>
          </a:p>
        </p:txBody>
      </p:sp>
      <p:sp>
        <p:nvSpPr>
          <p:cNvPr id="61" name="Google Shape;51;p1"/>
          <p:cNvSpPr txBox="1"/>
          <p:nvPr/>
        </p:nvSpPr>
        <p:spPr>
          <a:xfrm>
            <a:off x="2247900" y="2847900"/>
            <a:ext cx="5696100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Dipartimento di Ingegneria Informatica, Automatica e Gestionale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Corso di Laurea magistrale in Engineering in Computer Science </a:t>
            </a:r>
          </a:p>
        </p:txBody>
      </p:sp>
      <p:sp>
        <p:nvSpPr>
          <p:cNvPr id="62" name="Google Shape;52;p1"/>
          <p:cNvSpPr txBox="1"/>
          <p:nvPr/>
        </p:nvSpPr>
        <p:spPr>
          <a:xfrm>
            <a:off x="3505799" y="6211149"/>
            <a:ext cx="3180302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b="1" i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Academic Year </a:t>
            </a:r>
            <a:r>
              <a:rPr lang="en-GB"/>
              <a:t>2023/2024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1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C635BFC-FF39-5EC5-706E-593EBFFF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34" t="8072" r="27877" b="61938"/>
          <a:stretch/>
        </p:blipFill>
        <p:spPr>
          <a:xfrm>
            <a:off x="386588" y="2571702"/>
            <a:ext cx="7970122" cy="27322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8" name="Google Shape;58;p2"/>
          <p:cNvSpPr txBox="1"/>
          <p:nvPr/>
        </p:nvSpPr>
        <p:spPr>
          <a:xfrm>
            <a:off x="1230393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139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Trace alignment </a:t>
            </a:r>
            <a:r>
              <a:rPr lang="en-US"/>
              <a:t>encoding in</a:t>
            </a:r>
            <a:r>
              <a:t> PDDL</a:t>
            </a:r>
            <a:r>
              <a:rPr>
                <a:solidFill>
                  <a:srgbClr val="000000"/>
                </a:solidFill>
              </a:rPr>
              <a:t> </a:t>
            </a:r>
            <a:r>
              <a:t> </a:t>
            </a:r>
          </a:p>
        </p:txBody>
      </p:sp>
      <p:sp>
        <p:nvSpPr>
          <p:cNvPr id="141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34140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9A89894-03F4-F535-5512-F5309A5D6E6B}"/>
              </a:ext>
            </a:extLst>
          </p:cNvPr>
          <p:cNvSpPr txBox="1"/>
          <p:nvPr/>
        </p:nvSpPr>
        <p:spPr>
          <a:xfrm>
            <a:off x="517107" y="973856"/>
            <a:ext cx="7839137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Problem file:</a:t>
            </a:r>
            <a:endParaRPr lang="en-US" sz="160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 initial state --&gt;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All 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automata in their starting states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 goal state --&gt;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All 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automata in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 at least one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accepting state</a:t>
            </a:r>
          </a:p>
          <a:p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Domain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Domain propositions track automata structures and dynamics</a:t>
            </a:r>
            <a:endParaRPr lang="en-US" sz="16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Add, Del (with unitary cost) &amp; Sync (with zero cost)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28256" y="6090892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200" dirty="0"/>
              <a:t>Grounding Algorithm Implementation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3952F-8B82-88AD-8FF4-3B12206BE588}"/>
              </a:ext>
            </a:extLst>
          </p:cNvPr>
          <p:cNvSpPr txBox="1"/>
          <p:nvPr/>
        </p:nvSpPr>
        <p:spPr>
          <a:xfrm>
            <a:off x="45058" y="1000238"/>
            <a:ext cx="798857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algorithm: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Delete states that cannot appear in any possible goal path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Identify and group (on their label) the relevant transitions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 all the possible combination of transitions for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add, del and sync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planning actions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implementation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of the Life Cycle Aligner:</a:t>
            </a:r>
            <a:endParaRPr lang="en-US">
              <a:latin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Takes as input: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XES event log 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One or more XML/DOT model files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Gives as output: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 list of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i="1" err="1">
                <a:solidFill>
                  <a:srgbClr val="000000"/>
                </a:solidFill>
                <a:latin typeface="Calibri"/>
              </a:rPr>
              <a:t>domain.pddl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err="1">
                <a:solidFill>
                  <a:srgbClr val="000000"/>
                </a:solidFill>
                <a:latin typeface="Calibri"/>
              </a:rPr>
              <a:t>problem.pddl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files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 file containing the overall results of the alignments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742950" lvl="1" indent="-285750">
              <a:buFont typeface="Courier New"/>
              <a:buChar char="o"/>
            </a:pPr>
            <a:endParaRPr lang="en-US"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84B4D-5512-B12A-54E1-0C5D2939A9D9}"/>
              </a:ext>
            </a:extLst>
          </p:cNvPr>
          <p:cNvSpPr txBox="1"/>
          <p:nvPr/>
        </p:nvSpPr>
        <p:spPr>
          <a:xfrm>
            <a:off x="4634294" y="6171710"/>
            <a:ext cx="2655277" cy="600162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4472C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 at: https://github.com/GianmarcoBordin/LifeCycleAligner</a:t>
            </a:r>
            <a:endParaRPr lang="en-US" i="1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C84101-CE85-B497-541B-BD4C672C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07" y="1971546"/>
            <a:ext cx="38446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79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302800" y="6146800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3165" y="158673"/>
            <a:ext cx="9121085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600">
                <a:latin typeface="Arial"/>
              </a:rPr>
              <a:t>Experimental Setup: Settings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A4C81A5-9B10-9705-456A-455D18A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4" y="3294642"/>
            <a:ext cx="8513583" cy="2502041"/>
          </a:xfrm>
          <a:prstGeom prst="rect">
            <a:avLst/>
          </a:prstGeom>
        </p:spPr>
      </p:pic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E5669AC-7A8A-129F-2656-F93CEC16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27" y="1057903"/>
            <a:ext cx="3475549" cy="2011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978C0-8B64-B19C-86CD-A2363B2B0F98}"/>
              </a:ext>
            </a:extLst>
          </p:cNvPr>
          <p:cNvSpPr txBox="1"/>
          <p:nvPr/>
        </p:nvSpPr>
        <p:spPr>
          <a:xfrm>
            <a:off x="337637" y="892723"/>
            <a:ext cx="423531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Up to 9 different activities in a trace t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Our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Noiser.py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implementation injects the selected noise amount  into each trace of the log</a:t>
            </a:r>
            <a:endParaRPr lang="en-US" sz="18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Traces corrupted: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and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Swap</a:t>
            </a: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7EB3D4-14C8-BC08-C989-330B9F0EBD9E}"/>
              </a:ext>
            </a:extLst>
          </p:cNvPr>
          <p:cNvSpPr/>
          <p:nvPr/>
        </p:nvSpPr>
        <p:spPr>
          <a:xfrm>
            <a:off x="700357" y="2385475"/>
            <a:ext cx="1033354" cy="817243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GB" dirty="0"/>
              <a:t>Results for trace length 10</a:t>
            </a:r>
            <a:endParaRPr lang="en-GB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45238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14877" y="6120940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Evaluation: Searching Time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1894885-FB9B-32C5-8DED-50D956D6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7" y="1250321"/>
            <a:ext cx="3941023" cy="2438565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4623D73-A7A8-D375-3E64-21008060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50322"/>
            <a:ext cx="4153073" cy="2567863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B989D3D-CE4D-B4B8-89EE-C376FD19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7" y="3684363"/>
            <a:ext cx="3915163" cy="243211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E6D2B0-3B84-FD50-D111-F078E1FBB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684363"/>
            <a:ext cx="3723801" cy="23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91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30393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152463" y="324175"/>
            <a:ext cx="8717675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200"/>
              <a:t>Evaluation: Grounding vs Searching Time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7B3A458-8AF2-8C11-2C7D-DBC99375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0" t="9302" r="3585" b="6460"/>
          <a:stretch/>
        </p:blipFill>
        <p:spPr>
          <a:xfrm>
            <a:off x="2025488" y="3428953"/>
            <a:ext cx="4975417" cy="168629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D279DC-5D94-43E1-99B2-D6FDD5FFACF4}"/>
              </a:ext>
            </a:extLst>
          </p:cNvPr>
          <p:cNvSpPr txBox="1"/>
          <p:nvPr/>
        </p:nvSpPr>
        <p:spPr>
          <a:xfrm>
            <a:off x="1187073" y="1485697"/>
            <a:ext cx="6646793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life cycle model highly influences performances</a:t>
            </a:r>
            <a:endParaRPr lang="en-US" sz="20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model constraints growth augment state space and so searching time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</a:rPr>
              <a:t>life cycles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2000" dirty="0">
                <a:solidFill>
                  <a:schemeClr val="tx1"/>
                </a:solidFill>
                <a:latin typeface="Calibri"/>
              </a:rPr>
              <a:t>ALL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the activities in the log are correctly enforced</a:t>
            </a:r>
          </a:p>
        </p:txBody>
      </p:sp>
    </p:spTree>
    <p:extLst>
      <p:ext uri="{BB962C8B-B14F-4D97-AF65-F5344CB8AC3E}">
        <p14:creationId xmlns:p14="http://schemas.microsoft.com/office/powerpoint/2010/main" val="7533656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67;g6d53f29370_0_36"/>
          <p:cNvSpPr txBox="1"/>
          <p:nvPr/>
        </p:nvSpPr>
        <p:spPr>
          <a:xfrm>
            <a:off x="1240737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199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358374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0" name="Google Shape;69;g6d53f29370_0_36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Conclusions</a:t>
            </a:r>
            <a:r>
              <a:t> &amp; Future </a:t>
            </a:r>
            <a:r>
              <a:rPr lang="en-GB"/>
              <a:t>Works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5BAB5-C43A-D151-1F9D-28A869BE409E}"/>
              </a:ext>
            </a:extLst>
          </p:cNvPr>
          <p:cNvSpPr txBox="1"/>
          <p:nvPr/>
        </p:nvSpPr>
        <p:spPr>
          <a:xfrm>
            <a:off x="882098" y="1304511"/>
            <a:ext cx="7330108" cy="4001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err="1">
                <a:solidFill>
                  <a:srgbClr val="000000"/>
                </a:solidFill>
                <a:latin typeface="Calibri"/>
              </a:rPr>
              <a:t>LifeCycleAligner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java application outputs PDDL files trace alignments results from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 &amp; model files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each activity in the log the life cycle is respected</a:t>
            </a:r>
            <a:endParaRPr lang="en-US" sz="20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rgbClr val="000000"/>
                </a:solidFill>
                <a:latin typeface="Calibri"/>
              </a:rPr>
              <a:t>Noiser.py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tool injects the specified amount of noise into a log used in the described evaluation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Future works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could focus on:</a:t>
            </a:r>
            <a:endParaRPr lang="en-US" sz="2000">
              <a:latin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Life cycle state cost dependency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Activity or Activity-Group specific life cycles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evaluation on different planners and/or different life cycles models</a:t>
            </a:r>
          </a:p>
          <a:p>
            <a:pPr marL="800100" lvl="1" indent="-342900">
              <a:buFont typeface="Courier New"/>
              <a:buChar char="o"/>
            </a:pPr>
            <a:endParaRPr lang="en-US" sz="180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en-US" sz="180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63468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1;p1"/>
          <p:cNvSpPr txBox="1"/>
          <p:nvPr/>
        </p:nvSpPr>
        <p:spPr>
          <a:xfrm>
            <a:off x="1264925" y="6146800"/>
            <a:ext cx="2804150" cy="7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Titolo Presentazione</a:t>
            </a:r>
          </a:p>
        </p:txBody>
      </p:sp>
      <p:sp>
        <p:nvSpPr>
          <p:cNvPr id="51" name="Google Shape;40;p1"/>
          <p:cNvSpPr txBox="1"/>
          <p:nvPr/>
        </p:nvSpPr>
        <p:spPr>
          <a:xfrm>
            <a:off x="4389125" y="6146800"/>
            <a:ext cx="1813551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01/07/2020</a:t>
            </a:r>
          </a:p>
        </p:txBody>
      </p:sp>
      <p:sp>
        <p:nvSpPr>
          <p:cNvPr id="52" name="Google Shape;42;p1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146800"/>
            <a:ext cx="273616" cy="4370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2400">
                <a:solidFill>
                  <a:srgbClr val="822433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3" name="Google Shape;43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8" name="Google Shape;45;p1"/>
          <p:cNvGrpSpPr/>
          <p:nvPr/>
        </p:nvGrpSpPr>
        <p:grpSpPr>
          <a:xfrm>
            <a:off x="0" y="2759075"/>
            <a:ext cx="9144001" cy="4098925"/>
            <a:chOff x="0" y="0"/>
            <a:chExt cx="9144000" cy="4098925"/>
          </a:xfrm>
        </p:grpSpPr>
        <p:pic>
          <p:nvPicPr>
            <p:cNvPr id="55" name="Google Shape;46;p1" descr="Google Shape;46;p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6750"/>
              <a:ext cx="9144000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Google Shape;48;p1" descr="Google Shape;48;p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150" y="0"/>
              <a:ext cx="7054850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1" name="Google Shape;51;p1"/>
          <p:cNvSpPr txBox="1"/>
          <p:nvPr/>
        </p:nvSpPr>
        <p:spPr>
          <a:xfrm>
            <a:off x="2997832" y="6856158"/>
            <a:ext cx="56961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err="1"/>
              <a:t>Dipartimento</a:t>
            </a:r>
            <a:r>
              <a:t> di Ingegneria Informatica, </a:t>
            </a:r>
            <a:r>
              <a:rPr err="1"/>
              <a:t>Automatica</a:t>
            </a:r>
            <a:r>
              <a:t> e </a:t>
            </a:r>
            <a:r>
              <a:rPr lang="en-GB" err="1"/>
              <a:t>Gestionale</a:t>
            </a:r>
            <a:endParaRPr lang="en-US" err="1"/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GB"/>
              <a:t>Corso</a:t>
            </a:r>
            <a:r>
              <a:t> di Laurea magistrale in Engineering in Computer Science </a:t>
            </a:r>
            <a:endParaRPr lang="en-US"/>
          </a:p>
        </p:txBody>
      </p:sp>
      <p:sp>
        <p:nvSpPr>
          <p:cNvPr id="4" name="Google Shape;44;p1">
            <a:extLst>
              <a:ext uri="{FF2B5EF4-FFF2-40B4-BE49-F238E27FC236}">
                <a16:creationId xmlns:a16="http://schemas.microsoft.com/office/drawing/2014/main" id="{A4F7EE09-4EF1-CBDD-D24A-022A055A9C23}"/>
              </a:ext>
            </a:extLst>
          </p:cNvPr>
          <p:cNvSpPr txBox="1">
            <a:spLocks/>
          </p:cNvSpPr>
          <p:nvPr/>
        </p:nvSpPr>
        <p:spPr>
          <a:xfrm>
            <a:off x="3664161" y="4354100"/>
            <a:ext cx="5461041" cy="1621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normAutofit fontScale="97500"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chemeClr val="accent3">
                    <a:lumOff val="44000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i="1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  <a:p>
            <a:endParaRPr lang="en-US" sz="2500">
              <a:ea typeface="+mn-lt"/>
              <a:cs typeface="+mn-lt"/>
            </a:endParaRPr>
          </a:p>
        </p:txBody>
      </p:sp>
      <p:pic>
        <p:nvPicPr>
          <p:cNvPr id="10" name="Google Shape;47;p1" descr="Google Shape;47;p1">
            <a:extLst>
              <a:ext uri="{FF2B5EF4-FFF2-40B4-BE49-F238E27FC236}">
                <a16:creationId xmlns:a16="http://schemas.microsoft.com/office/drawing/2014/main" id="{46EE06BE-5314-748C-A5A0-E52E5A02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01" t="-245" r="53064" b="-490"/>
          <a:stretch/>
        </p:blipFill>
        <p:spPr>
          <a:xfrm>
            <a:off x="502574" y="4341633"/>
            <a:ext cx="2984191" cy="11546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4" name="Google Shape;44;p1"/>
          <p:cNvSpPr txBox="1">
            <a:spLocks noGrp="1"/>
          </p:cNvSpPr>
          <p:nvPr>
            <p:ph type="title"/>
          </p:nvPr>
        </p:nvSpPr>
        <p:spPr>
          <a:xfrm>
            <a:off x="2184985" y="1809503"/>
            <a:ext cx="7090202" cy="2272692"/>
          </a:xfrm>
          <a:prstGeom prst="rect">
            <a:avLst/>
          </a:prstGeom>
        </p:spPr>
        <p:txBody>
          <a:bodyPr lIns="45699" tIns="45699" rIns="45699" bIns="45699" anchor="t">
            <a:normAutofit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sz="6600" b="0">
                <a:solidFill>
                  <a:srgbClr val="822433"/>
                </a:solidFill>
                <a:ea typeface="+mn-lt"/>
                <a:cs typeface="+mn-lt"/>
              </a:rPr>
              <a:t>Thank You</a:t>
            </a:r>
            <a:br>
              <a:rPr lang="en-US" sz="6000" b="0">
                <a:ea typeface="+mn-lt"/>
                <a:cs typeface="+mn-lt"/>
              </a:rPr>
            </a:br>
            <a:r>
              <a:rPr lang="en-US" sz="6000" b="0">
                <a:solidFill>
                  <a:schemeClr val="bg1"/>
                </a:solidFill>
                <a:ea typeface="+mn-lt"/>
                <a:cs typeface="+mn-lt"/>
              </a:rPr>
              <a:t>For Your Attention! </a:t>
            </a:r>
            <a:r>
              <a:rPr lang="en-GB" sz="6000" b="0">
                <a:ea typeface="+mn-lt"/>
                <a:cs typeface="+mn-lt"/>
              </a:rPr>
              <a:t> </a:t>
            </a:r>
            <a:endParaRPr lang="en-US" sz="6000" b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1128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66596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​Thesis Roadmap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C42C1-B8A5-C2DD-994E-6B145C57A26D}"/>
              </a:ext>
            </a:extLst>
          </p:cNvPr>
          <p:cNvSpPr txBox="1"/>
          <p:nvPr/>
        </p:nvSpPr>
        <p:spPr>
          <a:xfrm>
            <a:off x="683558" y="1602441"/>
            <a:ext cx="7989794" cy="373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D91688-F127-AF4B-C0E4-93ABE895E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81740"/>
              </p:ext>
            </p:extLst>
          </p:nvPr>
        </p:nvGraphicFramePr>
        <p:xfrm>
          <a:off x="141698" y="849746"/>
          <a:ext cx="8884276" cy="553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393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76941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09A2-39E3-B0AE-1237-2C540B891D6E}"/>
              </a:ext>
            </a:extLst>
          </p:cNvPr>
          <p:cNvSpPr txBox="1"/>
          <p:nvPr/>
        </p:nvSpPr>
        <p:spPr>
          <a:xfrm>
            <a:off x="335446" y="186358"/>
            <a:ext cx="839856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In the context of Process Mining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954A6B-42E6-4DF5-9441-3561606D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38" y="1658342"/>
            <a:ext cx="4754871" cy="35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066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1075B-5B73-35F1-CC5E-AC9996C63CB1}"/>
              </a:ext>
            </a:extLst>
          </p:cNvPr>
          <p:cNvCxnSpPr/>
          <p:nvPr/>
        </p:nvCxnSpPr>
        <p:spPr>
          <a:xfrm flipH="1">
            <a:off x="4429253" y="1068527"/>
            <a:ext cx="11377" cy="50778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Google Shape;67;g6d53f29370_0_36"/>
          <p:cNvSpPr txBox="1"/>
          <p:nvPr/>
        </p:nvSpPr>
        <p:spPr>
          <a:xfrm>
            <a:off x="1266596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70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1" name="Google Shape;69;g6d53f29370_0_36"/>
          <p:cNvSpPr txBox="1"/>
          <p:nvPr/>
        </p:nvSpPr>
        <p:spPr>
          <a:xfrm>
            <a:off x="514499" y="324175"/>
            <a:ext cx="7274702" cy="737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000"/>
            </a:pPr>
            <a:r>
              <a:t>Conformance Checking</a:t>
            </a:r>
            <a:r>
              <a: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pic>
        <p:nvPicPr>
          <p:cNvPr id="5" name="Picture 4" descr="A line art of a book&#10;&#10;Description automatically generated">
            <a:extLst>
              <a:ext uri="{FF2B5EF4-FFF2-40B4-BE49-F238E27FC236}">
                <a16:creationId xmlns:a16="http://schemas.microsoft.com/office/drawing/2014/main" id="{D5F2D0CF-BF27-8184-2780-1E2B2DE2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50" t="11375" r="13375" b="29875"/>
          <a:stretch/>
        </p:blipFill>
        <p:spPr>
          <a:xfrm>
            <a:off x="1511243" y="1418146"/>
            <a:ext cx="1553819" cy="1284466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57A328A-3C9E-2AF0-EB5E-B8FF5F6C742D}"/>
              </a:ext>
            </a:extLst>
          </p:cNvPr>
          <p:cNvSpPr/>
          <p:nvPr/>
        </p:nvSpPr>
        <p:spPr>
          <a:xfrm>
            <a:off x="3780967" y="1783147"/>
            <a:ext cx="1376482" cy="557039"/>
          </a:xfrm>
          <a:prstGeom prst="left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D8ED22B1-F9B8-E740-F587-0DC3449934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0" t="31679" r="18356" b="8114"/>
          <a:stretch/>
        </p:blipFill>
        <p:spPr>
          <a:xfrm>
            <a:off x="6005170" y="1340566"/>
            <a:ext cx="1517851" cy="1439676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161007AA-DFD0-65F2-DB1B-9D8FC0C6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04" y="3783816"/>
            <a:ext cx="3915163" cy="966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-up of a checklist&#10;&#10;Description automatically generated">
            <a:extLst>
              <a:ext uri="{FF2B5EF4-FFF2-40B4-BE49-F238E27FC236}">
                <a16:creationId xmlns:a16="http://schemas.microsoft.com/office/drawing/2014/main" id="{B5C0CC51-7AFE-AD36-9918-8F97AD87E3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40" r="21554" b="-571"/>
          <a:stretch/>
        </p:blipFill>
        <p:spPr>
          <a:xfrm>
            <a:off x="4572001" y="3850399"/>
            <a:ext cx="4385811" cy="912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D73B452-1234-7A6B-9C78-02F35A34C8E5}"/>
              </a:ext>
            </a:extLst>
          </p:cNvPr>
          <p:cNvSpPr/>
          <p:nvPr/>
        </p:nvSpPr>
        <p:spPr>
          <a:xfrm>
            <a:off x="6522589" y="2779466"/>
            <a:ext cx="484632" cy="978408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BB6D1C5-D136-F832-82E1-F402FD2D294D}"/>
              </a:ext>
            </a:extLst>
          </p:cNvPr>
          <p:cNvSpPr/>
          <p:nvPr/>
        </p:nvSpPr>
        <p:spPr>
          <a:xfrm>
            <a:off x="2048855" y="2707058"/>
            <a:ext cx="484632" cy="978408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F291A07-D9F8-E628-2210-CBA3487C7BCA}"/>
              </a:ext>
            </a:extLst>
          </p:cNvPr>
          <p:cNvSpPr/>
          <p:nvPr/>
        </p:nvSpPr>
        <p:spPr>
          <a:xfrm>
            <a:off x="321824" y="2979876"/>
            <a:ext cx="1188513" cy="57888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Model </a:t>
            </a:r>
          </a:p>
          <a:p>
            <a:r>
              <a:rPr lang="en-US"/>
              <a:t>Constraints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2E8B7C9-722E-82A4-1209-CF2FFDF9DADF}"/>
              </a:ext>
            </a:extLst>
          </p:cNvPr>
          <p:cNvSpPr/>
          <p:nvPr/>
        </p:nvSpPr>
        <p:spPr>
          <a:xfrm>
            <a:off x="7531515" y="3026423"/>
            <a:ext cx="1426422" cy="57888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/>
              <a:t>Organizational Event Logs​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DCD7-BADF-E745-C042-6D952CE5B688}"/>
              </a:ext>
            </a:extLst>
          </p:cNvPr>
          <p:cNvSpPr txBox="1"/>
          <p:nvPr/>
        </p:nvSpPr>
        <p:spPr>
          <a:xfrm>
            <a:off x="417240" y="4859042"/>
            <a:ext cx="375202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Organizational Rules expressed as: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Declare Constraints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LTL-f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DFA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B64C7-1AB7-1BE6-2969-165765278C4C}"/>
              </a:ext>
            </a:extLst>
          </p:cNvPr>
          <p:cNvSpPr txBox="1"/>
          <p:nvPr/>
        </p:nvSpPr>
        <p:spPr>
          <a:xfrm>
            <a:off x="4732442" y="4859099"/>
            <a:ext cx="406368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Organizational Event Logs: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Record previous </a:t>
            </a:r>
            <a:r>
              <a:rPr lang="en-US">
                <a:solidFill>
                  <a:schemeClr val="tx1"/>
                </a:solidFill>
                <a:latin typeface="Calibri"/>
              </a:rPr>
              <a:t>processes </a:t>
            </a:r>
            <a:r>
              <a:rPr lang="en-US">
                <a:solidFill>
                  <a:srgbClr val="000000"/>
                </a:solidFill>
                <a:latin typeface="Calibri"/>
              </a:rPr>
              <a:t>executions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Composed of a set of </a:t>
            </a:r>
            <a:r>
              <a:rPr lang="en-US">
                <a:solidFill>
                  <a:schemeClr val="tx1"/>
                </a:solidFill>
                <a:latin typeface="Calibri"/>
              </a:rPr>
              <a:t>traces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Each trace contains a set of </a:t>
            </a:r>
            <a:r>
              <a:rPr lang="en-US">
                <a:solidFill>
                  <a:schemeClr val="tx1"/>
                </a:solidFill>
                <a:latin typeface="Calibri"/>
              </a:rPr>
              <a:t>events </a:t>
            </a:r>
            <a:r>
              <a:rPr lang="en-US">
                <a:solidFill>
                  <a:srgbClr val="000000"/>
                </a:solidFill>
                <a:latin typeface="Calibri"/>
              </a:rPr>
              <a:t>with several attributes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3" name="Picture 12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0D6AC4C6-B1E9-C771-54D4-308E1B7157A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262" t="5032" r="20652" b="-205"/>
          <a:stretch/>
        </p:blipFill>
        <p:spPr>
          <a:xfrm>
            <a:off x="3963535" y="2470881"/>
            <a:ext cx="1012246" cy="10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1;p2"/>
          <p:cNvSpPr txBox="1"/>
          <p:nvPr/>
        </p:nvSpPr>
        <p:spPr>
          <a:xfrm>
            <a:off x="431748" y="1585128"/>
            <a:ext cx="8121213" cy="3706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>
                <a:latin typeface="Calibri"/>
                <a:ea typeface="+mn-lt"/>
                <a:cs typeface="+mn-lt"/>
              </a:rPr>
              <a:t>Involves </a:t>
            </a:r>
            <a:r>
              <a:rPr lang="en-US" sz="24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aligning </a:t>
            </a:r>
            <a:r>
              <a:rPr lang="en-US" sz="2400">
                <a:latin typeface="Calibri"/>
                <a:ea typeface="+mn-lt"/>
                <a:cs typeface="+mn-lt"/>
              </a:rPr>
              <a:t>inconsistent traces with process models:</a:t>
            </a:r>
            <a:endParaRPr lang="en-US" sz="2400">
              <a:latin typeface="Arial"/>
              <a:ea typeface="Calibri"/>
              <a:cs typeface="Arial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>
                <a:latin typeface="Calibri"/>
                <a:ea typeface="Calibri"/>
                <a:cs typeface="Calibri"/>
              </a:rPr>
              <a:t>Determining whether a trace adheres to its corresponding process model.</a:t>
            </a: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>
                <a:latin typeface="Calibri"/>
                <a:ea typeface="Calibri"/>
                <a:cs typeface="Calibri"/>
              </a:rPr>
              <a:t>Detecting the root causes and severity of any deviations.</a:t>
            </a: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400">
                <a:latin typeface="Calibri"/>
                <a:ea typeface="Calibri"/>
                <a:cs typeface="Calibri"/>
              </a:rPr>
              <a:t>Modifying and correcting the trace (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actual behavior</a:t>
            </a:r>
            <a:r>
              <a:rPr lang="en-US" sz="2400">
                <a:latin typeface="Calibri"/>
                <a:ea typeface="Calibri"/>
                <a:cs typeface="Calibri"/>
              </a:rPr>
              <a:t>) to ensure compliance with the process model (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expected behavior</a:t>
            </a:r>
            <a:r>
              <a:rPr lang="en-US" sz="2400">
                <a:latin typeface="Calibri"/>
                <a:ea typeface="Calibri"/>
                <a:cs typeface="Calibri"/>
              </a:rPr>
              <a:t>).</a:t>
            </a:r>
            <a:endParaRPr lang="en-US" sz="2400"/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>
              <a:latin typeface="Calibri"/>
              <a:cs typeface="Calibri"/>
            </a:endParaRPr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>
              <a:cs typeface="Calibri"/>
            </a:endParaRPr>
          </a:p>
        </p:txBody>
      </p:sp>
      <p:sp>
        <p:nvSpPr>
          <p:cNvPr id="80" name="Google Shape;67;g6d53f29370_0_36"/>
          <p:cNvSpPr txBox="1"/>
          <p:nvPr/>
        </p:nvSpPr>
        <p:spPr>
          <a:xfrm>
            <a:off x="1240680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81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2" name="Google Shape;69;g6d53f29370_0_36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Trace</a:t>
            </a:r>
            <a:r>
              <a:t> Alignment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7;g6d53f29370_0_36"/>
          <p:cNvSpPr txBox="1"/>
          <p:nvPr/>
        </p:nvSpPr>
        <p:spPr>
          <a:xfrm>
            <a:off x="1296588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86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7" name="Google Shape;69;g6d53f29370_0_36"/>
          <p:cNvSpPr txBox="1"/>
          <p:nvPr/>
        </p:nvSpPr>
        <p:spPr>
          <a:xfrm>
            <a:off x="514499" y="324175"/>
            <a:ext cx="808225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Declare Process Model</a:t>
            </a:r>
            <a:endParaRPr lang="en-GB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A2ECA-EE73-3F06-E09B-C62DF61E105D}"/>
              </a:ext>
            </a:extLst>
          </p:cNvPr>
          <p:cNvSpPr txBox="1"/>
          <p:nvPr/>
        </p:nvSpPr>
        <p:spPr>
          <a:xfrm>
            <a:off x="987676" y="2289670"/>
            <a:ext cx="2255013" cy="46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/>
              <a:t>Response (</a:t>
            </a:r>
            <a:r>
              <a:rPr lang="en-GB" sz="2400" i="1" err="1"/>
              <a:t>a,b</a:t>
            </a:r>
            <a:r>
              <a:rPr lang="en-GB" sz="2400" i="1"/>
              <a:t>)</a:t>
            </a:r>
            <a:endParaRPr lang="en-GB" sz="2400" b="0" i="1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CCF89-7E84-FB81-F712-533E1FD9B6EC}"/>
              </a:ext>
            </a:extLst>
          </p:cNvPr>
          <p:cNvSpPr txBox="1"/>
          <p:nvPr/>
        </p:nvSpPr>
        <p:spPr>
          <a:xfrm>
            <a:off x="661559" y="1234295"/>
            <a:ext cx="782706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Declare is a </a:t>
            </a:r>
            <a:r>
              <a:rPr lang="en-GB" sz="2000">
                <a:solidFill>
                  <a:schemeClr val="tx1"/>
                </a:solidFill>
                <a:latin typeface="Calibri"/>
              </a:rPr>
              <a:t>non-prescriptive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 modelling language</a:t>
            </a:r>
          </a:p>
          <a:p>
            <a:pPr marL="285750" indent="-28575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Is used to define constraints between activities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D04AE9-FE3C-0415-A6F6-EF91DD90CB08}"/>
              </a:ext>
            </a:extLst>
          </p:cNvPr>
          <p:cNvSpPr/>
          <p:nvPr/>
        </p:nvSpPr>
        <p:spPr>
          <a:xfrm>
            <a:off x="3505523" y="4330239"/>
            <a:ext cx="978407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8861069-D07C-E04B-1224-059A0963E8A5}"/>
              </a:ext>
            </a:extLst>
          </p:cNvPr>
          <p:cNvSpPr/>
          <p:nvPr/>
        </p:nvSpPr>
        <p:spPr>
          <a:xfrm>
            <a:off x="7285000" y="2516588"/>
            <a:ext cx="1199812" cy="817243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/>
              <a:t>automata based formulation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9BD05-9657-ECE2-FC62-93BCE309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60" y="3579849"/>
            <a:ext cx="3745810" cy="1682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9DE9853-8249-B5BD-C796-254C0903928F}"/>
              </a:ext>
            </a:extLst>
          </p:cNvPr>
          <p:cNvSpPr txBox="1"/>
          <p:nvPr/>
        </p:nvSpPr>
        <p:spPr>
          <a:xfrm>
            <a:off x="988941" y="4312002"/>
            <a:ext cx="2253288" cy="46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2400">
                <a:ea typeface="+mn-lt"/>
                <a:cs typeface="+mn-lt"/>
              </a:rPr>
              <a:t>□(A ⇒ ♢B) </a:t>
            </a:r>
            <a:endParaRPr lang="en-US" sz="24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4C4CD83-047D-C7E2-378C-366DA2B97426}"/>
              </a:ext>
            </a:extLst>
          </p:cNvPr>
          <p:cNvSpPr/>
          <p:nvPr/>
        </p:nvSpPr>
        <p:spPr>
          <a:xfrm>
            <a:off x="2514692" y="3334061"/>
            <a:ext cx="1199812" cy="715087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 sz="1800" err="1">
                <a:solidFill>
                  <a:schemeClr val="tx1"/>
                </a:solidFill>
              </a:rPr>
              <a:t>Ltl</a:t>
            </a:r>
            <a:r>
              <a:rPr lang="en-GB" sz="1800">
                <a:solidFill>
                  <a:schemeClr val="tx1"/>
                </a:solidFill>
              </a:rPr>
              <a:t>-f formula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4467B0-4466-BFE0-EB34-BCF3EF35F5BB}"/>
              </a:ext>
            </a:extLst>
          </p:cNvPr>
          <p:cNvSpPr/>
          <p:nvPr/>
        </p:nvSpPr>
        <p:spPr>
          <a:xfrm rot="5400000">
            <a:off x="1552250" y="3171530"/>
            <a:ext cx="942203" cy="448429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76941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09A2-39E3-B0AE-1237-2C540B891D6E}"/>
              </a:ext>
            </a:extLst>
          </p:cNvPr>
          <p:cNvSpPr txBox="1"/>
          <p:nvPr/>
        </p:nvSpPr>
        <p:spPr>
          <a:xfrm>
            <a:off x="335446" y="186358"/>
            <a:ext cx="839856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Problem Statement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5820-7CBE-8664-27C0-55907E25A59D}"/>
              </a:ext>
            </a:extLst>
          </p:cNvPr>
          <p:cNvSpPr txBox="1"/>
          <p:nvPr/>
        </p:nvSpPr>
        <p:spPr>
          <a:xfrm>
            <a:off x="4598090" y="6088960"/>
            <a:ext cx="2743200" cy="76943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4472C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alibri"/>
                <a:ea typeface="Calibri"/>
                <a:cs typeface="Calibri"/>
              </a:rPr>
              <a:t>G. De Giacomo, F. M. Maggi, A. Marrella, F. Patrizi, </a:t>
            </a:r>
            <a:r>
              <a:rPr lang="en-US" sz="1100" i="1">
                <a:latin typeface="Calibri"/>
                <a:ea typeface="Calibri"/>
                <a:cs typeface="Calibri"/>
              </a:rPr>
              <a:t>On the Disruptive Effectiveness of Automated Planning for LTLf-based Trace Alignment</a:t>
            </a:r>
            <a:r>
              <a:rPr lang="en-US" sz="1100">
                <a:latin typeface="Calibri"/>
                <a:ea typeface="Calibri"/>
                <a:cs typeface="Calibri"/>
              </a:rPr>
              <a:t>. AAAI 2017</a:t>
            </a:r>
            <a:endParaRPr lang="en-GB"/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F1FDDD04-3BD7-4888-2C22-E33D97E6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70" y="2705402"/>
            <a:ext cx="5861921" cy="720062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1A439-EA9D-7835-8AA3-A48F69229039}"/>
              </a:ext>
            </a:extLst>
          </p:cNvPr>
          <p:cNvSpPr txBox="1"/>
          <p:nvPr/>
        </p:nvSpPr>
        <p:spPr>
          <a:xfrm>
            <a:off x="806823" y="1195294"/>
            <a:ext cx="7580156" cy="1138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</a:rPr>
              <a:t>Existing techniques take into account only </a:t>
            </a:r>
            <a:r>
              <a:rPr lang="en-GB" sz="1800">
                <a:solidFill>
                  <a:schemeClr val="tx1"/>
                </a:solidFill>
                <a:latin typeface="Calibri"/>
              </a:rPr>
              <a:t>already completed</a:t>
            </a:r>
            <a:r>
              <a:rPr lang="en-GB" sz="1800">
                <a:solidFill>
                  <a:srgbClr val="000000"/>
                </a:solidFill>
                <a:latin typeface="Calibri"/>
              </a:rPr>
              <a:t> activities</a:t>
            </a: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Need of </a:t>
            </a:r>
            <a:r>
              <a:rPr lang="en-GB" sz="18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activity-life cycle</a:t>
            </a:r>
            <a:r>
              <a:rPr lang="en-GB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constraints in many processes</a:t>
            </a:r>
            <a:endParaRPr lang="en-GB" sz="180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</a:rPr>
              <a:t>We design a solution exploiting the power of </a:t>
            </a:r>
            <a:r>
              <a:rPr lang="en-GB" sz="1800">
                <a:solidFill>
                  <a:schemeClr val="tx1"/>
                </a:solidFill>
                <a:latin typeface="Calibri"/>
              </a:rPr>
              <a:t>AI Automated Planning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8627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90376" y="6097104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59809" y="311751"/>
            <a:ext cx="862269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/>
              <a:t>Automata-Based Solution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 descr="A black circle with arrows and a white circle with black letters&#10;&#10;AI-generated content may be incorrect.">
            <a:extLst>
              <a:ext uri="{FF2B5EF4-FFF2-40B4-BE49-F238E27FC236}">
                <a16:creationId xmlns:a16="http://schemas.microsoft.com/office/drawing/2014/main" id="{0ECB06A6-5FF8-09DC-93A1-631C692A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8" y="1533891"/>
            <a:ext cx="3656567" cy="666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EE5043F1-C821-E79E-3D41-294ADF2E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959" y="1383495"/>
            <a:ext cx="3972055" cy="967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4DD956A-5029-6580-5B01-F8A02C668612}"/>
              </a:ext>
            </a:extLst>
          </p:cNvPr>
          <p:cNvSpPr/>
          <p:nvPr/>
        </p:nvSpPr>
        <p:spPr>
          <a:xfrm>
            <a:off x="4129343" y="1676475"/>
            <a:ext cx="776703" cy="37602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6FD593-4DAF-6875-BC3C-13267D5190AD}"/>
              </a:ext>
            </a:extLst>
          </p:cNvPr>
          <p:cNvSpPr/>
          <p:nvPr/>
        </p:nvSpPr>
        <p:spPr>
          <a:xfrm>
            <a:off x="4129343" y="3238402"/>
            <a:ext cx="776703" cy="37602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DFEE8D-05DC-2D58-CAE0-B029CFB9D589}"/>
              </a:ext>
            </a:extLst>
          </p:cNvPr>
          <p:cNvSpPr/>
          <p:nvPr/>
        </p:nvSpPr>
        <p:spPr>
          <a:xfrm>
            <a:off x="4031075" y="4939972"/>
            <a:ext cx="776703" cy="376022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D1944-6B5E-0A76-FFBE-0D36CA1F748F}"/>
              </a:ext>
            </a:extLst>
          </p:cNvPr>
          <p:cNvCxnSpPr/>
          <p:nvPr/>
        </p:nvCxnSpPr>
        <p:spPr>
          <a:xfrm>
            <a:off x="412475" y="2468630"/>
            <a:ext cx="8449499" cy="1987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7F85EF-5400-88E3-53DC-E9211B73F5FF}"/>
              </a:ext>
            </a:extLst>
          </p:cNvPr>
          <p:cNvCxnSpPr>
            <a:cxnSpLocks/>
          </p:cNvCxnSpPr>
          <p:nvPr/>
        </p:nvCxnSpPr>
        <p:spPr>
          <a:xfrm>
            <a:off x="412474" y="4065104"/>
            <a:ext cx="8443287" cy="385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 descr="A diagram of a complete system&#10;&#10;AI-generated content may be incorrect.">
            <a:extLst>
              <a:ext uri="{FF2B5EF4-FFF2-40B4-BE49-F238E27FC236}">
                <a16:creationId xmlns:a16="http://schemas.microsoft.com/office/drawing/2014/main" id="{BDC2CA9A-2DC6-E2EF-F33B-B235A77F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235" y="2739898"/>
            <a:ext cx="2451503" cy="1300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EEECD567-4D63-136A-AC4B-DBE2C5DEA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94" y="2836007"/>
            <a:ext cx="2451503" cy="1103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41F88544-537A-53C9-013B-9ACACBA8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909" y="4157269"/>
            <a:ext cx="4044462" cy="194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3F3C25EB-6605-877D-048C-382779E44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62" y="4500186"/>
            <a:ext cx="3687597" cy="125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05161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5" descr="A diagram of a diagram&#10;&#10;Description automatically generated">
            <a:extLst>
              <a:ext uri="{FF2B5EF4-FFF2-40B4-BE49-F238E27FC236}">
                <a16:creationId xmlns:a16="http://schemas.microsoft.com/office/drawing/2014/main" id="{5EF1FD76-9A3F-AD6B-1A2B-358E6F79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0" y="4249855"/>
            <a:ext cx="7330108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l4" descr="A diagram of a diagram&#10;&#10;Description automatically generated">
            <a:extLst>
              <a:ext uri="{FF2B5EF4-FFF2-40B4-BE49-F238E27FC236}">
                <a16:creationId xmlns:a16="http://schemas.microsoft.com/office/drawing/2014/main" id="{9EC828CE-5580-2DDD-AAD3-68BCDDDB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0" y="4256068"/>
            <a:ext cx="7398439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3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140C2887-2DC2-A63E-63A0-484E5422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01" y="2548229"/>
            <a:ext cx="2823113" cy="146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t4" descr="A diagram of a diagram&#10;&#10;Description automatically generated">
            <a:extLst>
              <a:ext uri="{FF2B5EF4-FFF2-40B4-BE49-F238E27FC236}">
                <a16:creationId xmlns:a16="http://schemas.microsoft.com/office/drawing/2014/main" id="{724CDBD3-2858-F9A7-A3C9-A0DBE531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17" y="937444"/>
            <a:ext cx="4812977" cy="1312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t3" descr="A diagram of a diagram&#10;&#10;Description automatically generated">
            <a:extLst>
              <a:ext uri="{FF2B5EF4-FFF2-40B4-BE49-F238E27FC236}">
                <a16:creationId xmlns:a16="http://schemas.microsoft.com/office/drawing/2014/main" id="{3A776CA9-FE1B-C2BE-682E-9656DC744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706" y="932274"/>
            <a:ext cx="4807778" cy="1315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t2" descr="A diagram of a diagram&#10;&#10;Description automatically generated">
            <a:extLst>
              <a:ext uri="{FF2B5EF4-FFF2-40B4-BE49-F238E27FC236}">
                <a16:creationId xmlns:a16="http://schemas.microsoft.com/office/drawing/2014/main" id="{A3035148-695C-548B-7C8F-66137001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782" y="955041"/>
            <a:ext cx="4809743" cy="1295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t1" descr="A diagram of a diagram&#10;&#10;Description automatically generated">
            <a:extLst>
              <a:ext uri="{FF2B5EF4-FFF2-40B4-BE49-F238E27FC236}">
                <a16:creationId xmlns:a16="http://schemas.microsoft.com/office/drawing/2014/main" id="{D2E2C95E-2630-FB3E-294B-B2254AB1EF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093" y="935695"/>
            <a:ext cx="4808056" cy="1313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2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C2218147-10D5-E9B0-7A21-8760310E0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6283" y="2542018"/>
            <a:ext cx="2869478" cy="1464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l3" descr="A diagram of a diagram&#10;&#10;Description automatically generated">
            <a:extLst>
              <a:ext uri="{FF2B5EF4-FFF2-40B4-BE49-F238E27FC236}">
                <a16:creationId xmlns:a16="http://schemas.microsoft.com/office/drawing/2014/main" id="{DA9375DB-EC24-5BAD-8124-476195060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950" y="4256067"/>
            <a:ext cx="7535102" cy="1808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l2" descr="A diagram of a diagram&#10;&#10;Description automatically generated">
            <a:extLst>
              <a:ext uri="{FF2B5EF4-FFF2-40B4-BE49-F238E27FC236}">
                <a16:creationId xmlns:a16="http://schemas.microsoft.com/office/drawing/2014/main" id="{CBB8C4CC-DC36-8150-722E-BD9413C33A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950" y="4249858"/>
            <a:ext cx="7267987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9" name="Google Shape;67;g6d53f29370_0_36" hidden="1"/>
          <p:cNvSpPr txBox="1"/>
          <p:nvPr/>
        </p:nvSpPr>
        <p:spPr>
          <a:xfrm>
            <a:off x="1253104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/>
              <a:t>A Planning-based Approach for Leveraging Activity Life Cycle Information in Declarative Trace Alignment</a:t>
            </a:r>
            <a:endParaRPr lang="en-GB" sz="1100" b="0"/>
          </a:p>
          <a:p>
            <a:endParaRPr lang="en-US" sz="1100" b="0"/>
          </a:p>
        </p:txBody>
      </p:sp>
      <p:sp>
        <p:nvSpPr>
          <p:cNvPr id="120" name="Google Shape;68;g6d53f29370_0_36" hidden="1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1" name="Google Shape;69;g6d53f29370_0_36" hidden="1"/>
          <p:cNvSpPr txBox="1"/>
          <p:nvPr/>
        </p:nvSpPr>
        <p:spPr>
          <a:xfrm>
            <a:off x="514499" y="324175"/>
            <a:ext cx="7434989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4000"/>
            </a:pPr>
            <a:r>
              <a:rPr lang="en-US" sz="4000">
                <a:latin typeface="Arial"/>
                <a:ea typeface="Times Roman"/>
                <a:cs typeface="Arial"/>
              </a:rPr>
              <a:t>A Simple Example </a:t>
            </a:r>
          </a:p>
        </p:txBody>
      </p:sp>
      <p:pic>
        <p:nvPicPr>
          <p:cNvPr id="8" name="l1" descr="A diagram of a program&#10;&#10;Description automatically generated">
            <a:extLst>
              <a:ext uri="{FF2B5EF4-FFF2-40B4-BE49-F238E27FC236}">
                <a16:creationId xmlns:a16="http://schemas.microsoft.com/office/drawing/2014/main" id="{D3E5E1B5-756C-0DAE-86AE-3EC735F8F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558" y="4250293"/>
            <a:ext cx="7166837" cy="181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1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86AC1A2F-17BB-993B-1B74-41D723B6C0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7645" y="2542016"/>
            <a:ext cx="2882349" cy="1460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60;p2">
            <a:extLst>
              <a:ext uri="{FF2B5EF4-FFF2-40B4-BE49-F238E27FC236}">
                <a16:creationId xmlns:a16="http://schemas.microsoft.com/office/drawing/2014/main" id="{C5A69D7B-9F25-C9C0-A916-DF5FDFC91EDC}"/>
              </a:ext>
            </a:extLst>
          </p:cNvPr>
          <p:cNvSpPr txBox="1"/>
          <p:nvPr/>
        </p:nvSpPr>
        <p:spPr>
          <a:xfrm>
            <a:off x="514499" y="168876"/>
            <a:ext cx="831831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GB" sz="3600"/>
              <a:t>A Running Example </a:t>
            </a:r>
            <a:r>
              <a:rPr lang="en-GB" sz="3600" i="1"/>
              <a:t>t = &lt;</a:t>
            </a:r>
            <a:r>
              <a:rPr lang="en-GB" sz="3600" i="1" err="1"/>
              <a:t>a</a:t>
            </a:r>
            <a:r>
              <a:rPr lang="en-GB" sz="3600" i="1" baseline="-25000" err="1"/>
              <a:t>start</a:t>
            </a:r>
            <a:r>
              <a:rPr lang="en-GB" sz="3600" i="1"/>
              <a:t>, </a:t>
            </a:r>
            <a:r>
              <a:rPr lang="en-GB" sz="3600" i="1" err="1"/>
              <a:t>a</a:t>
            </a:r>
            <a:r>
              <a:rPr lang="en-GB" sz="3600" i="1" baseline="-25000" err="1"/>
              <a:t>assign</a:t>
            </a:r>
            <a:r>
              <a:rPr lang="en-GB" sz="3600" i="1"/>
              <a:t>&gt;</a:t>
            </a:r>
            <a:endParaRPr lang="en-US" sz="3600" i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67710-9A92-660B-AD48-9A14FEC1B72E}"/>
              </a:ext>
            </a:extLst>
          </p:cNvPr>
          <p:cNvCxnSpPr/>
          <p:nvPr/>
        </p:nvCxnSpPr>
        <p:spPr>
          <a:xfrm>
            <a:off x="412475" y="2468630"/>
            <a:ext cx="8449499" cy="1987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8C280C-E0D0-1D09-A07B-762A0A0B5C39}"/>
              </a:ext>
            </a:extLst>
          </p:cNvPr>
          <p:cNvCxnSpPr>
            <a:cxnSpLocks/>
          </p:cNvCxnSpPr>
          <p:nvPr/>
        </p:nvCxnSpPr>
        <p:spPr>
          <a:xfrm>
            <a:off x="412474" y="4065104"/>
            <a:ext cx="8443287" cy="385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 sapienza">
  <a:themeElements>
    <a:clrScheme name="la sapienza">
      <a:dk1>
        <a:srgbClr val="FFFFFF"/>
      </a:dk1>
      <a:lt1>
        <a:srgbClr val="822433"/>
      </a:lt1>
      <a:dk2>
        <a:srgbClr val="A7A7A7"/>
      </a:dk2>
      <a:lt2>
        <a:srgbClr val="535353"/>
      </a:lt2>
      <a:accent1>
        <a:srgbClr val="BBE0E3"/>
      </a:accent1>
      <a:accent2>
        <a:srgbClr val="FFFF00"/>
      </a:accent2>
      <a:accent3>
        <a:srgbClr val="8F8F8F"/>
      </a:accent3>
      <a:accent4>
        <a:srgbClr val="697D7F"/>
      </a:accent4>
      <a:accent5>
        <a:srgbClr val="8F8F00"/>
      </a:accent5>
      <a:accent6>
        <a:srgbClr val="6E6E6E"/>
      </a:accent6>
      <a:hlink>
        <a:srgbClr val="0000FF"/>
      </a:hlink>
      <a:folHlink>
        <a:srgbClr val="FF00FF"/>
      </a:folHlink>
    </a:clrScheme>
    <a:fontScheme name="la sapienz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 sapien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 sapienza">
  <a:themeElements>
    <a:clrScheme name="la sapienz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FFFF00"/>
      </a:accent2>
      <a:accent3>
        <a:srgbClr val="8F8F8F"/>
      </a:accent3>
      <a:accent4>
        <a:srgbClr val="697D7F"/>
      </a:accent4>
      <a:accent5>
        <a:srgbClr val="8F8F00"/>
      </a:accent5>
      <a:accent6>
        <a:srgbClr val="6E6E6E"/>
      </a:accent6>
      <a:hlink>
        <a:srgbClr val="0000FF"/>
      </a:hlink>
      <a:folHlink>
        <a:srgbClr val="FF00FF"/>
      </a:folHlink>
    </a:clrScheme>
    <a:fontScheme name="la sapienz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 sapien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 sapienza</vt:lpstr>
      <vt:lpstr>A Planning-based Approach for Leveraging Activity Life Cycle Information in Declarative Trace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Cost-Based Trace Alignment in Process Mining via Automated Planning</dc:title>
  <cp:revision>159</cp:revision>
  <dcterms:modified xsi:type="dcterms:W3CDTF">2025-01-18T11:49:47Z</dcterms:modified>
</cp:coreProperties>
</file>