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E85AA-B5BF-4F81-A5FD-CDE00101C46C}" v="5" dt="2023-04-09T22:44:27.498"/>
    <p1510:client id="{23F2AD33-6865-460B-930E-7EC650688A55}" v="394" dt="2023-04-09T22:41:59.242"/>
    <p1510:client id="{6E743C7A-2D70-425F-924E-94AE0570186F}" v="856" dt="2023-04-09T22:18:20.158"/>
    <p1510:client id="{8087B9C1-A0A4-4FB5-BCB1-3BDBB4AC7818}" v="1658" dt="2023-04-09T21:30:25.632"/>
    <p1510:client id="{8E49E491-6072-4C62-9704-000B3C48E3DA}" v="52" dt="2023-04-08T16:21:39.777"/>
    <p1510:client id="{E7BFD072-0E54-483F-8E37-1EFF31F66AFC}" v="1584" dt="2023-04-08T16:20:2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27F2B9-8114-4B6B-85BA-76583A2D1388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14E4D-5882-47D9-AEA7-C3A4AC446FAB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1EDB13-E447-4C82-BAD2-B06C1ECEEB63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86E7B-14A6-4061-87D8-42DA3DBF119F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930157-D06C-4916-B18E-C9E669ECF4DF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514CB3-5F13-43C9-9F24-9D8E3B88838F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66828-F91D-4732-8770-09F7FE78E519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59AA2-9F1D-436D-B2C6-CF67C9CCAFCE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E2927-8E56-4BCC-93A3-3CCAEA6BFA00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F17DF6-722C-44A4-A80B-07059552D6AC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B8368-7D79-4FF1-A68E-F7B534AD6D35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3F353F-822D-4FCE-A68F-13AE984A7B8A}" type="datetime1">
              <a:rPr lang="it-IT" noProof="0" smtClean="0"/>
              <a:t>09/04/2023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it-IT" sz="3200" dirty="0"/>
              <a:t>Fedez, scivolone a </a:t>
            </a:r>
            <a:r>
              <a:rPr lang="it-IT" sz="3200" dirty="0" err="1"/>
              <a:t>sanremo</a:t>
            </a:r>
            <a:r>
              <a:rPr lang="it-IT" sz="3200" dirty="0"/>
              <a:t>?</a:t>
            </a:r>
            <a:endParaRPr lang="it-IT" sz="2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Ciclicamente la famiglia </a:t>
            </a:r>
            <a:r>
              <a:rPr lang="it-IT" dirty="0" err="1"/>
              <a:t>ferragnez</a:t>
            </a:r>
            <a:r>
              <a:rPr lang="it-IT" dirty="0"/>
              <a:t>, è al centro di qualche evento mediatico, che genera oscillazioni di sentiment anomale. Quanto influisce sulle loro </a:t>
            </a:r>
            <a:r>
              <a:rPr lang="it-IT" dirty="0" err="1"/>
              <a:t>impressions</a:t>
            </a:r>
            <a:r>
              <a:rPr lang="it-IT" dirty="0"/>
              <a:t> totali?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6C2089-2B1E-3233-3C82-32E236B85706}"/>
              </a:ext>
            </a:extLst>
          </p:cNvPr>
          <p:cNvSpPr txBox="1"/>
          <p:nvPr/>
        </p:nvSpPr>
        <p:spPr>
          <a:xfrm>
            <a:off x="577319" y="3430185"/>
            <a:ext cx="8778890" cy="2862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Creare un database relazionale (</a:t>
            </a:r>
            <a:r>
              <a:rPr lang="it-IT" dirty="0">
                <a:ea typeface="+mn-lt"/>
                <a:cs typeface="+mn-lt"/>
              </a:rPr>
              <a:t> processo </a:t>
            </a:r>
            <a:r>
              <a:rPr lang="it-IT" b="1" dirty="0">
                <a:ea typeface="+mn-lt"/>
                <a:cs typeface="+mn-lt"/>
              </a:rPr>
              <a:t>ETL</a:t>
            </a:r>
            <a:r>
              <a:rPr lang="it-IT" dirty="0">
                <a:ea typeface="+mn-lt"/>
                <a:cs typeface="+mn-lt"/>
              </a:rPr>
              <a:t>, schema </a:t>
            </a:r>
            <a:r>
              <a:rPr lang="it-IT" b="1" dirty="0">
                <a:ea typeface="+mn-lt"/>
                <a:cs typeface="+mn-lt"/>
              </a:rPr>
              <a:t>OLTP</a:t>
            </a:r>
            <a:r>
              <a:rPr lang="it-IT" dirty="0">
                <a:ea typeface="+mn-lt"/>
                <a:cs typeface="+mn-lt"/>
              </a:rPr>
              <a:t> ) contente</a:t>
            </a:r>
            <a:r>
              <a:rPr lang="it-IT" dirty="0"/>
              <a:t> : </a:t>
            </a:r>
            <a:endParaRPr lang="it-IT"/>
          </a:p>
          <a:p>
            <a:pPr marL="342900" indent="-342900">
              <a:buAutoNum type="arabicParenR"/>
            </a:pPr>
            <a:r>
              <a:rPr lang="it-IT" dirty="0"/>
              <a:t>Un dataset con le anagrafiche di tutti i followers dei profili social di Fedez.</a:t>
            </a:r>
          </a:p>
          <a:p>
            <a:pPr marL="342900" indent="-342900">
              <a:buAutoNum type="arabicParenR"/>
            </a:pPr>
            <a:r>
              <a:rPr lang="it-IT" dirty="0"/>
              <a:t>Un dataset contente la lista delle persone che hanno tolto il follow a Fedez durante le ore in cui RAI trasmetteva Sanremo 2023 in prima visione.</a:t>
            </a:r>
          </a:p>
          <a:p>
            <a:pPr marL="342900" indent="-342900">
              <a:buAutoNum type="arabicParenR"/>
            </a:pPr>
            <a:r>
              <a:rPr lang="it-IT" dirty="0">
                <a:ea typeface="+mn-lt"/>
                <a:cs typeface="+mn-lt"/>
              </a:rPr>
              <a:t>Organizzare un dataset con le </a:t>
            </a:r>
            <a:r>
              <a:rPr lang="it-IT" dirty="0" err="1">
                <a:ea typeface="+mn-lt"/>
                <a:cs typeface="+mn-lt"/>
              </a:rPr>
              <a:t>impressions</a:t>
            </a:r>
            <a:r>
              <a:rPr lang="it-IT" dirty="0">
                <a:ea typeface="+mn-lt"/>
                <a:cs typeface="+mn-lt"/>
              </a:rPr>
              <a:t> totali della coppia Fedez + Ferragni negli ultimi cinque anni.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it-IT" dirty="0"/>
              <a:t>Assicurare la massima qualità di questi dati, quindi evitare duplicati o errori che potrebbero falsare i valori della nostra analisi.</a:t>
            </a:r>
          </a:p>
          <a:p>
            <a:pPr marL="342900" indent="-342900">
              <a:buAutoNum type="arabicParenR"/>
            </a:pPr>
            <a:r>
              <a:rPr lang="it-IT" dirty="0"/>
              <a:t>Interrogare questi dati, quindi, capire se queste oscillazioni anomale di sentiment portano a delle conclusioni.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CF30B0A-49D4-7234-B26C-2E231C2B7C5A}"/>
              </a:ext>
            </a:extLst>
          </p:cNvPr>
          <p:cNvSpPr/>
          <p:nvPr/>
        </p:nvSpPr>
        <p:spPr>
          <a:xfrm>
            <a:off x="581397" y="779317"/>
            <a:ext cx="10994570" cy="5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bidirezionale verticale 6">
            <a:extLst>
              <a:ext uri="{FF2B5EF4-FFF2-40B4-BE49-F238E27FC236}">
                <a16:creationId xmlns:a16="http://schemas.microsoft.com/office/drawing/2014/main" id="{81180C4A-E620-BA3A-94FF-EC801945FBEA}"/>
              </a:ext>
            </a:extLst>
          </p:cNvPr>
          <p:cNvSpPr/>
          <p:nvPr/>
        </p:nvSpPr>
        <p:spPr>
          <a:xfrm>
            <a:off x="9515104" y="3760519"/>
            <a:ext cx="277090" cy="1444831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06E0352-AEE5-5903-A791-E268A827A47B}"/>
              </a:ext>
            </a:extLst>
          </p:cNvPr>
          <p:cNvSpPr/>
          <p:nvPr/>
        </p:nvSpPr>
        <p:spPr>
          <a:xfrm>
            <a:off x="9782298" y="3844635"/>
            <a:ext cx="1702129" cy="1019298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Data</a:t>
            </a:r>
          </a:p>
          <a:p>
            <a:pPr algn="ctr"/>
            <a:r>
              <a:rPr lang="it-IT" dirty="0" err="1"/>
              <a:t>Engineer</a:t>
            </a:r>
            <a:endParaRPr lang="it-IT" dirty="0"/>
          </a:p>
        </p:txBody>
      </p:sp>
      <p:sp>
        <p:nvSpPr>
          <p:cNvPr id="6" name="Freccia bidirezionale orizzontale 5">
            <a:extLst>
              <a:ext uri="{FF2B5EF4-FFF2-40B4-BE49-F238E27FC236}">
                <a16:creationId xmlns:a16="http://schemas.microsoft.com/office/drawing/2014/main" id="{404CD0F0-8F7F-6683-52F9-DEB8699C232B}"/>
              </a:ext>
            </a:extLst>
          </p:cNvPr>
          <p:cNvSpPr/>
          <p:nvPr/>
        </p:nvSpPr>
        <p:spPr>
          <a:xfrm rot="-5400000">
            <a:off x="9426039" y="5316681"/>
            <a:ext cx="1217220" cy="48490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5B2C4DB-55DF-3A9F-12D8-122F9EF4B0A0}"/>
              </a:ext>
            </a:extLst>
          </p:cNvPr>
          <p:cNvSpPr/>
          <p:nvPr/>
        </p:nvSpPr>
        <p:spPr>
          <a:xfrm>
            <a:off x="10227624" y="5101440"/>
            <a:ext cx="1355764" cy="910441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</a:t>
            </a:r>
          </a:p>
          <a:p>
            <a:pPr algn="ctr"/>
            <a:r>
              <a:rPr lang="it-IT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B1AC4-1232-57D7-20B5-88539E3C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Successivamente...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D1BD7-9C6F-EB81-5BBA-60F281A2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ea typeface="+mn-lt"/>
              <a:cs typeface="+mn-lt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5A12230-222E-84AE-C0EA-D316DC24444A}"/>
              </a:ext>
            </a:extLst>
          </p:cNvPr>
          <p:cNvSpPr/>
          <p:nvPr/>
        </p:nvSpPr>
        <p:spPr>
          <a:xfrm>
            <a:off x="576446" y="2182089"/>
            <a:ext cx="11321143" cy="443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0BCA49F-033C-DD44-4187-F3B2E242CD5D}"/>
              </a:ext>
            </a:extLst>
          </p:cNvPr>
          <p:cNvSpPr/>
          <p:nvPr/>
        </p:nvSpPr>
        <p:spPr>
          <a:xfrm>
            <a:off x="813955" y="2780805"/>
            <a:ext cx="8035634" cy="1613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Andremo a creare un Data Lake ( processo </a:t>
            </a:r>
            <a:r>
              <a:rPr lang="it-IT" b="1" dirty="0"/>
              <a:t>ELT</a:t>
            </a:r>
            <a:r>
              <a:rPr lang="it-IT" dirty="0"/>
              <a:t> ) per:</a:t>
            </a:r>
          </a:p>
          <a:p>
            <a:pPr marL="342900" indent="-342900">
              <a:buAutoNum type="arabicParenR"/>
            </a:pPr>
            <a:r>
              <a:rPr lang="it-IT" dirty="0"/>
              <a:t>Inserire tutti i contenuti multimediali e tutti i commenti, prodotti dagli utenti dei principali social network contenenti come key-words "Fedez" + "Sanremo".</a:t>
            </a:r>
          </a:p>
          <a:p>
            <a:pPr marL="342900" indent="-342900">
              <a:buAutoNum type="arabicParenR"/>
            </a:pPr>
            <a:r>
              <a:rPr lang="it-IT" dirty="0"/>
              <a:t>Analizzarne </a:t>
            </a:r>
            <a:r>
              <a:rPr lang="it-IT" dirty="0" err="1"/>
              <a:t>views,copertura,like</a:t>
            </a:r>
            <a:r>
              <a:rPr lang="it-IT" dirty="0"/>
              <a:t>, </a:t>
            </a:r>
            <a:r>
              <a:rPr lang="it-IT" dirty="0" err="1"/>
              <a:t>dislike</a:t>
            </a:r>
            <a:r>
              <a:rPr lang="it-IT" dirty="0"/>
              <a:t>, salvataggi e commenti in risposta, tramite </a:t>
            </a:r>
            <a:r>
              <a:rPr lang="it-IT" b="1" dirty="0"/>
              <a:t>AI</a:t>
            </a:r>
            <a:r>
              <a:rPr lang="it-IT" dirty="0"/>
              <a:t>.</a:t>
            </a:r>
          </a:p>
          <a:p>
            <a:pPr marL="342900" indent="-342900">
              <a:buAutoNum type="arabicParenR"/>
            </a:pPr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2BF80B0-B1AA-BAD5-D658-1F35E6BF96BB}"/>
              </a:ext>
            </a:extLst>
          </p:cNvPr>
          <p:cNvSpPr/>
          <p:nvPr/>
        </p:nvSpPr>
        <p:spPr>
          <a:xfrm>
            <a:off x="9183583" y="3102427"/>
            <a:ext cx="2187038" cy="445326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Engineer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28126BB-C108-A865-4A9F-D11C6EE728ED}"/>
              </a:ext>
            </a:extLst>
          </p:cNvPr>
          <p:cNvSpPr/>
          <p:nvPr/>
        </p:nvSpPr>
        <p:spPr>
          <a:xfrm>
            <a:off x="9178636" y="3735778"/>
            <a:ext cx="2196935" cy="405740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Scientist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AB7AE9-E5B9-1D07-173C-736D323B5135}"/>
              </a:ext>
            </a:extLst>
          </p:cNvPr>
          <p:cNvSpPr txBox="1"/>
          <p:nvPr/>
        </p:nvSpPr>
        <p:spPr>
          <a:xfrm>
            <a:off x="816428" y="5084123"/>
            <a:ext cx="274369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ANALISI SENTIMENT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F2FC0D-E686-BDA1-E703-102A3CBB231F}"/>
              </a:ext>
            </a:extLst>
          </p:cNvPr>
          <p:cNvSpPr txBox="1"/>
          <p:nvPr/>
        </p:nvSpPr>
        <p:spPr>
          <a:xfrm>
            <a:off x="3772890" y="5079176"/>
            <a:ext cx="2931719" cy="36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/>
              <a:t>ANALISI IMPRESSIONS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905A73-DC39-B775-48C5-6A7EECBABF7F}"/>
              </a:ext>
            </a:extLst>
          </p:cNvPr>
          <p:cNvSpPr txBox="1"/>
          <p:nvPr/>
        </p:nvSpPr>
        <p:spPr>
          <a:xfrm>
            <a:off x="7021287" y="5267203"/>
            <a:ext cx="45027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In un distopico futuro, un modello AI potrebbe suggerire eventi di vita a personaggi pubblicamente esposti affinché abbiano il massimo della copertura sul web?</a:t>
            </a:r>
          </a:p>
        </p:txBody>
      </p:sp>
    </p:spTree>
    <p:extLst>
      <p:ext uri="{BB962C8B-B14F-4D97-AF65-F5344CB8AC3E}">
        <p14:creationId xmlns:p14="http://schemas.microsoft.com/office/powerpoint/2010/main" val="37309087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Dividendo</vt:lpstr>
      <vt:lpstr>Fedez, scivolone a sanremo?</vt:lpstr>
      <vt:lpstr>Successivamente...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671</cp:revision>
  <dcterms:created xsi:type="dcterms:W3CDTF">2023-04-08T15:58:08Z</dcterms:created>
  <dcterms:modified xsi:type="dcterms:W3CDTF">2023-04-09T22:44:46Z</dcterms:modified>
</cp:coreProperties>
</file>