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1E536F-80EE-42C9-8449-35C4636C37D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54AA58E-CA66-4855-A03F-DA9D10E7B89F}">
      <dgm:prSet custT="1"/>
      <dgm:spPr/>
      <dgm:t>
        <a:bodyPr/>
        <a:lstStyle/>
        <a:p>
          <a:r>
            <a:rPr lang="es-ES" sz="3000" dirty="0"/>
            <a:t>Marco utilizado: </a:t>
          </a:r>
          <a:r>
            <a:rPr lang="es-ES" sz="2800" dirty="0"/>
            <a:t>Marco Ágil SCRUM</a:t>
          </a:r>
          <a:endParaRPr lang="en-US" sz="3000" dirty="0"/>
        </a:p>
      </dgm:t>
    </dgm:pt>
    <dgm:pt modelId="{11181AF6-E34C-4044-AC6F-70E1DCD74CEC}" type="parTrans" cxnId="{C1EC1A80-98D0-44ED-91FF-9047A9E7744E}">
      <dgm:prSet/>
      <dgm:spPr/>
      <dgm:t>
        <a:bodyPr/>
        <a:lstStyle/>
        <a:p>
          <a:endParaRPr lang="en-US"/>
        </a:p>
      </dgm:t>
    </dgm:pt>
    <dgm:pt modelId="{5A57898E-5370-4883-88AB-17CD0200E084}" type="sibTrans" cxnId="{C1EC1A80-98D0-44ED-91FF-9047A9E7744E}">
      <dgm:prSet/>
      <dgm:spPr/>
      <dgm:t>
        <a:bodyPr/>
        <a:lstStyle/>
        <a:p>
          <a:endParaRPr lang="en-US"/>
        </a:p>
      </dgm:t>
    </dgm:pt>
    <dgm:pt modelId="{6449DD49-3C4A-4B2D-ACB7-8DFC28BC16D9}">
      <dgm:prSet custT="1"/>
      <dgm:spPr/>
      <dgm:t>
        <a:bodyPr/>
        <a:lstStyle/>
        <a:p>
          <a:r>
            <a:rPr lang="es-ES" sz="3200" dirty="0"/>
            <a:t>Roles: </a:t>
          </a:r>
          <a:endParaRPr lang="en-US" sz="3200" dirty="0"/>
        </a:p>
      </dgm:t>
    </dgm:pt>
    <dgm:pt modelId="{6F0E02EB-C75A-4701-BAB9-F2F994DB1451}" type="parTrans" cxnId="{300856DF-ED0B-4F6D-878A-A6996C6A6692}">
      <dgm:prSet/>
      <dgm:spPr/>
      <dgm:t>
        <a:bodyPr/>
        <a:lstStyle/>
        <a:p>
          <a:endParaRPr lang="en-US"/>
        </a:p>
      </dgm:t>
    </dgm:pt>
    <dgm:pt modelId="{E9510FDC-23A6-4206-BCFC-8CD23108DD1B}" type="sibTrans" cxnId="{300856DF-ED0B-4F6D-878A-A6996C6A6692}">
      <dgm:prSet/>
      <dgm:spPr/>
      <dgm:t>
        <a:bodyPr/>
        <a:lstStyle/>
        <a:p>
          <a:endParaRPr lang="en-US"/>
        </a:p>
      </dgm:t>
    </dgm:pt>
    <dgm:pt modelId="{0BC54961-02EF-48D7-BB07-D6C9A0C573E5}">
      <dgm:prSet/>
      <dgm:spPr/>
      <dgm:t>
        <a:bodyPr/>
        <a:lstStyle/>
        <a:p>
          <a:r>
            <a:rPr lang="es-ES"/>
            <a:t>Product Owner: Gianmarco Yantas Medina</a:t>
          </a:r>
          <a:endParaRPr lang="en-US"/>
        </a:p>
      </dgm:t>
    </dgm:pt>
    <dgm:pt modelId="{1F44DF4A-93F4-446C-852B-1F603D9FBF71}" type="parTrans" cxnId="{FB90E3DA-EF0E-4F11-A09C-F25130361493}">
      <dgm:prSet/>
      <dgm:spPr/>
      <dgm:t>
        <a:bodyPr/>
        <a:lstStyle/>
        <a:p>
          <a:endParaRPr lang="en-US"/>
        </a:p>
      </dgm:t>
    </dgm:pt>
    <dgm:pt modelId="{EE5838E6-D48D-4751-B86C-575A83FEF302}" type="sibTrans" cxnId="{FB90E3DA-EF0E-4F11-A09C-F25130361493}">
      <dgm:prSet/>
      <dgm:spPr/>
      <dgm:t>
        <a:bodyPr/>
        <a:lstStyle/>
        <a:p>
          <a:endParaRPr lang="en-US"/>
        </a:p>
      </dgm:t>
    </dgm:pt>
    <dgm:pt modelId="{96425B18-CFF0-458D-B74D-067D6AE61C38}">
      <dgm:prSet/>
      <dgm:spPr/>
      <dgm:t>
        <a:bodyPr/>
        <a:lstStyle/>
        <a:p>
          <a:r>
            <a:rPr lang="es-ES"/>
            <a:t>SCRUM Master: Liliana Ramirez Lazo</a:t>
          </a:r>
          <a:endParaRPr lang="en-US"/>
        </a:p>
      </dgm:t>
    </dgm:pt>
    <dgm:pt modelId="{DA50FD1B-3C82-479F-B38C-97751D79EF46}" type="parTrans" cxnId="{7E744987-7952-4906-B06E-0EEFD0F4957A}">
      <dgm:prSet/>
      <dgm:spPr/>
      <dgm:t>
        <a:bodyPr/>
        <a:lstStyle/>
        <a:p>
          <a:endParaRPr lang="en-US"/>
        </a:p>
      </dgm:t>
    </dgm:pt>
    <dgm:pt modelId="{6B46A62E-5296-4E7A-8D43-47824E1A6EBE}" type="sibTrans" cxnId="{7E744987-7952-4906-B06E-0EEFD0F4957A}">
      <dgm:prSet/>
      <dgm:spPr/>
      <dgm:t>
        <a:bodyPr/>
        <a:lstStyle/>
        <a:p>
          <a:endParaRPr lang="en-US"/>
        </a:p>
      </dgm:t>
    </dgm:pt>
    <dgm:pt modelId="{12EA5B14-013B-4DB0-A922-D16956E37774}">
      <dgm:prSet/>
      <dgm:spPr/>
      <dgm:t>
        <a:bodyPr/>
        <a:lstStyle/>
        <a:p>
          <a:r>
            <a:rPr lang="es-ES"/>
            <a:t>Developer Team: </a:t>
          </a:r>
          <a:endParaRPr lang="en-US"/>
        </a:p>
      </dgm:t>
    </dgm:pt>
    <dgm:pt modelId="{88B2E453-0CC0-479C-8BFF-F78CA3CFA84C}" type="parTrans" cxnId="{3BFE7071-07B0-4745-A474-78566689B73A}">
      <dgm:prSet/>
      <dgm:spPr/>
      <dgm:t>
        <a:bodyPr/>
        <a:lstStyle/>
        <a:p>
          <a:endParaRPr lang="en-US"/>
        </a:p>
      </dgm:t>
    </dgm:pt>
    <dgm:pt modelId="{625EB9CE-9129-46B1-9E8C-CD1AAB648273}" type="sibTrans" cxnId="{3BFE7071-07B0-4745-A474-78566689B73A}">
      <dgm:prSet/>
      <dgm:spPr/>
      <dgm:t>
        <a:bodyPr/>
        <a:lstStyle/>
        <a:p>
          <a:endParaRPr lang="en-US"/>
        </a:p>
      </dgm:t>
    </dgm:pt>
    <dgm:pt modelId="{220AC3BE-5198-48CC-9D9A-A30500460904}">
      <dgm:prSet/>
      <dgm:spPr/>
      <dgm:t>
        <a:bodyPr/>
        <a:lstStyle/>
        <a:p>
          <a:r>
            <a:rPr lang="es-ES" dirty="0" err="1"/>
            <a:t>Gean</a:t>
          </a:r>
          <a:r>
            <a:rPr lang="es-ES" dirty="0"/>
            <a:t> Carlos Romero </a:t>
          </a:r>
          <a:r>
            <a:rPr lang="es-ES" dirty="0" err="1"/>
            <a:t>Perez</a:t>
          </a:r>
          <a:endParaRPr lang="en-US" dirty="0"/>
        </a:p>
      </dgm:t>
    </dgm:pt>
    <dgm:pt modelId="{1B7E37D2-96C0-4532-A7A4-F0A1DDF3D6CC}" type="parTrans" cxnId="{4E29DE85-A4C4-4AD9-BAA4-E3CBAEBD11FE}">
      <dgm:prSet/>
      <dgm:spPr/>
      <dgm:t>
        <a:bodyPr/>
        <a:lstStyle/>
        <a:p>
          <a:endParaRPr lang="en-US"/>
        </a:p>
      </dgm:t>
    </dgm:pt>
    <dgm:pt modelId="{E6BB62D7-9C23-4D98-B1E7-5FB85E9E96CB}" type="sibTrans" cxnId="{4E29DE85-A4C4-4AD9-BAA4-E3CBAEBD11FE}">
      <dgm:prSet/>
      <dgm:spPr/>
      <dgm:t>
        <a:bodyPr/>
        <a:lstStyle/>
        <a:p>
          <a:endParaRPr lang="en-US"/>
        </a:p>
      </dgm:t>
    </dgm:pt>
    <dgm:pt modelId="{6C181237-424C-44F5-86D2-78DD9C73FA06}">
      <dgm:prSet/>
      <dgm:spPr/>
      <dgm:t>
        <a:bodyPr/>
        <a:lstStyle/>
        <a:p>
          <a:r>
            <a:rPr lang="es-ES"/>
            <a:t>Giovanna Tanta Rodriguez</a:t>
          </a:r>
          <a:endParaRPr lang="en-US"/>
        </a:p>
      </dgm:t>
    </dgm:pt>
    <dgm:pt modelId="{AB7AD166-D774-4BD7-B88E-C9DB602A3E6E}" type="parTrans" cxnId="{AEBA968F-0491-4DA2-A880-4D185ABDEC90}">
      <dgm:prSet/>
      <dgm:spPr/>
      <dgm:t>
        <a:bodyPr/>
        <a:lstStyle/>
        <a:p>
          <a:endParaRPr lang="en-US"/>
        </a:p>
      </dgm:t>
    </dgm:pt>
    <dgm:pt modelId="{BAEB0993-0932-4F89-A7CE-490D51227EF4}" type="sibTrans" cxnId="{AEBA968F-0491-4DA2-A880-4D185ABDEC90}">
      <dgm:prSet/>
      <dgm:spPr/>
      <dgm:t>
        <a:bodyPr/>
        <a:lstStyle/>
        <a:p>
          <a:endParaRPr lang="en-US"/>
        </a:p>
      </dgm:t>
    </dgm:pt>
    <dgm:pt modelId="{D973FF88-1040-4845-A469-16527894D39B}">
      <dgm:prSet/>
      <dgm:spPr/>
      <dgm:t>
        <a:bodyPr/>
        <a:lstStyle/>
        <a:p>
          <a:r>
            <a:rPr lang="es-ES" dirty="0"/>
            <a:t>Liliana </a:t>
          </a:r>
          <a:r>
            <a:rPr lang="es-ES" dirty="0" err="1"/>
            <a:t>Ramirez</a:t>
          </a:r>
          <a:r>
            <a:rPr lang="es-ES" dirty="0"/>
            <a:t> Lazo</a:t>
          </a:r>
          <a:endParaRPr lang="en-US" dirty="0"/>
        </a:p>
      </dgm:t>
    </dgm:pt>
    <dgm:pt modelId="{C7E1EEDC-C419-4EAA-9425-47EF4A93E002}" type="parTrans" cxnId="{B3A18CDE-104A-4604-8BB3-CE05FD7533FD}">
      <dgm:prSet/>
      <dgm:spPr/>
      <dgm:t>
        <a:bodyPr/>
        <a:lstStyle/>
        <a:p>
          <a:endParaRPr lang="en-US"/>
        </a:p>
      </dgm:t>
    </dgm:pt>
    <dgm:pt modelId="{EA337B94-12A2-4A29-ADEE-C3639C1A40F5}" type="sibTrans" cxnId="{B3A18CDE-104A-4604-8BB3-CE05FD7533FD}">
      <dgm:prSet/>
      <dgm:spPr/>
      <dgm:t>
        <a:bodyPr/>
        <a:lstStyle/>
        <a:p>
          <a:endParaRPr lang="en-US"/>
        </a:p>
      </dgm:t>
    </dgm:pt>
    <dgm:pt modelId="{5AA3B391-6143-4598-9D6C-E04D25412978}">
      <dgm:prSet/>
      <dgm:spPr/>
      <dgm:t>
        <a:bodyPr/>
        <a:lstStyle/>
        <a:p>
          <a:r>
            <a:rPr lang="es-ES"/>
            <a:t>Gianmarco Yantas Medina</a:t>
          </a:r>
          <a:endParaRPr lang="en-US"/>
        </a:p>
      </dgm:t>
    </dgm:pt>
    <dgm:pt modelId="{56D5F815-3AC7-4287-8867-4A98959A9147}" type="parTrans" cxnId="{CE8C445E-47DF-4151-94B4-A22BDEC05035}">
      <dgm:prSet/>
      <dgm:spPr/>
      <dgm:t>
        <a:bodyPr/>
        <a:lstStyle/>
        <a:p>
          <a:endParaRPr lang="en-US"/>
        </a:p>
      </dgm:t>
    </dgm:pt>
    <dgm:pt modelId="{2A674D6E-DE30-4522-8A8C-BE705B111465}" type="sibTrans" cxnId="{CE8C445E-47DF-4151-94B4-A22BDEC05035}">
      <dgm:prSet/>
      <dgm:spPr/>
      <dgm:t>
        <a:bodyPr/>
        <a:lstStyle/>
        <a:p>
          <a:endParaRPr lang="en-US"/>
        </a:p>
      </dgm:t>
    </dgm:pt>
    <dgm:pt modelId="{96CF2A9D-6A15-4501-8247-BFDD24A197D0}" type="pres">
      <dgm:prSet presAssocID="{E71E536F-80EE-42C9-8449-35C4636C37DA}" presName="linear" presStyleCnt="0">
        <dgm:presLayoutVars>
          <dgm:animLvl val="lvl"/>
          <dgm:resizeHandles val="exact"/>
        </dgm:presLayoutVars>
      </dgm:prSet>
      <dgm:spPr/>
    </dgm:pt>
    <dgm:pt modelId="{289AE6C5-B0A2-4104-9048-0956D5814595}" type="pres">
      <dgm:prSet presAssocID="{754AA58E-CA66-4855-A03F-DA9D10E7B89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1036BEC-C23D-4A05-8745-9F4D2E244F6B}" type="pres">
      <dgm:prSet presAssocID="{5A57898E-5370-4883-88AB-17CD0200E084}" presName="spacer" presStyleCnt="0"/>
      <dgm:spPr/>
    </dgm:pt>
    <dgm:pt modelId="{3E71769E-9100-4F28-A171-B1A2583D3AF1}" type="pres">
      <dgm:prSet presAssocID="{6449DD49-3C4A-4B2D-ACB7-8DFC28BC16D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E9F566F-83DD-454C-8D29-3D700F582B06}" type="pres">
      <dgm:prSet presAssocID="{6449DD49-3C4A-4B2D-ACB7-8DFC28BC16D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AC05C18-41F6-44E6-B19B-91CA2AD5F06F}" type="presOf" srcId="{D973FF88-1040-4845-A469-16527894D39B}" destId="{5E9F566F-83DD-454C-8D29-3D700F582B06}" srcOrd="0" destOrd="5" presId="urn:microsoft.com/office/officeart/2005/8/layout/vList2"/>
    <dgm:cxn modelId="{D9EC4920-9AA4-4A20-8EF4-64D5FA4239B8}" type="presOf" srcId="{12EA5B14-013B-4DB0-A922-D16956E37774}" destId="{5E9F566F-83DD-454C-8D29-3D700F582B06}" srcOrd="0" destOrd="2" presId="urn:microsoft.com/office/officeart/2005/8/layout/vList2"/>
    <dgm:cxn modelId="{DAE88028-C581-4D09-B537-CBB30D5E9066}" type="presOf" srcId="{6C181237-424C-44F5-86D2-78DD9C73FA06}" destId="{5E9F566F-83DD-454C-8D29-3D700F582B06}" srcOrd="0" destOrd="4" presId="urn:microsoft.com/office/officeart/2005/8/layout/vList2"/>
    <dgm:cxn modelId="{CE8C445E-47DF-4151-94B4-A22BDEC05035}" srcId="{12EA5B14-013B-4DB0-A922-D16956E37774}" destId="{5AA3B391-6143-4598-9D6C-E04D25412978}" srcOrd="3" destOrd="0" parTransId="{56D5F815-3AC7-4287-8867-4A98959A9147}" sibTransId="{2A674D6E-DE30-4522-8A8C-BE705B111465}"/>
    <dgm:cxn modelId="{C36A9663-0EB8-4B23-86FA-FBA973AE6B75}" type="presOf" srcId="{5AA3B391-6143-4598-9D6C-E04D25412978}" destId="{5E9F566F-83DD-454C-8D29-3D700F582B06}" srcOrd="0" destOrd="6" presId="urn:microsoft.com/office/officeart/2005/8/layout/vList2"/>
    <dgm:cxn modelId="{3BFE7071-07B0-4745-A474-78566689B73A}" srcId="{6449DD49-3C4A-4B2D-ACB7-8DFC28BC16D9}" destId="{12EA5B14-013B-4DB0-A922-D16956E37774}" srcOrd="2" destOrd="0" parTransId="{88B2E453-0CC0-479C-8BFF-F78CA3CFA84C}" sibTransId="{625EB9CE-9129-46B1-9E8C-CD1AAB648273}"/>
    <dgm:cxn modelId="{0FE37554-BE28-4B2F-A8EC-F7687BD868FC}" type="presOf" srcId="{220AC3BE-5198-48CC-9D9A-A30500460904}" destId="{5E9F566F-83DD-454C-8D29-3D700F582B06}" srcOrd="0" destOrd="3" presId="urn:microsoft.com/office/officeart/2005/8/layout/vList2"/>
    <dgm:cxn modelId="{C1EC1A80-98D0-44ED-91FF-9047A9E7744E}" srcId="{E71E536F-80EE-42C9-8449-35C4636C37DA}" destId="{754AA58E-CA66-4855-A03F-DA9D10E7B89F}" srcOrd="0" destOrd="0" parTransId="{11181AF6-E34C-4044-AC6F-70E1DCD74CEC}" sibTransId="{5A57898E-5370-4883-88AB-17CD0200E084}"/>
    <dgm:cxn modelId="{2DB28C80-3AB5-4B94-896B-E8F293D00344}" type="presOf" srcId="{754AA58E-CA66-4855-A03F-DA9D10E7B89F}" destId="{289AE6C5-B0A2-4104-9048-0956D5814595}" srcOrd="0" destOrd="0" presId="urn:microsoft.com/office/officeart/2005/8/layout/vList2"/>
    <dgm:cxn modelId="{4E29DE85-A4C4-4AD9-BAA4-E3CBAEBD11FE}" srcId="{12EA5B14-013B-4DB0-A922-D16956E37774}" destId="{220AC3BE-5198-48CC-9D9A-A30500460904}" srcOrd="0" destOrd="0" parTransId="{1B7E37D2-96C0-4532-A7A4-F0A1DDF3D6CC}" sibTransId="{E6BB62D7-9C23-4D98-B1E7-5FB85E9E96CB}"/>
    <dgm:cxn modelId="{7E744987-7952-4906-B06E-0EEFD0F4957A}" srcId="{6449DD49-3C4A-4B2D-ACB7-8DFC28BC16D9}" destId="{96425B18-CFF0-458D-B74D-067D6AE61C38}" srcOrd="1" destOrd="0" parTransId="{DA50FD1B-3C82-479F-B38C-97751D79EF46}" sibTransId="{6B46A62E-5296-4E7A-8D43-47824E1A6EBE}"/>
    <dgm:cxn modelId="{DEFB038D-F61A-4EBA-9B25-AD8454D6CACB}" type="presOf" srcId="{0BC54961-02EF-48D7-BB07-D6C9A0C573E5}" destId="{5E9F566F-83DD-454C-8D29-3D700F582B06}" srcOrd="0" destOrd="0" presId="urn:microsoft.com/office/officeart/2005/8/layout/vList2"/>
    <dgm:cxn modelId="{AEBA968F-0491-4DA2-A880-4D185ABDEC90}" srcId="{12EA5B14-013B-4DB0-A922-D16956E37774}" destId="{6C181237-424C-44F5-86D2-78DD9C73FA06}" srcOrd="1" destOrd="0" parTransId="{AB7AD166-D774-4BD7-B88E-C9DB602A3E6E}" sibTransId="{BAEB0993-0932-4F89-A7CE-490D51227EF4}"/>
    <dgm:cxn modelId="{51CB0293-6B70-4349-820D-D1AB65284C91}" type="presOf" srcId="{96425B18-CFF0-458D-B74D-067D6AE61C38}" destId="{5E9F566F-83DD-454C-8D29-3D700F582B06}" srcOrd="0" destOrd="1" presId="urn:microsoft.com/office/officeart/2005/8/layout/vList2"/>
    <dgm:cxn modelId="{9B87BAB9-20AA-4DA3-9073-6DDFB5B7FF0C}" type="presOf" srcId="{6449DD49-3C4A-4B2D-ACB7-8DFC28BC16D9}" destId="{3E71769E-9100-4F28-A171-B1A2583D3AF1}" srcOrd="0" destOrd="0" presId="urn:microsoft.com/office/officeart/2005/8/layout/vList2"/>
    <dgm:cxn modelId="{FB90E3DA-EF0E-4F11-A09C-F25130361493}" srcId="{6449DD49-3C4A-4B2D-ACB7-8DFC28BC16D9}" destId="{0BC54961-02EF-48D7-BB07-D6C9A0C573E5}" srcOrd="0" destOrd="0" parTransId="{1F44DF4A-93F4-446C-852B-1F603D9FBF71}" sibTransId="{EE5838E6-D48D-4751-B86C-575A83FEF302}"/>
    <dgm:cxn modelId="{B3A18CDE-104A-4604-8BB3-CE05FD7533FD}" srcId="{12EA5B14-013B-4DB0-A922-D16956E37774}" destId="{D973FF88-1040-4845-A469-16527894D39B}" srcOrd="2" destOrd="0" parTransId="{C7E1EEDC-C419-4EAA-9425-47EF4A93E002}" sibTransId="{EA337B94-12A2-4A29-ADEE-C3639C1A40F5}"/>
    <dgm:cxn modelId="{300856DF-ED0B-4F6D-878A-A6996C6A6692}" srcId="{E71E536F-80EE-42C9-8449-35C4636C37DA}" destId="{6449DD49-3C4A-4B2D-ACB7-8DFC28BC16D9}" srcOrd="1" destOrd="0" parTransId="{6F0E02EB-C75A-4701-BAB9-F2F994DB1451}" sibTransId="{E9510FDC-23A6-4206-BCFC-8CD23108DD1B}"/>
    <dgm:cxn modelId="{DB0C9BF8-4C06-4636-AE45-3CEA05198500}" type="presOf" srcId="{E71E536F-80EE-42C9-8449-35C4636C37DA}" destId="{96CF2A9D-6A15-4501-8247-BFDD24A197D0}" srcOrd="0" destOrd="0" presId="urn:microsoft.com/office/officeart/2005/8/layout/vList2"/>
    <dgm:cxn modelId="{FD4D99FF-8A6C-4C4E-AAC2-3FB65E9E4DB5}" type="presParOf" srcId="{96CF2A9D-6A15-4501-8247-BFDD24A197D0}" destId="{289AE6C5-B0A2-4104-9048-0956D5814595}" srcOrd="0" destOrd="0" presId="urn:microsoft.com/office/officeart/2005/8/layout/vList2"/>
    <dgm:cxn modelId="{486F8173-6B18-47B7-BED2-C0CA44C12499}" type="presParOf" srcId="{96CF2A9D-6A15-4501-8247-BFDD24A197D0}" destId="{D1036BEC-C23D-4A05-8745-9F4D2E244F6B}" srcOrd="1" destOrd="0" presId="urn:microsoft.com/office/officeart/2005/8/layout/vList2"/>
    <dgm:cxn modelId="{EA18AE38-C73B-4C37-8F1D-7D2B5ADC0FF5}" type="presParOf" srcId="{96CF2A9D-6A15-4501-8247-BFDD24A197D0}" destId="{3E71769E-9100-4F28-A171-B1A2583D3AF1}" srcOrd="2" destOrd="0" presId="urn:microsoft.com/office/officeart/2005/8/layout/vList2"/>
    <dgm:cxn modelId="{6A170F81-2892-4916-9CD3-54CDB6CCE074}" type="presParOf" srcId="{96CF2A9D-6A15-4501-8247-BFDD24A197D0}" destId="{5E9F566F-83DD-454C-8D29-3D700F582B0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AE6C5-B0A2-4104-9048-0956D5814595}">
      <dsp:nvSpPr>
        <dsp:cNvPr id="0" name=""/>
        <dsp:cNvSpPr/>
      </dsp:nvSpPr>
      <dsp:spPr>
        <a:xfrm>
          <a:off x="0" y="110327"/>
          <a:ext cx="5681562" cy="7794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Marco utilizado: </a:t>
          </a:r>
          <a:r>
            <a:rPr lang="es-ES" sz="2800" kern="1200" dirty="0"/>
            <a:t>Marco Ágil SCRUM</a:t>
          </a:r>
          <a:endParaRPr lang="en-US" sz="3000" kern="1200" dirty="0"/>
        </a:p>
      </dsp:txBody>
      <dsp:txXfrm>
        <a:off x="38049" y="148376"/>
        <a:ext cx="5605464" cy="703341"/>
      </dsp:txXfrm>
    </dsp:sp>
    <dsp:sp modelId="{3E71769E-9100-4F28-A171-B1A2583D3AF1}">
      <dsp:nvSpPr>
        <dsp:cNvPr id="0" name=""/>
        <dsp:cNvSpPr/>
      </dsp:nvSpPr>
      <dsp:spPr>
        <a:xfrm>
          <a:off x="0" y="984806"/>
          <a:ext cx="5681562" cy="77943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Roles: </a:t>
          </a:r>
          <a:endParaRPr lang="en-US" sz="3200" kern="1200" dirty="0"/>
        </a:p>
      </dsp:txBody>
      <dsp:txXfrm>
        <a:off x="38049" y="1022855"/>
        <a:ext cx="5605464" cy="703341"/>
      </dsp:txXfrm>
    </dsp:sp>
    <dsp:sp modelId="{5E9F566F-83DD-454C-8D29-3D700F582B06}">
      <dsp:nvSpPr>
        <dsp:cNvPr id="0" name=""/>
        <dsp:cNvSpPr/>
      </dsp:nvSpPr>
      <dsp:spPr>
        <a:xfrm>
          <a:off x="0" y="1764246"/>
          <a:ext cx="5681562" cy="3483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39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600" kern="1200"/>
            <a:t>Product Owner: Gianmarco Yantas Medina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600" kern="1200"/>
            <a:t>SCRUM Master: Liliana Ramirez Lazo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600" kern="1200"/>
            <a:t>Developer Team: </a:t>
          </a:r>
          <a:endParaRPr lang="en-US" sz="2600" kern="1200"/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600" kern="1200" dirty="0" err="1"/>
            <a:t>Gean</a:t>
          </a:r>
          <a:r>
            <a:rPr lang="es-ES" sz="2600" kern="1200" dirty="0"/>
            <a:t> Carlos Romero </a:t>
          </a:r>
          <a:r>
            <a:rPr lang="es-ES" sz="2600" kern="1200" dirty="0" err="1"/>
            <a:t>Perez</a:t>
          </a:r>
          <a:endParaRPr lang="en-US" sz="2600" kern="1200" dirty="0"/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600" kern="1200"/>
            <a:t>Giovanna Tanta Rodriguez</a:t>
          </a:r>
          <a:endParaRPr lang="en-US" sz="2600" kern="1200"/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600" kern="1200" dirty="0"/>
            <a:t>Liliana </a:t>
          </a:r>
          <a:r>
            <a:rPr lang="es-ES" sz="2600" kern="1200" dirty="0" err="1"/>
            <a:t>Ramirez</a:t>
          </a:r>
          <a:r>
            <a:rPr lang="es-ES" sz="2600" kern="1200" dirty="0"/>
            <a:t> Lazo</a:t>
          </a:r>
          <a:endParaRPr lang="en-US" sz="2600" kern="1200" dirty="0"/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600" kern="1200"/>
            <a:t>Gianmarco Yantas Medina</a:t>
          </a:r>
          <a:endParaRPr lang="en-US" sz="2600" kern="1200"/>
        </a:p>
      </dsp:txBody>
      <dsp:txXfrm>
        <a:off x="0" y="1764246"/>
        <a:ext cx="5681562" cy="3483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60FDE-60A0-49EB-86DD-709FB5486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5FE3E8-3F43-45CC-B5B8-A20CF27D9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E1453B-B629-4CC0-B6B9-B4B4F329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C94-50A1-460C-9C85-BC593ECD09EA}" type="datetimeFigureOut">
              <a:rPr lang="es-PE" smtClean="0"/>
              <a:t>29/04/2021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E7424D-5D9B-4D62-8773-AE597D31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DC23E3-1878-4DFE-88AA-7A3D72CC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011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5DAD5-72A2-42ED-B03B-CB16FA8E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9180F4-AA94-4A98-88AD-C3C8668E5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AB8E2F-BB0F-4574-B010-D6369A63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C94-50A1-460C-9C85-BC593ECD09EA}" type="datetimeFigureOut">
              <a:rPr lang="es-PE" smtClean="0"/>
              <a:t>29/04/2021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F45E7B-9190-47F6-B0BE-59759141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9629ED-26BB-4411-A0D1-62B0B48C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202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88CCF6-B58C-47DB-948C-66CD55773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EF9401-728D-4944-9781-0AFBB1DC1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ADEB0F-FC2C-43CF-A05D-0807B8F2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C94-50A1-460C-9C85-BC593ECD09EA}" type="datetimeFigureOut">
              <a:rPr lang="es-PE" smtClean="0"/>
              <a:t>29/04/2021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12DF2D-64BC-4ED5-BBE9-72034AE3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00049F-4D79-4101-93E7-6FF18DD6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278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E2FFE-F5DD-41BE-9D43-CFA3384E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42F1C-995E-43EC-9024-F456D9CD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61652E-BBB6-4F94-AA7A-1DFD9C37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C94-50A1-460C-9C85-BC593ECD09EA}" type="datetimeFigureOut">
              <a:rPr lang="es-PE" smtClean="0"/>
              <a:t>29/04/2021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835610-3136-44FF-97D9-2DA07FAF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3EC49-DB8A-407F-8D7F-DD02CD53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476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927A0-3095-4829-BE9B-7BDE43AE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34CD81-A2C8-440C-AB39-6903AB43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5781B9-BF5F-4464-90BC-B1CAB0B0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C94-50A1-460C-9C85-BC593ECD09EA}" type="datetimeFigureOut">
              <a:rPr lang="es-PE" smtClean="0"/>
              <a:t>29/04/2021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84824B-45A7-435A-AD14-FB20E694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518E4-B590-46F3-8270-729C1F06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895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FA0D-D3F5-4BFE-B6B4-60A70952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8EC61-2364-475B-9A2E-192DA5F5E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A29A7C-05B2-4150-A992-49B568C0F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99EC71-EB2B-46FF-AF90-4B97C13E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C94-50A1-460C-9C85-BC593ECD09EA}" type="datetimeFigureOut">
              <a:rPr lang="es-PE" smtClean="0"/>
              <a:t>29/04/2021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454FAE-FD73-496D-8C6D-87BA1F02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ED4F19-310F-4320-A058-CC2C182B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632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FDB57-D096-4438-B43B-A6101ACF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F1922C-D6DF-4627-B6E5-97E829E03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CE4944-5505-43E5-A27F-52C45BF7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6B4F33-EB61-4266-A4CA-D717E63D1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D23376-0C74-4193-B47C-46C052AC0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A1E8D0-9F9D-4834-A254-15F55764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C94-50A1-460C-9C85-BC593ECD09EA}" type="datetimeFigureOut">
              <a:rPr lang="es-PE" smtClean="0"/>
              <a:t>29/04/2021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7C798F-6724-485B-A796-CD46BA24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78C855-CAB0-4F22-BDFF-542D9F1A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684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8F543-56C7-45AF-8EB0-2BACB535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6FF5E0-87D1-41CB-80B2-5F3F4115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C94-50A1-460C-9C85-BC593ECD09EA}" type="datetimeFigureOut">
              <a:rPr lang="es-PE" smtClean="0"/>
              <a:t>29/04/2021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762513-930C-43FB-BA88-CAB32627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D79BD8-E9E4-4C28-8495-33D9982E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85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CE33A1-ECCD-4049-8C74-A1AAF64F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C94-50A1-460C-9C85-BC593ECD09EA}" type="datetimeFigureOut">
              <a:rPr lang="es-PE" smtClean="0"/>
              <a:t>29/04/2021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DECCC5-30A6-4E1A-AACB-EE8E0BC7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D39025-4C8C-4180-A43B-CD6CA651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46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FB9CF-197E-49DD-8CD3-C0BE6308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41755-78CE-4170-B930-A368F7F3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CA19B0-1B48-4245-A869-C2952AC58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237F30-7550-4F13-B113-0233873D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C94-50A1-460C-9C85-BC593ECD09EA}" type="datetimeFigureOut">
              <a:rPr lang="es-PE" smtClean="0"/>
              <a:t>29/04/2021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6AF841-FEC8-4D00-B268-B80475F0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2B8E98-A784-46A9-BD72-8D57CDF0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348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15E86-2543-4580-A136-9F217670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8780BF-9533-42D6-A18B-B692CF544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14DB0D-527F-48F2-884A-84159DA3C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E40FFD-018A-4455-93E8-D47584DD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C94-50A1-460C-9C85-BC593ECD09EA}" type="datetimeFigureOut">
              <a:rPr lang="es-PE" smtClean="0"/>
              <a:t>29/04/2021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3FE8D1-3344-46C1-883B-63899766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023FF2-A354-4A81-B1D8-9D88DCEE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701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E2547B-3934-499C-85FA-2F61DAE9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E72598-A5D6-4783-BDE0-B35859855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324995-5739-4D33-A776-E909F36C1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03C94-50A1-460C-9C85-BC593ECD09EA}" type="datetimeFigureOut">
              <a:rPr lang="es-PE" smtClean="0"/>
              <a:t>29/04/2021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D450B-E075-4231-9306-1926BE4A2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EBE79C-34DB-4EDF-8399-22F74BEF8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374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C79B78-AFFA-4AA8-B302-88B45375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5161" y="4166906"/>
            <a:ext cx="2461676" cy="2041729"/>
          </a:xfrm>
          <a:noFill/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5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Alumnos: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PE" sz="5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Giovanna Tanta Rodríguez</a:t>
            </a:r>
            <a:endParaRPr lang="es-PE" sz="5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PE" sz="5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Liliana Ramírez Lazo</a:t>
            </a:r>
            <a:endParaRPr lang="es-PE" sz="5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PE" sz="5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Gianmarco Yantas Medina</a:t>
            </a:r>
            <a:endParaRPr lang="es-PE" sz="5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PE" sz="5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Gean</a:t>
            </a:r>
            <a:r>
              <a:rPr lang="es-PE" sz="5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Carlos Romero Pérez</a:t>
            </a:r>
            <a:endParaRPr lang="es-PE" sz="5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sz="2000" dirty="0">
              <a:solidFill>
                <a:srgbClr val="080808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9039BE-E650-4EAF-AD51-204C7B0CC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745" y="2339221"/>
            <a:ext cx="7218508" cy="1598627"/>
          </a:xfrm>
          <a:noFill/>
        </p:spPr>
        <p:txBody>
          <a:bodyPr anchor="ctr">
            <a:normAutofit/>
          </a:bodyPr>
          <a:lstStyle/>
          <a:p>
            <a:r>
              <a:rPr lang="es-ES" sz="3600" b="1" dirty="0">
                <a:solidFill>
                  <a:srgbClr val="080808"/>
                </a:solidFill>
              </a:rPr>
              <a:t>Implementación de un sistema web de ventas en Distribuidora Norteña para mejorar sus procesos de negocio.</a:t>
            </a:r>
            <a:endParaRPr lang="es-PE" sz="3600" b="1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Imagen 36" descr="Portal SAE en Línea">
            <a:extLst>
              <a:ext uri="{FF2B5EF4-FFF2-40B4-BE49-F238E27FC236}">
                <a16:creationId xmlns:a16="http://schemas.microsoft.com/office/drawing/2014/main" id="{340AF4D5-0D7E-4F84-AC75-C9B8B86FD8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207" y="459491"/>
            <a:ext cx="5441585" cy="1393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235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24747089-0322-4B03-B224-817DD4C8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0">
            <a:extLst>
              <a:ext uri="{FF2B5EF4-FFF2-40B4-BE49-F238E27FC236}">
                <a16:creationId xmlns:a16="http://schemas.microsoft.com/office/drawing/2014/main" id="{7228512D-3055-4911-A4D1-4A084C9C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933928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12">
            <a:extLst>
              <a:ext uri="{FF2B5EF4-FFF2-40B4-BE49-F238E27FC236}">
                <a16:creationId xmlns:a16="http://schemas.microsoft.com/office/drawing/2014/main" id="{3C98C7BF-70D9-4D19-BD2D-D808991FD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3853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0246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ame 16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501609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224D35-17B8-4D3C-8FEF-B8165C69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190" y="2721789"/>
            <a:ext cx="3618284" cy="134572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80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GRACIAS</a:t>
            </a:r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id="{FFD685C2-1A84-41DE-BFA0-0A068F83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914977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B00B2C3-A842-40F5-AE79-15097E1AB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5" y="939973"/>
            <a:ext cx="4978053" cy="49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9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Marcador de contenido 2">
            <a:extLst>
              <a:ext uri="{FF2B5EF4-FFF2-40B4-BE49-F238E27FC236}">
                <a16:creationId xmlns:a16="http://schemas.microsoft.com/office/drawing/2014/main" id="{A9E7E582-ED1F-4311-B90C-7402AB2B4912}"/>
              </a:ext>
            </a:extLst>
          </p:cNvPr>
          <p:cNvSpPr txBox="1">
            <a:spLocks/>
          </p:cNvSpPr>
          <p:nvPr/>
        </p:nvSpPr>
        <p:spPr>
          <a:xfrm>
            <a:off x="812320" y="1866387"/>
            <a:ext cx="431143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Empresa distribuidora de gas GLP en la zona Norte de Lima </a:t>
            </a:r>
          </a:p>
          <a:p>
            <a:r>
              <a:rPr lang="es-ES" sz="2000" dirty="0"/>
              <a:t>Encargada de abastecer hogares, restaurantes e industrias.</a:t>
            </a:r>
          </a:p>
          <a:p>
            <a:r>
              <a:rPr lang="es-ES" sz="2000" dirty="0"/>
              <a:t>20 años de presencia en el Mercado bajo la marca SOLGAS</a:t>
            </a:r>
          </a:p>
          <a:p>
            <a:r>
              <a:rPr lang="es-PE" sz="2000" dirty="0"/>
              <a:t>Líder de ventas durante sus 10 primeros años en la zona.</a:t>
            </a:r>
          </a:p>
          <a:p>
            <a:r>
              <a:rPr lang="es-PE" sz="2000" dirty="0"/>
              <a:t>Actualmente bajó su nivel de productividad considerablemente.</a:t>
            </a:r>
          </a:p>
        </p:txBody>
      </p:sp>
      <p:sp>
        <p:nvSpPr>
          <p:cNvPr id="41" name="Marcador de contenido 2">
            <a:extLst>
              <a:ext uri="{FF2B5EF4-FFF2-40B4-BE49-F238E27FC236}">
                <a16:creationId xmlns:a16="http://schemas.microsoft.com/office/drawing/2014/main" id="{639DD083-1914-4C1B-BD4F-41ACFFC81D8E}"/>
              </a:ext>
            </a:extLst>
          </p:cNvPr>
          <p:cNvSpPr txBox="1">
            <a:spLocks/>
          </p:cNvSpPr>
          <p:nvPr/>
        </p:nvSpPr>
        <p:spPr>
          <a:xfrm>
            <a:off x="6765109" y="1866387"/>
            <a:ext cx="431143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Procesos y estructuras con poca o nada de tecnología de la información.</a:t>
            </a:r>
          </a:p>
          <a:p>
            <a:r>
              <a:rPr lang="es-ES" sz="2000" dirty="0"/>
              <a:t>El área de ventas de la empresa recibe las llamadas y anota los requerimientos de manera manual.</a:t>
            </a:r>
          </a:p>
          <a:p>
            <a:r>
              <a:rPr lang="es-PE" sz="2000" dirty="0"/>
              <a:t>Continuos retrasos en la elaboración de los pedidos, facturación.</a:t>
            </a:r>
          </a:p>
          <a:p>
            <a:r>
              <a:rPr lang="es-PE" sz="2000" dirty="0"/>
              <a:t>Imposibilidad de realizar reportes de productos mas destacados</a:t>
            </a:r>
          </a:p>
        </p:txBody>
      </p:sp>
      <p:sp>
        <p:nvSpPr>
          <p:cNvPr id="43" name="Título 1">
            <a:extLst>
              <a:ext uri="{FF2B5EF4-FFF2-40B4-BE49-F238E27FC236}">
                <a16:creationId xmlns:a16="http://schemas.microsoft.com/office/drawing/2014/main" id="{7950966C-0908-4F7D-BA0A-129322D9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447" y="702944"/>
            <a:ext cx="3606756" cy="1247869"/>
          </a:xfrm>
        </p:spPr>
        <p:txBody>
          <a:bodyPr/>
          <a:lstStyle/>
          <a:p>
            <a:r>
              <a:rPr lang="es-ES" b="1" dirty="0"/>
              <a:t>EL PROBLEMA</a:t>
            </a:r>
            <a:endParaRPr lang="es-PE" b="1" dirty="0"/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04BDA935-F1AC-451B-9DCA-8FE08EE3F617}"/>
              </a:ext>
            </a:extLst>
          </p:cNvPr>
          <p:cNvSpPr txBox="1">
            <a:spLocks/>
          </p:cNvSpPr>
          <p:nvPr/>
        </p:nvSpPr>
        <p:spPr>
          <a:xfrm>
            <a:off x="1240159" y="742809"/>
            <a:ext cx="3606756" cy="1247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LA EMPRESA</a:t>
            </a:r>
            <a:endParaRPr lang="es-PE" b="1" dirty="0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B5715599-9419-4E09-81D6-4C43A73A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9660385" y="5170952"/>
            <a:ext cx="2248241" cy="15061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8240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61768-3858-4B55-A983-E0B7B1409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B512E-1699-4C69-96E5-544BED81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s-ES" sz="4000" b="1" dirty="0"/>
              <a:t>ESPECIFICACIONES DEL TRABAJO:</a:t>
            </a:r>
            <a:endParaRPr lang="es-PE" sz="40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70F8CE-E82E-416C-9783-C495D90B9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29A4BC2C-696B-4395-9400-045CDEEA3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260F70B9-87BD-4263-9F05-E90EA5889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2">
              <a:extLst>
                <a:ext uri="{FF2B5EF4-FFF2-40B4-BE49-F238E27FC236}">
                  <a16:creationId xmlns:a16="http://schemas.microsoft.com/office/drawing/2014/main" id="{032DDFCA-6EDF-4605-9349-8ED81B247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361BA33-8989-4034-B3B2-3353D81F1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0418FE74-A99A-4EFE-A5EF-293657165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3860D389-B4A1-4C8D-B729-1FBAAF93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94EE628D-5F81-4593-A546-FE5341A4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2">
              <a:extLst>
                <a:ext uri="{FF2B5EF4-FFF2-40B4-BE49-F238E27FC236}">
                  <a16:creationId xmlns:a16="http://schemas.microsoft.com/office/drawing/2014/main" id="{3F59FFE1-E919-4382-8B19-0F59E0CFD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C72A68C0-67B2-4059-B9FB-DAF2DE6C9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6E81708-DB09-4AC2-B02A-07394F8D2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9EE3BA06-C343-456D-B024-9F730A332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6CD71060-F14E-4990-8698-52DFE9C73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8D6FF31-8CBC-4EA6-886D-2798CFA58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8331D18D-CADD-4888-99CB-C76BDBF9F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CA52436E-27FC-4F19-97F2-1E1ABAA8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910BDE3-A3BE-43A9-9337-0B4354956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B6EAAB17-E229-40D5-9D27-4FC5B49F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2">
              <a:extLst>
                <a:ext uri="{FF2B5EF4-FFF2-40B4-BE49-F238E27FC236}">
                  <a16:creationId xmlns:a16="http://schemas.microsoft.com/office/drawing/2014/main" id="{EE364DC9-B9E3-4C68-B68C-ED16C8E58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53718762-3A1D-4B08-AA92-C57069D44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A0C820CF-BE9A-4275-84DC-80740E34E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11490484-3AE4-41A8-976F-26E4D489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D5969311-8D34-4F15-BE5D-95F0B6EDC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2">
              <a:extLst>
                <a:ext uri="{FF2B5EF4-FFF2-40B4-BE49-F238E27FC236}">
                  <a16:creationId xmlns:a16="http://schemas.microsoft.com/office/drawing/2014/main" id="{B64A2B04-A2CC-4FE5-B1FD-B16A84A38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095AA4F0-534F-4A74-AA86-6A9EC993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51B81732-52BB-4062-8A4A-3C477855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0643222-86E1-46D2-8F9F-A73CD7DD8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584577"/>
              </p:ext>
            </p:extLst>
          </p:nvPr>
        </p:nvGraphicFramePr>
        <p:xfrm>
          <a:off x="6227064" y="749808"/>
          <a:ext cx="5681562" cy="535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89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8FE19C-9C40-4922-93E9-E249D81DBA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592" y="1953999"/>
            <a:ext cx="9316085" cy="39763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EA33089-8886-4BFC-9C2F-68D8895C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315" y="360814"/>
            <a:ext cx="5458641" cy="1593185"/>
          </a:xfrm>
        </p:spPr>
        <p:txBody>
          <a:bodyPr>
            <a:normAutofit/>
          </a:bodyPr>
          <a:lstStyle/>
          <a:p>
            <a:r>
              <a:rPr lang="es-ES" sz="4000" b="1" dirty="0"/>
              <a:t>DIAGRAMA DE ISHIKAWA.</a:t>
            </a:r>
            <a:endParaRPr lang="es-PE" sz="4000" b="1" dirty="0"/>
          </a:p>
        </p:txBody>
      </p:sp>
    </p:spTree>
    <p:extLst>
      <p:ext uri="{BB962C8B-B14F-4D97-AF65-F5344CB8AC3E}">
        <p14:creationId xmlns:p14="http://schemas.microsoft.com/office/powerpoint/2010/main" val="34427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4590E88-6600-42CE-AAAC-2996420FED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9592" y="1273659"/>
            <a:ext cx="9912815" cy="529585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FF942B93-8FF3-48F9-A327-CF1EB362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37" y="224274"/>
            <a:ext cx="10595259" cy="1120024"/>
          </a:xfrm>
        </p:spPr>
        <p:txBody>
          <a:bodyPr>
            <a:normAutofit fontScale="90000"/>
          </a:bodyPr>
          <a:lstStyle/>
          <a:p>
            <a:r>
              <a:rPr lang="es-ES" sz="4000" b="1" dirty="0"/>
              <a:t>PROCESO DE RECEPCION DE PEDIDOS VIA TELEFONICA.</a:t>
            </a:r>
            <a:endParaRPr lang="es-PE" sz="4000" b="1" dirty="0"/>
          </a:p>
        </p:txBody>
      </p:sp>
    </p:spTree>
    <p:extLst>
      <p:ext uri="{BB962C8B-B14F-4D97-AF65-F5344CB8AC3E}">
        <p14:creationId xmlns:p14="http://schemas.microsoft.com/office/powerpoint/2010/main" val="277749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FA3E431-9202-4FAC-9F8B-D29AE523D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41250"/>
              </p:ext>
            </p:extLst>
          </p:nvPr>
        </p:nvGraphicFramePr>
        <p:xfrm>
          <a:off x="791425" y="285007"/>
          <a:ext cx="10606102" cy="6202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067">
                  <a:extLst>
                    <a:ext uri="{9D8B030D-6E8A-4147-A177-3AD203B41FA5}">
                      <a16:colId xmlns:a16="http://schemas.microsoft.com/office/drawing/2014/main" val="521721967"/>
                    </a:ext>
                  </a:extLst>
                </a:gridCol>
                <a:gridCol w="838899">
                  <a:extLst>
                    <a:ext uri="{9D8B030D-6E8A-4147-A177-3AD203B41FA5}">
                      <a16:colId xmlns:a16="http://schemas.microsoft.com/office/drawing/2014/main" val="2321893752"/>
                    </a:ext>
                  </a:extLst>
                </a:gridCol>
                <a:gridCol w="4815281">
                  <a:extLst>
                    <a:ext uri="{9D8B030D-6E8A-4147-A177-3AD203B41FA5}">
                      <a16:colId xmlns:a16="http://schemas.microsoft.com/office/drawing/2014/main" val="3537239758"/>
                    </a:ext>
                  </a:extLst>
                </a:gridCol>
                <a:gridCol w="2793534">
                  <a:extLst>
                    <a:ext uri="{9D8B030D-6E8A-4147-A177-3AD203B41FA5}">
                      <a16:colId xmlns:a16="http://schemas.microsoft.com/office/drawing/2014/main" val="2130005368"/>
                    </a:ext>
                  </a:extLst>
                </a:gridCol>
                <a:gridCol w="729842">
                  <a:extLst>
                    <a:ext uri="{9D8B030D-6E8A-4147-A177-3AD203B41FA5}">
                      <a16:colId xmlns:a16="http://schemas.microsoft.com/office/drawing/2014/main" val="525112587"/>
                    </a:ext>
                  </a:extLst>
                </a:gridCol>
                <a:gridCol w="389064">
                  <a:extLst>
                    <a:ext uri="{9D8B030D-6E8A-4147-A177-3AD203B41FA5}">
                      <a16:colId xmlns:a16="http://schemas.microsoft.com/office/drawing/2014/main" val="1613891525"/>
                    </a:ext>
                  </a:extLst>
                </a:gridCol>
                <a:gridCol w="713415">
                  <a:extLst>
                    <a:ext uri="{9D8B030D-6E8A-4147-A177-3AD203B41FA5}">
                      <a16:colId xmlns:a16="http://schemas.microsoft.com/office/drawing/2014/main" val="3619245421"/>
                    </a:ext>
                  </a:extLst>
                </a:gridCol>
              </a:tblGrid>
              <a:tr h="36933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PE" sz="2000" u="none" strike="noStrike" dirty="0">
                          <a:effectLst/>
                        </a:rPr>
                        <a:t>PRODUCT BACKLOG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4576"/>
                  </a:ext>
                </a:extLst>
              </a:tr>
              <a:tr h="17854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ID</a:t>
                      </a:r>
                      <a:endParaRPr lang="es-PE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Como:</a:t>
                      </a:r>
                      <a:endParaRPr lang="es-PE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Yo puedo:</a:t>
                      </a:r>
                      <a:endParaRPr lang="es-PE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Para:</a:t>
                      </a:r>
                      <a:endParaRPr lang="es-PE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Prioridad</a:t>
                      </a:r>
                      <a:endParaRPr lang="es-PE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Sprint</a:t>
                      </a:r>
                      <a:endParaRPr lang="es-PE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Estado</a:t>
                      </a:r>
                      <a:endParaRPr lang="es-PE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802904"/>
                  </a:ext>
                </a:extLst>
              </a:tr>
              <a:tr h="17042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Cliente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Seleccionar el tipo de producto que voy a pedir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evitar confusion de productos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Alta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Esperando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183141"/>
                  </a:ext>
                </a:extLst>
              </a:tr>
              <a:tr h="17042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2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Cliente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Ingresar con mi usuario y contraseña a la pagina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realizar las compras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Alta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Esperando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96425"/>
                  </a:ext>
                </a:extLst>
              </a:tr>
              <a:tr h="17042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3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Cliente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realizar pago mediante </a:t>
                      </a:r>
                      <a:r>
                        <a:rPr lang="es-PE" sz="1100" u="none" strike="noStrike" dirty="0" err="1">
                          <a:effectLst/>
                        </a:rPr>
                        <a:t>paypal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asegurar que la compra a sido segura y exitosa.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Alta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Esperando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67482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Cliente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Seleccionar el producto y que se muestre la descripción, el precio y la cantidad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enviarlo al carrito de compras.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Alta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Esperando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372099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5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Cliente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Poder eliminar, rebajar la cantidad de productos, seguir comprando y pagar productos dentro del carrito de compras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asegurarme que la compra sea correcta.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Alta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Esperando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922033"/>
                  </a:ext>
                </a:extLst>
              </a:tr>
              <a:tr h="17042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6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Administrador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ingresar con mi usuario y contraseña al panel de administrador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gestionar los pedidos hechos por los clientes.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Alta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Esperando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55673"/>
                  </a:ext>
                </a:extLst>
              </a:tr>
              <a:tr h="32461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7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Administrador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ingresar con mi usuario y contraseña al panel de administrador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eliminar, ingresar y editar los productos en la sección productos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Alta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Esperando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90947"/>
                  </a:ext>
                </a:extLst>
              </a:tr>
              <a:tr h="45446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8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Administrador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Mostrar a mis clientes en la página principal las pestañas de “Nosotros”, “Carrito de compras”, “Registrarse” e “iniciar sesión”, también los productos de la empresa y el método de pago admitido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poder facilitar la navegación del cliente.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Media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En proceso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89650"/>
                  </a:ext>
                </a:extLst>
              </a:tr>
              <a:tr h="32461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9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Administrador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Limitar el campo para registro de clientes con: Nombre, dirección, distrito, correo y contraseña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poder tener una información completa del cliente.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Media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En proceso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931700"/>
                  </a:ext>
                </a:extLst>
              </a:tr>
              <a:tr h="32461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Administrador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Limitar el campo de correo en el área de registro con el formato de un correo electrónico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validarlo.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Media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Testeando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85561"/>
                  </a:ext>
                </a:extLst>
              </a:tr>
              <a:tr h="22275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Cliente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registrarme en la pagina web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poder realizar mis pedidos.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Alta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En proceso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053519"/>
                  </a:ext>
                </a:extLst>
              </a:tr>
              <a:tr h="16230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12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Administrador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emitir un comprobante de pago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llevar la contabilidad y declarar las ventas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Alta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2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 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80625"/>
                  </a:ext>
                </a:extLst>
              </a:tr>
              <a:tr h="32461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13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Cliente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Visualizar botones que me redirijan al </a:t>
                      </a:r>
                      <a:r>
                        <a:rPr lang="es-ES" sz="1100" u="none" strike="noStrike" dirty="0" err="1">
                          <a:effectLst/>
                        </a:rPr>
                        <a:t>Whatsapp</a:t>
                      </a:r>
                      <a:r>
                        <a:rPr lang="es-ES" sz="1100" u="none" strike="noStrike" dirty="0">
                          <a:effectLst/>
                        </a:rPr>
                        <a:t> y al Facebook de la empresa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comunicarme rápidamente con la empresa.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Baja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2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 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735703"/>
                  </a:ext>
                </a:extLst>
              </a:tr>
              <a:tr h="32461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Cliente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realizar quejas, comentarios o preguntas sobre la atención brindada desde la pagina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retroalimentar a la empresa y solucionar dudas.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Media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2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18055"/>
                  </a:ext>
                </a:extLst>
              </a:tr>
              <a:tr h="32461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15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Administrador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Descargar relación de ventas en formato Excel y PDF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elaborar </a:t>
                      </a:r>
                      <a:r>
                        <a:rPr lang="es-ES" sz="1100" u="none" strike="noStrike" dirty="0" err="1">
                          <a:effectLst/>
                        </a:rPr>
                        <a:t>KPI´s</a:t>
                      </a:r>
                      <a:r>
                        <a:rPr lang="es-ES" sz="1100" u="none" strike="noStrike" dirty="0">
                          <a:effectLst/>
                        </a:rPr>
                        <a:t> para medir el rendimiento de la empresa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Medina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2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1188"/>
                  </a:ext>
                </a:extLst>
              </a:tr>
              <a:tr h="16230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16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Administrador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Visualizar, Responder y eliminar todas las quejas del libro de quejas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Mejorar la satisfacción del cliente.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Media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2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74611"/>
                  </a:ext>
                </a:extLst>
              </a:tr>
              <a:tr h="16230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17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Cliente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Recibir mis quejas en el correo electrónico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Darle seguimiento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Baja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2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7123"/>
                  </a:ext>
                </a:extLst>
              </a:tr>
              <a:tr h="16230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18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Administrador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Ingresar con mi usuario y contraseña al panel de administrador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gestionar los clientes y sus datos.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Alta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2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776758"/>
                  </a:ext>
                </a:extLst>
              </a:tr>
              <a:tr h="32461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19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Administrador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Visualizar en la casilla de quejas las opciones de Entrada, Enviados y papelera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gestionar bien las quejas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Media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2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17747"/>
                  </a:ext>
                </a:extLst>
              </a:tr>
              <a:tr h="16230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20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Administrador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Responder una queja y que se mueva automaticamente a enviados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Tener mejor orden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Media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2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689389"/>
                  </a:ext>
                </a:extLst>
              </a:tr>
              <a:tr h="16230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21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Administrador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Eliminar una queja y que se mueva a la papelera.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Gestionar dar finalizada su </a:t>
                      </a:r>
                      <a:r>
                        <a:rPr lang="es-PE" sz="1100" u="none" strike="noStrike" dirty="0" err="1">
                          <a:effectLst/>
                        </a:rPr>
                        <a:t>atencion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Media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2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604464"/>
                  </a:ext>
                </a:extLst>
              </a:tr>
              <a:tr h="16230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22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Administrador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Eliminar completamente una queja dentro de la papelera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Mantenerlo hasta que no se necesite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Media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2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 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88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35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BA9507-C2E1-4697-8908-21346319E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2" y="761305"/>
            <a:ext cx="5397836" cy="26399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56BF1D-52DA-4DE2-BE70-AA25D6057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301" y="761305"/>
            <a:ext cx="5828132" cy="268077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2D934AB-7FB0-46BA-8DAE-29077A88D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82" y="3456706"/>
            <a:ext cx="5397836" cy="313498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39B4E14-96FB-40A2-A80E-44DD8305A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301" y="3689971"/>
            <a:ext cx="5828132" cy="265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0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6144DCA-40A2-4024-9F7A-9157410D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CRONOGRAMA DE TAREAS EN TEAMS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FF43F6A-E14C-4743-A533-397EA09DC36A}"/>
              </a:ext>
            </a:extLst>
          </p:cNvPr>
          <p:cNvSpPr txBox="1">
            <a:spLocks/>
          </p:cNvSpPr>
          <p:nvPr/>
        </p:nvSpPr>
        <p:spPr>
          <a:xfrm>
            <a:off x="6095999" y="713313"/>
            <a:ext cx="5257801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n-lt"/>
                <a:ea typeface="+mn-ea"/>
                <a:cs typeface="+mn-cs"/>
              </a:rPr>
              <a:t>Revisar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en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Navegador</a:t>
            </a:r>
            <a:r>
              <a:rPr lang="en-US" sz="2800" dirty="0"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637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A4D3EA-56F0-4F56-9949-8AB92B5A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6" y="256420"/>
            <a:ext cx="4740297" cy="601997"/>
          </a:xfrm>
        </p:spPr>
        <p:txBody>
          <a:bodyPr>
            <a:normAutofit/>
          </a:bodyPr>
          <a:lstStyle/>
          <a:p>
            <a:r>
              <a:rPr lang="es-ES" sz="3200" b="1" dirty="0"/>
              <a:t>DAYLI SCRUM MEETING</a:t>
            </a:r>
            <a:endParaRPr lang="es-PE" sz="3200" b="1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nference room table">
            <a:extLst>
              <a:ext uri="{FF2B5EF4-FFF2-40B4-BE49-F238E27FC236}">
                <a16:creationId xmlns:a16="http://schemas.microsoft.com/office/drawing/2014/main" id="{999F53B1-B661-4F6D-8C2C-213E32676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36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5C4B687-C947-481F-8299-BF2F55AF6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74908"/>
              </p:ext>
            </p:extLst>
          </p:nvPr>
        </p:nvGraphicFramePr>
        <p:xfrm>
          <a:off x="1014060" y="1675722"/>
          <a:ext cx="5528945" cy="386257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537210">
                  <a:extLst>
                    <a:ext uri="{9D8B030D-6E8A-4147-A177-3AD203B41FA5}">
                      <a16:colId xmlns:a16="http://schemas.microsoft.com/office/drawing/2014/main" val="3643868866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4935502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206880450"/>
                    </a:ext>
                  </a:extLst>
                </a:gridCol>
                <a:gridCol w="1382395">
                  <a:extLst>
                    <a:ext uri="{9D8B030D-6E8A-4147-A177-3AD203B41FA5}">
                      <a16:colId xmlns:a16="http://schemas.microsoft.com/office/drawing/2014/main" val="2510912456"/>
                    </a:ext>
                  </a:extLst>
                </a:gridCol>
              </a:tblGrid>
              <a:tr h="3549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3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¿Que hice ayer?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¿Que haré hoy?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¿Posibles Dificultades?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5127654"/>
                  </a:ext>
                </a:extLst>
              </a:tr>
              <a:tr h="10445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26/04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Liliana: Delimitar los Sprint Backlog, trabajará en HU-8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Giovanna: Delimitar los Sprint Backlog, trabajará en HU-9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Gianmarco: Delimitar los Sprint Backlog, trabajará en HU-11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 err="1">
                          <a:effectLst/>
                        </a:rPr>
                        <a:t>Gean</a:t>
                      </a:r>
                      <a:r>
                        <a:rPr lang="es-PE" sz="1100" dirty="0">
                          <a:effectLst/>
                        </a:rPr>
                        <a:t> Carlos: Delimitar los Sprint Backlog, trabajará en HU-10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 </a:t>
                      </a:r>
                      <a:endParaRPr lang="es-PE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Liliana: Crear BD y trabajaré en los prototipos de diseños para la interfaz y presentarlos al cliente.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Giovanna y Gianmarco: Crear BD e iniciar con el diseño del prototipo del formulario de registro de usuario con los campos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 err="1">
                          <a:effectLst/>
                        </a:rPr>
                        <a:t>Gean</a:t>
                      </a:r>
                      <a:r>
                        <a:rPr lang="es-PE" sz="1100" dirty="0">
                          <a:effectLst/>
                        </a:rPr>
                        <a:t> Carlo: Crear BD e iniciar con el diseño del prototipo de la pagina web de registro</a:t>
                      </a:r>
                      <a:endParaRPr lang="es-PE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Liliana: Dudas con respecto a realizar diseños que le gusten al cliente.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Giovanna: Ninguno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Gianmarco: Ninguno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 err="1">
                          <a:effectLst/>
                        </a:rPr>
                        <a:t>Gean</a:t>
                      </a:r>
                      <a:r>
                        <a:rPr lang="es-PE" sz="1100" dirty="0">
                          <a:effectLst/>
                        </a:rPr>
                        <a:t> Carlos: Ninguno</a:t>
                      </a:r>
                      <a:endParaRPr lang="es-PE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309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614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880</Words>
  <Application>Microsoft Office PowerPoint</Application>
  <PresentationFormat>Panorámica</PresentationFormat>
  <Paragraphs>220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Implementación de un sistema web de ventas en Distribuidora Norteña para mejorar sus procesos de negocio.</vt:lpstr>
      <vt:lpstr>EL PROBLEMA</vt:lpstr>
      <vt:lpstr>ESPECIFICACIONES DEL TRABAJO:</vt:lpstr>
      <vt:lpstr>DIAGRAMA DE ISHIKAWA.</vt:lpstr>
      <vt:lpstr>PROCESO DE RECEPCION DE PEDIDOS VIA TELEFONICA.</vt:lpstr>
      <vt:lpstr>Presentación de PowerPoint</vt:lpstr>
      <vt:lpstr>Presentación de PowerPoint</vt:lpstr>
      <vt:lpstr>CRONOGRAMA DE TAREAS EN TEAMS</vt:lpstr>
      <vt:lpstr>DAYLI SCRUM MEETING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un sistema web de ventas en Distribuidora Norteña para mejorar sus procesos de negocio.</dc:title>
  <dc:creator>Gianmarco</dc:creator>
  <cp:lastModifiedBy>Gianmarco</cp:lastModifiedBy>
  <cp:revision>11</cp:revision>
  <dcterms:created xsi:type="dcterms:W3CDTF">2021-04-29T15:50:14Z</dcterms:created>
  <dcterms:modified xsi:type="dcterms:W3CDTF">2021-04-29T21:39:57Z</dcterms:modified>
</cp:coreProperties>
</file>