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59" r:id="rId14"/>
    <p:sldId id="281" r:id="rId15"/>
    <p:sldId id="282" r:id="rId16"/>
    <p:sldId id="283" r:id="rId17"/>
    <p:sldId id="284" r:id="rId18"/>
    <p:sldId id="285" r:id="rId19"/>
    <p:sldId id="286" r:id="rId20"/>
    <p:sldId id="294" r:id="rId21"/>
    <p:sldId id="308" r:id="rId22"/>
    <p:sldId id="309" r:id="rId23"/>
    <p:sldId id="310" r:id="rId24"/>
    <p:sldId id="311" r:id="rId25"/>
    <p:sldId id="270" r:id="rId26"/>
    <p:sldId id="271" r:id="rId27"/>
    <p:sldId id="295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73" r:id="rId38"/>
    <p:sldId id="287" r:id="rId39"/>
    <p:sldId id="288" r:id="rId40"/>
    <p:sldId id="291" r:id="rId41"/>
    <p:sldId id="292" r:id="rId42"/>
    <p:sldId id="289" r:id="rId43"/>
    <p:sldId id="293" r:id="rId44"/>
    <p:sldId id="29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6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3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2877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1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4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2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1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90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3657600" y="-22564"/>
            <a:ext cx="8534400" cy="7016518"/>
          </a:xfrm>
          <a:prstGeom prst="rect">
            <a:avLst/>
          </a:prstGeom>
          <a:solidFill>
            <a:srgbClr val="E7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7244082" y="569420"/>
            <a:ext cx="7130143" cy="59450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케이스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시나리오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</a:t>
            </a:r>
            <a:r>
              <a:rPr lang="ko-KR" alt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결과서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73191" y="533630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6171"/>
            <a:ext cx="6225702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73650" y="1172388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73191" y="1880274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432" y="2588160"/>
            <a:ext cx="341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44394" y="1880275"/>
            <a:ext cx="2672860" cy="623877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820333" y="4157134"/>
            <a:ext cx="2596921" cy="499533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17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주문상품조회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장바구니에서 주문한 상품 목록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목록 중 로그인 된 계정의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userid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와 같은 목록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상품 목록의 이미지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를 누른다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상품의 상세 페이지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489532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 배송완료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상태가 배송완료 일 때 후기작성 버튼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752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 후기작성완료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상태가 후기작성완료 일 때 후기작성 버튼 숨김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097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작성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버튼을 누른다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 페이지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98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페이지에서 선택한 상품의 정보를 선택한 수량만큼 출력되는지 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17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후기작성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입력하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지 않고 후기 등록을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내용을 입력하지 않고 후기 등록을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후기를 입력하세요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752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내용의 길이를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글자 미만으로 입력하고 후기 등록을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 이상 입력하세요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097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올바른 정보를 입력하고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후기 등록을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작성하였습니다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98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페이지에서 선택한 상품의 정보를 선택한 수량만큼 출력되는지 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2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3611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17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고객주문내역조회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바꾸고자 하는 주문의 상태를 배송 중 버튼을 눌러 변경을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중으로 변경 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해당상품 주문 상태 배송 중으로 변경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바꾸고자 하는 주문의 상태를 배송 완료 버튼을 눌러 변경을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완료로 변경 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해당상품 주문 상태 배송 완료로 변경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752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후기 작성을 완료해 주문 상태 후기작성완료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변경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중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완료 버튼 비활성화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097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상품 목록의 이미지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를 누른다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상품의 상세 페이지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98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 계정으로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페이지에서 선택한 상품의 정보를 선택한 수량만큼 출력되는지 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1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13603"/>
              </p:ext>
            </p:extLst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8458"/>
              </p:ext>
            </p:extLst>
          </p:nvPr>
        </p:nvGraphicFramePr>
        <p:xfrm>
          <a:off x="1800000" y="540000"/>
          <a:ext cx="9162092" cy="553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MAIN-00-01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lt"/>
                          <a:ea typeface="+mn-ea"/>
                        </a:rPr>
                        <a:t>메인페이지</a:t>
                      </a:r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  기능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aseline="0" dirty="0" err="1" smtClean="0">
                          <a:latin typeface="+mn-lt"/>
                          <a:ea typeface="+mn-ea"/>
                        </a:rPr>
                        <a:t>화면구현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  <a:ea typeface="+mn-ea"/>
                        </a:rPr>
                        <a:t>사용자 </a:t>
                      </a:r>
                      <a:r>
                        <a:rPr lang="ko-KR" altLang="en-US" sz="900" dirty="0" err="1" smtClean="0">
                          <a:latin typeface="+mn-lt"/>
                          <a:ea typeface="+mn-ea"/>
                        </a:rPr>
                        <a:t>검색어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메인페이지에 접속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상품정보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출력 및 클릭 시 화면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검색창에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존재하는 상품에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관한 키워드 검색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키워드를 포함한 상품을 노출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검색창에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존재하지 않는 상품에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관한 키워드 검색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해당하는 상품이 존재하지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문구가  담긴 화면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검색창을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공란으로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검색버튼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문구가 담긴 화면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97719"/>
              </p:ext>
            </p:extLst>
          </p:nvPr>
        </p:nvGraphicFramePr>
        <p:xfrm>
          <a:off x="1800000" y="540000"/>
          <a:ext cx="9162092" cy="553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상품정보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 페이지 출력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라디오 버튼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내비게이션 바에서 카테고리명을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카테고리에 해당하는 상품페이지로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카테고리 상품페이지에서 강아지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고양이 버튼을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반려동물 상품만 노출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 이미지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상품의 상세페이지로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상세페이지에서 수량 변경하여 장바구니에 담기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상품에 대한 정보를 포함하여 장바구니 페이지 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로그인시 장바구니 이동 가능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61961"/>
              </p:ext>
            </p:extLst>
          </p:nvPr>
        </p:nvGraphicFramePr>
        <p:xfrm>
          <a:off x="1800000" y="540000"/>
          <a:ext cx="9162092" cy="596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상품등록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상품설명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,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해당 반려동물 종류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가격없이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811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상품설명없이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상품설명을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사진없이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사진을 등록해주세요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738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카테고리 선택없이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카테고리를 선택해주세요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상품일련번호 입력없이 상품등록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일련번호를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0284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모든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정보를 입력한 후 상품등록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상품등록성공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009"/>
                  </a:ext>
                </a:extLst>
              </a:tr>
              <a:tr h="1282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 계정으로 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0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66107"/>
              </p:ext>
            </p:extLst>
          </p:nvPr>
        </p:nvGraphicFramePr>
        <p:xfrm>
          <a:off x="1800000" y="540000"/>
          <a:ext cx="9162092" cy="596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상품설명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,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해당 반려동물 종류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선택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하단의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입력창에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기존 상품정보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 선택없이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 선택해주세요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811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가격없이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가격을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상품설명없이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상품설명을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738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사진없이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사진을 등록해주세요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카테고리 선택없이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카테고리를 선택해주세요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0284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모든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정보를 입력한 후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상품수정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상품수정성공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009"/>
                  </a:ext>
                </a:extLst>
              </a:tr>
              <a:tr h="1282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 계정으로 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61326"/>
              </p:ext>
            </p:extLst>
          </p:nvPr>
        </p:nvGraphicFramePr>
        <p:xfrm>
          <a:off x="1800000" y="540000"/>
          <a:ext cx="9162092" cy="54735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삭제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선택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하단의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입력창에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기존 상품정보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 선택없이 상품등록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상품을 선택해주세요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상품을 선택하고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상품삭제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상품삭제성공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6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 계정으로 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3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78174"/>
              </p:ext>
            </p:extLst>
          </p:nvPr>
        </p:nvGraphicFramePr>
        <p:xfrm>
          <a:off x="1800000" y="540000"/>
          <a:ext cx="9162092" cy="596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BOARD-00-01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 글 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제목없이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내용없이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1908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제목과 내용을 입력하여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작성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 목록에서 글 제목 클릭하여 글 조회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수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증가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004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제목없이 글 수정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내용없이 글 수정 시도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653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제목과 내용을 입력하여 글 수정 시도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수정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상세화면에서 삭제 버튼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삭제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18677"/>
                  </a:ext>
                </a:extLst>
              </a:tr>
              <a:tr h="1568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 계정으로 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10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08521"/>
              </p:ext>
            </p:extLst>
          </p:nvPr>
        </p:nvGraphicFramePr>
        <p:xfrm>
          <a:off x="1800000" y="540000"/>
          <a:ext cx="9162092" cy="596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기다은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BOARD-00-02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문의 글 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등록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삭제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제목없이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내용없이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1908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제목과 내용을 입력하여 글 저장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작성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제목없이 글 수정 시도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004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내용없이 글 수정 시도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제목과 내용을 입력하여 글 수정 시도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수정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653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상세화면에서 삭제 버튼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 삭제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내용 없이 저장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답변을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18677"/>
                  </a:ext>
                </a:extLst>
              </a:tr>
              <a:tr h="1568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내용 입력 후 저장 시도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등록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삭제 버튼 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삭제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소비자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관리자 계정 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4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558931" y="1246120"/>
          <a:ext cx="916209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ID/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없이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비밀번호를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만 입력 후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비밀번호를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존재하지 않는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불가능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잘못된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불가능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올바른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900" baseline="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성공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메인 화면으로 이동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DB Customer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테이블에 등록되어있는 사용자만 로그인 가능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정상적인 로그인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기대결과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3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800000" y="540000"/>
          <a:ext cx="9162092" cy="553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테스트 케이스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 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단계 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단위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김정산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범위 </a:t>
                      </a:r>
                      <a:r>
                        <a:rPr lang="en-US" altLang="ko-KR" sz="900" b="0" dirty="0"/>
                        <a:t>: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0" dirty="0"/>
                        <a:t>단일 시스템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</a:t>
                      </a:r>
                      <a:r>
                        <a:rPr lang="en-US" altLang="ko-KR" sz="900" b="1" dirty="0"/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LOGTS-xx-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yy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일자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: </a:t>
                      </a:r>
                      <a:r>
                        <a:rPr lang="en-US" altLang="ko-KR" sz="900" dirty="0" smtClean="0"/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목적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 및 사용자 </a:t>
                      </a:r>
                      <a:r>
                        <a:rPr lang="en-US" altLang="ko-KR" sz="900" dirty="0" smtClean="0"/>
                        <a:t>FAQ</a:t>
                      </a:r>
                      <a:r>
                        <a:rPr lang="ko-KR" altLang="en-US" sz="900" dirty="0" smtClean="0"/>
                        <a:t>게시판  사용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입력 데이터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사용자 </a:t>
                      </a:r>
                      <a:r>
                        <a:rPr lang="en-US" altLang="ko-KR" sz="900" dirty="0" smtClean="0"/>
                        <a:t>ID/</a:t>
                      </a:r>
                      <a:r>
                        <a:rPr lang="en-US" altLang="ko-KR" sz="900" baseline="0" dirty="0" smtClean="0"/>
                        <a:t>PW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단계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케이스 설명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예상 출력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7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관리자가 게시판 제목을 기입하지 않았을 때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오류메시지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제목을 입력해주세요</a:t>
                      </a:r>
                      <a:r>
                        <a:rPr lang="en-US" altLang="ko-KR" sz="900" dirty="0" smtClean="0"/>
                        <a:t>.)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7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관리자가 게시판 내용을 기입하지 않았을 때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오류메시지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문의사항 내용을 입력하세요</a:t>
                      </a:r>
                      <a:r>
                        <a:rPr lang="en-US" altLang="ko-KR" sz="900" dirty="0" smtClean="0"/>
                        <a:t>.)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테스트 환경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 환경의 테스트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형상 관리 서버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전제 조건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정상적으로 </a:t>
                      </a:r>
                      <a:r>
                        <a:rPr lang="ko-KR" altLang="en-US" sz="900" dirty="0" smtClean="0"/>
                        <a:t>관리자 </a:t>
                      </a:r>
                      <a:r>
                        <a:rPr lang="ko-KR" altLang="en-US" sz="900" dirty="0"/>
                        <a:t>계정</a:t>
                      </a:r>
                      <a:r>
                        <a:rPr lang="en-US" altLang="ko-KR" sz="900" dirty="0"/>
                        <a:t>(ID, PW)</a:t>
                      </a:r>
                      <a:r>
                        <a:rPr lang="ko-KR" altLang="en-US" sz="900" dirty="0"/>
                        <a:t>이 등록되어 있어야 함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성공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실패 기준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88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78373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440000" y="540000"/>
          <a:ext cx="10266264" cy="5769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1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48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660563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254890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712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975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360000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통합 테스트 시나리오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명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회원관리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번호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메뉴경로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주요 입력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회원 로그인 및 화면 이동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ID,PASSWORD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 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버튼을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 버튼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계정 정보가 맞은 경우 로그인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성공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계정 정보가 틀린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경우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실패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계정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찾기 화면을 새 창 으로 띄워 준다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                                                                                  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비밀번호확인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기본정보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모든 항목을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입력하고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 시 회원 정보를 생성하면서 로그인 페이지로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하나의 항목이라도 입력하지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않고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회원가입을 시도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할 경우 입력 하지 않은 항목을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입력하라는 안내문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792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계정찾기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찾기 버튼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찾기 버튼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 클릭 시 아이디 찾기 페이지로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 클릭 시 비밀번호 찾기 페이지로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아이디 조회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휴대전화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휴대전화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 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닫기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전화번호로 등록된 아이디가 존재 할 경우 해당 아이디를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정보가 틀린 경우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아이디가 존재 하지않습니다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를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닫기를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비밀번호 찾기 창이 닫힘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5989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439999" y="540000"/>
          <a:ext cx="10280945" cy="62251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42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920650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1340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971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35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14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360000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통합 테스트 시나리오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명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회원관리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번호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메뉴경로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주요 입력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질문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답변 입력 후 비밀번호 찾기 버튼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닫기 버튼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입력한 정보와 일치하는 회원이 있는 경우 비밀번호 재설정 페이지로 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1-2)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입력한 정보와 일치하는 회원이 없는 경우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회원정보가 일치 않습니다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닫기를 클릭한 경우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비밀번호 찾기 창이 닫힘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 재설정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재설정</a:t>
                      </a:r>
                    </a:p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새 비밀번호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새 비밀번호확인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재설정 할 비밀번호를 비밀번호와 비밀번호확인에 똑같이 입력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후 비밀번호 재설정 버튼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닫기 버튼 클릭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비밀번호와 비밀번호 확인이 일치 할 경우 비밀번호 재설정 후 창 닫힘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닫기를 클릭한 경우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비밀번호 찾기 창이 닫힘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668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회원정보수정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회원정보수정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새 비밀번호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새 비밀번호확인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전화번호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 변경 클릭 후 전화번호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 값 입력 후 회원정보 수정 클릭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전화번호 변경 버튼 클릭 시 전화번호 태그 활성화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새로운 번호 입력 시 전화번호 중복 체크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모든 항목을 입력하고 회원정보수정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클릭 시 회원 정보를 수정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하나의 항목이라도 입력하지 않고 회원정보수정을 시도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할 경우 입력 하지 않은 항목을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입력하라는 안내문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출력</a:t>
                      </a:r>
                      <a:endParaRPr lang="ko-KR" altLang="en-US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1686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LOGTS-00-05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장바구니담기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상품상세페이지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 입력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후 장바구니 담기 클릭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제품 리스트 버튼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개수의 범위가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사이인 경우 정상적으로 장바구니 담기 실행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개수의 범위가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사이가 아닌 경우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수량을 확인하세요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1-3) 1~9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숫자가 아닌 기호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문자 입력 불가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2)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3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5989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293750" y="1357529"/>
          <a:ext cx="10280945" cy="4389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42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920650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1340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971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35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14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0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통합 테스트 시나리오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명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회원관리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번호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메뉴경로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주요 입력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LOGTS-00-06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주문하기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개수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체크박스 체크 여부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구매하고자 하는 상품의 체크박스 선택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구매하고자 하는 상품의 수량 변경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구매 하고자 하는 상품의 체크 박스 선택 후 주문하기 버튼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상품 개별 삭제 버튼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전체 비우기 버튼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총 결제금액 자동 계산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수량 변경 시 합산 금액 자동 계산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수량 변경 시 총 결제 금액 자동 계산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2-3)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개수의 범위가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사이인 경우 정상작동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2-4)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개수의 범위가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사이가 아닌 경우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수량은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사이로 입력해주세요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2-5) 1~9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숫자가 아닌 기호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문자 입력 불가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3-1)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선택한 체크박스가 있을 경우 주문하기 실행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3-2)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선택한 체크박스가 없을 경우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상품을 선택해주세요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해당 상품 장바구니에서 삭제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5-1)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장바구니에 담긴 물품이 있을 경우 장바구니 비우기 실행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5-2)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장바구니에 담긴 물품이 없을 경우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장바구니에 담긴 물품이 없습니다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출력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31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LOGTS-00-07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주문상품조회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일련번호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장바구니에서 주문한 상품 목록 출력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 목록의 이미지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주문 상태 배송 완료 일 경우 후기작성 클릭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목록 중 로그인 된 계정의 </a:t>
                      </a:r>
                      <a:r>
                        <a:rPr lang="en-US" altLang="ko-KR" sz="900" dirty="0" err="1" smtClean="0">
                          <a:latin typeface="+mn-ea"/>
                          <a:ea typeface="+mn-ea"/>
                        </a:rPr>
                        <a:t>userid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와 같은 목록 출력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일련번호를 비교해 해당상품의 상세페이지로 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3-1)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주문 상태 배송 완료 일 경우 후기작성 버튼 출력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3-2)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주문 상태 후기작성완료 일 경우 후기작성 버튼 숨김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2746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6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5989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293750" y="1357529"/>
          <a:ext cx="10280945" cy="3154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42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920650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1340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971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35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14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179896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통합 테스트 시나리오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 명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회원관리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17989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번호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메뉴경로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주요 입력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LOGTS-00-08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후기작성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후기 제목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후기 내용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제목과 내용을 입력 후 후기 등록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모든 항목을 입력하고 후기 등록 버튼을 누를 경우 후기 등록 실행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하나의 항목이라도 입력하지 않고 후기 등록을 시도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할 경우 입력 하지 않은 항목을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입력하라는 안내문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1-3)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후기 내용을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자 미만 입력하고 후기 등록을 시도 할 경우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자 이상 입력 하라는 안내문 출력</a:t>
                      </a:r>
                      <a:endParaRPr lang="ko-KR" altLang="en-US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91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LOGTS-00-09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고객주문내역조회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고객주문내역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주문상태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장바구니에서 주문한 상품 목록 출력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 목록의 이미지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중 버튼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배송 완료 버튼 클릭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모든 고객의 주문 목록 출력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일련번호를 비교해 해당상품의 상세페이지로 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상품의 주문 상태를 배송 중으로 변경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상품의 주문 상태를 배달 완료로 변경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주문 상태가 후기작성완료인 상품의 배송 중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배송 완료 버튼 비활성화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14991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47972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4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87819"/>
              </p:ext>
            </p:extLst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78373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83842"/>
              </p:ext>
            </p:extLst>
          </p:nvPr>
        </p:nvGraphicFramePr>
        <p:xfrm>
          <a:off x="1440000" y="540000"/>
          <a:ext cx="10266264" cy="59293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660563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254890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712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975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351402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통합 테스트 시나리오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</a:rPr>
                        <a:t>프로젝트 명</a:t>
                      </a:r>
                      <a:r>
                        <a:rPr lang="en-US" altLang="ko-KR" sz="1200" baseline="0" dirty="0" smtClean="0">
                          <a:ln>
                            <a:noFill/>
                          </a:ln>
                        </a:rPr>
                        <a:t>: </a:t>
                      </a:r>
                      <a:r>
                        <a:rPr lang="ko-KR" altLang="en-US" sz="1200" baseline="0" dirty="0" err="1" smtClean="0">
                          <a:ln>
                            <a:noFill/>
                          </a:ln>
                        </a:rPr>
                        <a:t>냥반댁댕댕이</a:t>
                      </a:r>
                      <a:endParaRPr lang="ko-KR" altLang="en-US" sz="1200" b="0" dirty="0">
                        <a:ln>
                          <a:noFill/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51402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문서 번호 </a:t>
                      </a:r>
                      <a:r>
                        <a:rPr lang="en-US" altLang="ko-KR" sz="1200" dirty="0"/>
                        <a:t>: 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작성자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 smtClean="0"/>
                        <a:t>기다은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번호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입력 값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케이스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예상 결과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확인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MAIN-00-01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검색 및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화면이동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검색어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키워드 검색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Tx/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상품정보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검색결과 노출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해당하는 상품이 있는 경우 상품 목록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해당하는 상품이 없는 경우 안내 메시지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1-3)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입력값이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없는 경우 안내 메시지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상품의 상세페이지로 이동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화면이동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화면전환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상품카테고리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카테고리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카테고리 상품페이지에서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라디오버튼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상품 이미지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장바구니 담기 클릭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카데고리의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상품 페이지 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반려동물 상품만 노출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상세페이지 이동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장바구니 이동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1294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상품등록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상품등록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상품설명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일련번호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해당 반려동물 종류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모든 정보를 입력 한 후 상품 등록 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모든 정보 입력 후 상품등록 클릭 시 상품등록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미입력된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정보가 있으면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필수항목을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입력하라는 메시지 노출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1294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상품수정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상품수정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</a:t>
                      </a:r>
                    </a:p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상품설명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일련번호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해당 반려동물 종류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모든 정보를 입력 한 후 상품 수정 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모든 정보 입력 후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상품수정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상품수정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미입력된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정보가 있으면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필수항목을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입력하라는 메시지 노출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986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5989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55426"/>
              </p:ext>
            </p:extLst>
          </p:nvPr>
        </p:nvGraphicFramePr>
        <p:xfrm>
          <a:off x="1439999" y="540000"/>
          <a:ext cx="10280945" cy="55241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42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920650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1340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971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350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14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266057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통합 테스트 시나리오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프로젝트 명</a:t>
                      </a:r>
                      <a:r>
                        <a:rPr lang="en-US" altLang="ko-KR" sz="1200" baseline="0" dirty="0"/>
                        <a:t>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26605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문서 번호 </a:t>
                      </a:r>
                      <a:r>
                        <a:rPr lang="en-US" altLang="ko-KR" sz="1200" dirty="0" smtClean="0"/>
                        <a:t>:2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작성자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 smtClean="0"/>
                        <a:t>기다은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번호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입력 값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케이스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예상 결과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확인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PRODUCT-00-04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상품삭제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상품수정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</a:t>
                      </a:r>
                    </a:p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상품 선택 후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상품삭제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클릭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상품 선택 후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상품삭제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상품삭제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상품을 선택하지 않으면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필수항목을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입력하라는 메시지 노출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9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BOARD-00-01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 글 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 테스트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제목과 내용을 입력하여 글 작성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제목과 내용을 입력하여 글 수정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글 삭제 버튼 클릭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제목과 내용을 모두 입력하고 저장 클릭 시 공지사항 등록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제목이나 내용을 입력하지 않으면 입력하라는 메시지 노출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2-1)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제목과 내용을 모두 입력하고 저장 클릭 시 공지사항 수정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제목이나 내용을 입력하지 않으면 입력하라는 메시지 노출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글 삭제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1740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BOARD-00-02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문의 글 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등록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 삭제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&gt;1:1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답변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제목과 내용을 입력하여 글 작성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제목과 내용을 입력하여 글 수정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글 삭제 버튼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답변 등록 버튼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답변 삭제 버튼 클릭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1-1)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제목과 내용을 모두 입력하고 저장 클릭 시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문의 등록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제목이나 내용을 입력하지 않으면 입력하라는 메시지 노출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2-1)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제목과 내용을 모두 입력하고 저장 클릭 시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문의 수정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제목이나 내용을 입력하지 않으면 입력하라는 메시지 노출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글 삭제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4-1)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답변 내용을 입력하고 저장 버튼 클릭 시 답변 등록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4-2)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답변 내용 입력하지 않으면 입력하라는 메시지 노출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답변 삭제 버튼 클릭 시 답변 삭제 성공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시나리오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78373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07522"/>
              </p:ext>
            </p:extLst>
          </p:nvPr>
        </p:nvGraphicFramePr>
        <p:xfrm>
          <a:off x="1440000" y="540000"/>
          <a:ext cx="10266264" cy="5769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378886832"/>
                    </a:ext>
                  </a:extLst>
                </a:gridCol>
                <a:gridCol w="660563">
                  <a:extLst>
                    <a:ext uri="{9D8B030D-6E8A-4147-A177-3AD203B41FA5}">
                      <a16:colId xmlns:a16="http://schemas.microsoft.com/office/drawing/2014/main" val="837578565"/>
                    </a:ext>
                  </a:extLst>
                </a:gridCol>
                <a:gridCol w="1254890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712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975">
                  <a:extLst>
                    <a:ext uri="{9D8B030D-6E8A-4147-A177-3AD203B41FA5}">
                      <a16:colId xmlns:a16="http://schemas.microsoft.com/office/drawing/2014/main" val="450067322"/>
                    </a:ext>
                  </a:extLst>
                </a:gridCol>
              </a:tblGrid>
              <a:tr h="360000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통합 테스트 시나리오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</a:rPr>
                        <a:t>프로젝트 명</a:t>
                      </a:r>
                      <a:r>
                        <a:rPr lang="en-US" altLang="ko-KR" sz="1200" baseline="0" dirty="0">
                          <a:ln>
                            <a:noFill/>
                          </a:ln>
                        </a:rPr>
                        <a:t>: </a:t>
                      </a:r>
                      <a:r>
                        <a:rPr lang="ko-KR" altLang="en-US" sz="1200" baseline="0" dirty="0" err="1" smtClean="0"/>
                        <a:t>냥반댁댕댕이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시스템 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smtClean="0"/>
                        <a:t>게시판 열람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등록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문서 번호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작성자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err="1" smtClean="0"/>
                        <a:t>김정산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ID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테스트명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번호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입력 값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 케이스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예상 결과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확인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LOGTS-xx-</a:t>
                      </a:r>
                      <a:r>
                        <a:rPr lang="en-US" altLang="ko-KR" sz="900" b="0" baseline="0" dirty="0" err="1" smtClean="0">
                          <a:latin typeface="+mn-ea"/>
                          <a:ea typeface="+mn-ea"/>
                        </a:rPr>
                        <a:t>yy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게시판 작성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/>
                        <a:t>관리자 아이디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/>
                        <a:t>비밀번호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1)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관리자가 게시판 제목을 기입하지 않았을 때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관리자가 게시판 내용을 기입하지 않았을 때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1-1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ko-KR" altLang="en-US" sz="900" dirty="0" smtClean="0"/>
                        <a:t>제목을 입력하지 않았을 경우  </a:t>
                      </a:r>
                      <a:r>
                        <a:rPr lang="ko-KR" altLang="en-US" sz="900" dirty="0" err="1" smtClean="0"/>
                        <a:t>오류메세지</a:t>
                      </a:r>
                      <a:r>
                        <a:rPr lang="ko-KR" altLang="en-US" sz="900" dirty="0" smtClean="0"/>
                        <a:t> 출력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1-2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제목을 입력했을 경우 게시판 내용을 확인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 smtClean="0"/>
                        <a:t>2-1) </a:t>
                      </a:r>
                      <a:r>
                        <a:rPr lang="ko-KR" altLang="en-US" sz="900" dirty="0" smtClean="0"/>
                        <a:t>게시판 내용을 입력하지 않았을 경우  </a:t>
                      </a:r>
                      <a:r>
                        <a:rPr lang="ko-KR" altLang="en-US" sz="900" dirty="0" err="1" smtClean="0"/>
                        <a:t>오류메세지</a:t>
                      </a:r>
                      <a:r>
                        <a:rPr lang="ko-KR" altLang="en-US" sz="900" dirty="0" smtClean="0"/>
                        <a:t> 출력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2-2) </a:t>
                      </a:r>
                      <a:r>
                        <a:rPr lang="ko-KR" altLang="en-US" sz="900" dirty="0" smtClean="0"/>
                        <a:t>게시판 내용을 입력했을 경우 </a:t>
                      </a:r>
                      <a:r>
                        <a:rPr lang="ko-KR" altLang="en-US" sz="900" dirty="0" err="1" smtClean="0"/>
                        <a:t>게시글</a:t>
                      </a:r>
                      <a:r>
                        <a:rPr lang="ko-KR" altLang="en-US" sz="900" dirty="0" smtClean="0"/>
                        <a:t> 게재</a:t>
                      </a:r>
                      <a:endParaRPr lang="en-US" altLang="ko-KR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792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43361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60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7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41560" y="410286"/>
          <a:ext cx="10850175" cy="55014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LOGTS-00-02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  <a:ea typeface="+mn-ea"/>
                        </a:rPr>
                        <a:t>회원 로그인 및 화면 이동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lt"/>
                          <a:ea typeface="+mj-ea"/>
                        </a:rPr>
                        <a:t>REQ_FUC_001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로그인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회원가입 </a:t>
                      </a:r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DB Customer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테이블에 등록되어있는 사용자만 로그인 가능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클릭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아이디 </a:t>
                      </a:r>
                      <a:r>
                        <a:rPr lang="en-US" altLang="ko-KR" sz="900" dirty="0">
                          <a:latin typeface="+mn-lt"/>
                        </a:rPr>
                        <a:t>: </a:t>
                      </a:r>
                      <a:r>
                        <a:rPr lang="en-US" altLang="ko-KR" sz="900" dirty="0" smtClean="0">
                          <a:latin typeface="+mn-lt"/>
                        </a:rPr>
                        <a:t>user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비밀번호 </a:t>
                      </a:r>
                      <a:r>
                        <a:rPr lang="en-US" altLang="ko-KR" sz="900" dirty="0">
                          <a:latin typeface="+mn-lt"/>
                        </a:rPr>
                        <a:t>: </a:t>
                      </a:r>
                      <a:r>
                        <a:rPr lang="en-US" altLang="ko-KR" sz="900" dirty="0" smtClean="0">
                          <a:latin typeface="+mn-lt"/>
                        </a:rPr>
                        <a:t>1234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n-lt"/>
                        </a:rPr>
                        <a:t>헤더에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로그인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이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로그아웃으로 변경된다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+mn-lt"/>
                        </a:rPr>
                        <a:t>세션 생성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로그인</a:t>
                      </a:r>
                      <a:r>
                        <a:rPr lang="en-US" altLang="ko-KR" sz="900" dirty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 찾기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 찾기 새 창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회원가입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회원 가입 화면 출력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7378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회원가입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회원가입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en-US" altLang="ko-KR" sz="900" dirty="0" err="1" smtClean="0">
                          <a:latin typeface="+mn-lt"/>
                        </a:rPr>
                        <a:t>parkhw</a:t>
                      </a:r>
                      <a:endParaRPr lang="en-US" altLang="ko-KR" sz="9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 </a:t>
                      </a:r>
                      <a:r>
                        <a:rPr lang="en-US" altLang="ko-KR" sz="900" dirty="0" smtClean="0">
                          <a:latin typeface="+mn-lt"/>
                        </a:rPr>
                        <a:t>: 1234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비밀번호확인 </a:t>
                      </a:r>
                      <a:r>
                        <a:rPr lang="en-US" altLang="ko-KR" sz="900" dirty="0" smtClean="0">
                          <a:latin typeface="+mn-lt"/>
                        </a:rPr>
                        <a:t>:1234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이름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en-US" altLang="ko-KR" sz="9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전화번호</a:t>
                      </a:r>
                      <a:r>
                        <a:rPr lang="en-US" altLang="ko-KR" sz="900" dirty="0" smtClean="0">
                          <a:latin typeface="+mn-lt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01031938501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이메일 </a:t>
                      </a:r>
                      <a:r>
                        <a:rPr lang="en-US" altLang="ko-KR" sz="900" dirty="0" smtClean="0">
                          <a:latin typeface="+mn-lt"/>
                        </a:rPr>
                        <a:t>: parkhw@naver.com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주소 </a:t>
                      </a:r>
                      <a:r>
                        <a:rPr lang="en-US" altLang="ko-KR" sz="900" dirty="0" smtClean="0">
                          <a:latin typeface="+mn-lt"/>
                        </a:rPr>
                        <a:t>: '06921','</a:t>
                      </a:r>
                      <a:r>
                        <a:rPr lang="ko-KR" altLang="en-US" sz="900" dirty="0" smtClean="0">
                          <a:latin typeface="+mn-lt"/>
                        </a:rPr>
                        <a:t>서울 동작구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만양로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  <a:r>
                        <a:rPr lang="en-US" altLang="ko-KR" sz="900" dirty="0" smtClean="0">
                          <a:latin typeface="+mn-lt"/>
                        </a:rPr>
                        <a:t>5 (</a:t>
                      </a:r>
                      <a:r>
                        <a:rPr lang="ko-KR" altLang="en-US" sz="900" dirty="0" smtClean="0">
                          <a:latin typeface="+mn-lt"/>
                        </a:rPr>
                        <a:t>상도동</a:t>
                      </a:r>
                      <a:r>
                        <a:rPr lang="en-US" altLang="ko-KR" sz="900" dirty="0" smtClean="0">
                          <a:latin typeface="+mn-lt"/>
                        </a:rPr>
                        <a:t>)','3201-805‘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질문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내가 다닌 초등학교는</a:t>
                      </a:r>
                      <a:r>
                        <a:rPr lang="en-US" altLang="ko-KR" sz="900" dirty="0" smtClean="0"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답변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그린초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 smtClean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회원가입 성공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80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6502"/>
              </p:ext>
            </p:extLst>
          </p:nvPr>
        </p:nvGraphicFramePr>
        <p:xfrm>
          <a:off x="1141692" y="419998"/>
          <a:ext cx="10850175" cy="41282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lt"/>
                          <a:ea typeface="+mn-ea"/>
                        </a:rPr>
                        <a:t>아이디 조회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REQ_FUC_002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아이디 찾기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아이디 찾기 시 회원 정보는 등록되어 있어야 한다</a:t>
                      </a:r>
                      <a:r>
                        <a:rPr lang="en-US" altLang="ko-KR" sz="1000" dirty="0"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아이디 찾기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아이디 찾기 화면이 보여진다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lt"/>
                        </a:rPr>
                        <a:t>적합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815851"/>
                  </a:ext>
                </a:extLst>
              </a:tr>
              <a:tr h="55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아이디 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 찾기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 smtClean="0">
                          <a:latin typeface="+mn-lt"/>
                        </a:rPr>
                        <a:t>클릭</a:t>
                      </a:r>
                      <a:endParaRPr lang="en-US" altLang="ko-KR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아이디 결과 화면이 보여지면서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해당 회원의 아이디가 나타난다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적합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55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로그인</a:t>
                      </a:r>
                      <a:r>
                        <a:rPr lang="en-US" altLang="ko-KR" sz="900" dirty="0">
                          <a:latin typeface="+mn-lt"/>
                        </a:rPr>
                        <a:t>&gt;</a:t>
                      </a:r>
                      <a:r>
                        <a:rPr lang="ko-KR" altLang="en-US" sz="900" dirty="0" err="1">
                          <a:latin typeface="+mn-lt"/>
                        </a:rPr>
                        <a:t>계정찾기</a:t>
                      </a:r>
                      <a:r>
                        <a:rPr lang="en-US" altLang="ko-KR" sz="900" dirty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아이디 찾기</a:t>
                      </a:r>
                      <a:r>
                        <a:rPr lang="en-US" altLang="ko-KR" sz="900" dirty="0">
                          <a:latin typeface="+mn-lt"/>
                        </a:rPr>
                        <a:t>&gt; </a:t>
                      </a:r>
                      <a:r>
                        <a:rPr lang="ko-KR" altLang="en-US" sz="900" dirty="0" smtClean="0">
                          <a:latin typeface="+mn-lt"/>
                        </a:rPr>
                        <a:t>닫기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클릭</a:t>
                      </a:r>
                      <a:endParaRPr lang="en-US" altLang="ko-KR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 찾기 창이 닫힌다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적합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73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43634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42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확인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가입유형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3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 창을 입력하지 않고 회원가입을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~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입력하세요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중복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체크를 하지 않고 회원가입을 시도한다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 중복 체크를 하지 않았습니다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아이디의 길이를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자리 미만으로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중복체크를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글자 이상으로 입력하세요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953148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 존재하는 아이디로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중복체크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회원가입을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사용중인 아이디입니다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중복체크를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확인하세요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 존재하는 전화번호로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중복체크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회원가입을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 등록된 번호입니다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전화번호를 확인하세요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43766"/>
                  </a:ext>
                </a:extLst>
              </a:tr>
              <a:tr h="2333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패스워드와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패스워드 확인을 다르게 입력하고 회원가입을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올바른 정보를 입력하고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회원가입을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회원가입이 완료되었습니다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66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27342"/>
              </p:ext>
            </p:extLst>
          </p:nvPr>
        </p:nvGraphicFramePr>
        <p:xfrm>
          <a:off x="1116987" y="419998"/>
          <a:ext cx="10850175" cy="61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REQ_FUC_003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비밀번호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찾기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재설정 </a:t>
                      </a:r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  <a:ea typeface="+mj-ea"/>
                        </a:rPr>
                        <a:t>비밀번호 찾기 시 회원 정보는 등록되어 있어야 한다</a:t>
                      </a:r>
                      <a:r>
                        <a:rPr lang="en-US" altLang="ko-KR" sz="1000" dirty="0"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비밀번호 찾기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비밀번호 찾기 화면이 보여진다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sz="900" dirty="0"/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8365832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비밀번호 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비밀번호 재설정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아이디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en-US" altLang="ko-KR" sz="900" dirty="0" err="1" smtClean="0">
                          <a:latin typeface="+mn-lt"/>
                        </a:rPr>
                        <a:t>parkhw</a:t>
                      </a:r>
                      <a:endParaRPr lang="en-US" altLang="ko-KR" sz="9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질문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내가 다닌 초등학교는</a:t>
                      </a:r>
                      <a:r>
                        <a:rPr lang="en-US" altLang="ko-KR" sz="900" dirty="0" smtClean="0"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답변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그린초</a:t>
                      </a:r>
                      <a:endParaRPr lang="ko-KR" altLang="en-US" sz="900" dirty="0" smtClean="0">
                        <a:latin typeface="+mn-lt"/>
                      </a:endParaRPr>
                    </a:p>
                    <a:p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질문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답변 모두가 일치하는 회원의 비밀번호를 재설정 하는 재설정 </a:t>
                      </a:r>
                      <a:r>
                        <a:rPr lang="ko-KR" altLang="en-US" sz="900" dirty="0">
                          <a:latin typeface="+mn-lt"/>
                        </a:rPr>
                        <a:t>화면이 보여진다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17370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로그인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비밀번호 찾기</a:t>
                      </a:r>
                      <a:r>
                        <a:rPr lang="en-US" altLang="ko-KR" sz="900" dirty="0">
                          <a:latin typeface="+mn-lt"/>
                        </a:rPr>
                        <a:t>&gt;</a:t>
                      </a:r>
                      <a:endParaRPr lang="ko-KR" altLang="en-US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닫기 </a:t>
                      </a:r>
                      <a:r>
                        <a:rPr lang="ko-KR" altLang="en-US" sz="900" dirty="0">
                          <a:latin typeface="+mn-lt"/>
                        </a:rPr>
                        <a:t>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 찾기 창이 닫힌다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52764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로그인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/>
                        <a:t>&gt;</a:t>
                      </a:r>
                      <a:endParaRPr lang="en-US" altLang="ko-KR" sz="900" dirty="0"/>
                    </a:p>
                    <a:p>
                      <a:pPr algn="l" latinLnBrk="1"/>
                      <a:r>
                        <a:rPr lang="ko-KR" altLang="en-US" sz="900" dirty="0"/>
                        <a:t>비밀번호 </a:t>
                      </a:r>
                      <a:r>
                        <a:rPr lang="ko-KR" altLang="en-US" sz="900" dirty="0" smtClean="0"/>
                        <a:t>찾기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비밀번호 재설정하기</a:t>
                      </a:r>
                      <a:r>
                        <a:rPr lang="en-US" altLang="ko-KR" sz="900" dirty="0" smtClean="0"/>
                        <a:t>&gt;</a:t>
                      </a:r>
                      <a:endParaRPr lang="ko-KR" altLang="en-US" sz="900" dirty="0"/>
                    </a:p>
                    <a:p>
                      <a:pPr algn="l" latinLnBrk="1"/>
                      <a:r>
                        <a:rPr lang="ko-KR" altLang="en-US" sz="900" dirty="0" smtClean="0"/>
                        <a:t>비밀번호 변경 </a:t>
                      </a:r>
                      <a:r>
                        <a:rPr lang="ko-KR" altLang="en-US" sz="900" dirty="0"/>
                        <a:t>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아이디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en-US" altLang="ko-KR" sz="900" dirty="0" err="1" smtClean="0">
                          <a:latin typeface="+mn-lt"/>
                        </a:rPr>
                        <a:t>parkhw</a:t>
                      </a:r>
                      <a:endParaRPr lang="en-US" altLang="ko-KR" sz="9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 </a:t>
                      </a:r>
                      <a:r>
                        <a:rPr lang="en-US" altLang="ko-KR" sz="900" dirty="0" smtClean="0">
                          <a:latin typeface="+mn-lt"/>
                        </a:rPr>
                        <a:t>: 1234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비밀번호확인 </a:t>
                      </a:r>
                      <a:r>
                        <a:rPr lang="en-US" altLang="ko-KR" sz="900" dirty="0" smtClean="0">
                          <a:latin typeface="+mn-lt"/>
                        </a:rPr>
                        <a:t>:1234</a:t>
                      </a:r>
                      <a:endParaRPr lang="ko-KR" altLang="en-US" sz="900" dirty="0" smtClean="0">
                        <a:latin typeface="+mn-lt"/>
                      </a:endParaRPr>
                    </a:p>
                    <a:p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비밀번호와 비밀번호확인이 일치</a:t>
                      </a:r>
                      <a:r>
                        <a:rPr lang="ko-KR" altLang="en-US" sz="900" baseline="0" dirty="0" smtClean="0"/>
                        <a:t> 할 경우 해당 회원의 비밀번호를 </a:t>
                      </a:r>
                      <a:r>
                        <a:rPr lang="en-US" altLang="ko-KR" sz="900" baseline="0" dirty="0" smtClean="0"/>
                        <a:t>1234</a:t>
                      </a:r>
                      <a:r>
                        <a:rPr lang="ko-KR" altLang="en-US" sz="900" baseline="0" dirty="0" smtClean="0"/>
                        <a:t>로 변경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840594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로그인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비밀번호찾기</a:t>
                      </a:r>
                      <a:r>
                        <a:rPr lang="en-US" altLang="ko-KR" sz="900" dirty="0" smtClean="0"/>
                        <a:t>&gt;</a:t>
                      </a:r>
                      <a:endParaRPr lang="en-US" altLang="ko-KR" sz="900" dirty="0"/>
                    </a:p>
                    <a:p>
                      <a:pPr algn="l" latinLnBrk="1"/>
                      <a:r>
                        <a:rPr lang="ko-KR" altLang="en-US" sz="900" dirty="0"/>
                        <a:t>비밀번호 찾기</a:t>
                      </a:r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  <a:p>
                      <a:pPr algn="l" latinLnBrk="1"/>
                      <a:r>
                        <a:rPr lang="ko-KR" altLang="en-US" sz="900" dirty="0"/>
                        <a:t>비밀번호 </a:t>
                      </a:r>
                      <a:r>
                        <a:rPr lang="ko-KR" altLang="en-US" sz="900" dirty="0" smtClean="0"/>
                        <a:t>재설정하기</a:t>
                      </a:r>
                      <a:r>
                        <a:rPr lang="en-US" altLang="ko-KR" sz="900" dirty="0" smtClean="0"/>
                        <a:t>&gt;</a:t>
                      </a:r>
                      <a:endParaRPr lang="en-US" altLang="ko-KR" sz="900" dirty="0"/>
                    </a:p>
                    <a:p>
                      <a:pPr algn="l" latinLnBrk="1"/>
                      <a:r>
                        <a:rPr lang="ko-KR" altLang="en-US" sz="900" dirty="0" smtClean="0"/>
                        <a:t>닫기 </a:t>
                      </a:r>
                      <a:r>
                        <a:rPr lang="ko-KR" altLang="en-US" sz="900" dirty="0"/>
                        <a:t>클릭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lt"/>
                        </a:rPr>
                        <a:t>박해원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lt"/>
                        </a:rPr>
                        <a:t>박해원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lt"/>
                        </a:rPr>
                        <a:t>/</a:t>
                      </a:r>
                      <a:r>
                        <a:rPr lang="ko-KR" altLang="en-US" sz="900" dirty="0" smtClean="0">
                          <a:latin typeface="+mn-lt"/>
                        </a:rPr>
                        <a:t>비밀번호 찾기 창이 닫힌다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rlin Sans FB"/>
                          <a:ea typeface="맑은 고딕" panose="020B0503020000020004" pitchFamily="50" charset="-127"/>
                          <a:cs typeface="+mn-cs"/>
                        </a:rPr>
                        <a:t>22.09.15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25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66434"/>
              </p:ext>
            </p:extLst>
          </p:nvPr>
        </p:nvGraphicFramePr>
        <p:xfrm>
          <a:off x="1116987" y="436624"/>
          <a:ext cx="10844145" cy="3851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+mn-lt"/>
                          <a:ea typeface="+mn-ea"/>
                        </a:rPr>
                        <a:t>회원정보 수정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 정보 수정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 정보 수정 시 회원 정보는 등록되어 있어야 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/>
                        <a:t>회원정보수정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회원정보수정 화면이 보여진다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회원정보수정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회원정보수정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 </a:t>
                      </a:r>
                      <a:r>
                        <a:rPr lang="en-US" altLang="ko-KR" sz="900" dirty="0" smtClean="0">
                          <a:latin typeface="+mn-lt"/>
                        </a:rPr>
                        <a:t>: 1234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비밀번호확인 </a:t>
                      </a:r>
                      <a:r>
                        <a:rPr lang="en-US" altLang="ko-KR" sz="900" dirty="0" smtClean="0">
                          <a:latin typeface="+mn-lt"/>
                        </a:rPr>
                        <a:t>:1234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전화번호</a:t>
                      </a:r>
                      <a:r>
                        <a:rPr lang="en-US" altLang="ko-KR" sz="900" dirty="0" smtClean="0">
                          <a:latin typeface="+mn-lt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01031938509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이메일 </a:t>
                      </a:r>
                      <a:r>
                        <a:rPr lang="en-US" altLang="ko-KR" sz="900" dirty="0" smtClean="0">
                          <a:latin typeface="+mn-lt"/>
                        </a:rPr>
                        <a:t>: parkhw@naver.com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주소 </a:t>
                      </a:r>
                      <a:r>
                        <a:rPr lang="en-US" altLang="ko-KR" sz="900" dirty="0" smtClean="0">
                          <a:latin typeface="+mn-lt"/>
                        </a:rPr>
                        <a:t>: '06921','</a:t>
                      </a:r>
                      <a:r>
                        <a:rPr lang="ko-KR" altLang="en-US" sz="900" dirty="0" smtClean="0">
                          <a:latin typeface="+mn-lt"/>
                        </a:rPr>
                        <a:t>서울 동작구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만양로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  <a:r>
                        <a:rPr lang="en-US" altLang="ko-KR" sz="900" dirty="0" smtClean="0">
                          <a:latin typeface="+mn-lt"/>
                        </a:rPr>
                        <a:t>5 (</a:t>
                      </a:r>
                      <a:r>
                        <a:rPr lang="ko-KR" altLang="en-US" sz="900" dirty="0" smtClean="0">
                          <a:latin typeface="+mn-lt"/>
                        </a:rPr>
                        <a:t>상도동</a:t>
                      </a:r>
                      <a:r>
                        <a:rPr lang="en-US" altLang="ko-KR" sz="900" dirty="0" smtClean="0">
                          <a:latin typeface="+mn-lt"/>
                        </a:rPr>
                        <a:t>)','3201-805‘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입력한 데이터로 회원 정보 수정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19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39533"/>
              </p:ext>
            </p:extLst>
          </p:nvPr>
        </p:nvGraphicFramePr>
        <p:xfrm>
          <a:off x="1116987" y="436624"/>
          <a:ext cx="10844145" cy="417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장바구니 담기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장바구니 담기 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되어있어야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상품 상세 페이지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상품의 상세 페이지 화면이 출력된다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상세페이지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개수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상품의 개수가 변경 된다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상세페이지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개수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A,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. ,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! , 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101, 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0,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-1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입력불가하다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97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 상세페이지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담기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 담기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0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19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58639"/>
              </p:ext>
            </p:extLst>
          </p:nvPr>
        </p:nvGraphicFramePr>
        <p:xfrm>
          <a:off x="1116987" y="507629"/>
          <a:ext cx="10844145" cy="4525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297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LOGTS-00-06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주문하기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주문하기 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 정보 수정 시 회원 정보는 등록되어 있어야 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장바구니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장바구니 화면이 출력된다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30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개수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상품의 개수가 변경 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합산 금액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자동계산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  <a:tr h="754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개수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A,</a:t>
                      </a:r>
                      <a:endParaRPr lang="en-US" altLang="ko-KR" sz="9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! , 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101, 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0,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-1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입력불가하다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9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총 결제 금액 자동 계산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0473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 장바구니에서 삭제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30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주문하기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되어있는 상품 주문하기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813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전체비우기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 있는 모든 상품 비우기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3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8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20097"/>
              </p:ext>
            </p:extLst>
          </p:nvPr>
        </p:nvGraphicFramePr>
        <p:xfrm>
          <a:off x="1116987" y="507629"/>
          <a:ext cx="10844145" cy="35426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297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LOGTS-00-07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주문상품조회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주문상품조회 페이지 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되어있어야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마이페이지</a:t>
                      </a:r>
                      <a:r>
                        <a:rPr lang="en-US" altLang="ko-KR" sz="900" dirty="0" smtClean="0"/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/>
                        <a:t>주문상품조회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주문 상품 </a:t>
                      </a:r>
                      <a:r>
                        <a:rPr lang="ko-KR" altLang="en-US" sz="900" dirty="0" err="1" smtClean="0"/>
                        <a:t>조희</a:t>
                      </a:r>
                      <a:r>
                        <a:rPr lang="ko-KR" altLang="en-US" sz="900" dirty="0" smtClean="0"/>
                        <a:t> 페이지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30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배달 완료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 버튼 출력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 상태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후기작성완료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 버튼 숨김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  <a:tr h="754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 버튼 클릭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작성 페이지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5588"/>
              </p:ext>
            </p:extLst>
          </p:nvPr>
        </p:nvGraphicFramePr>
        <p:xfrm>
          <a:off x="1116987" y="507629"/>
          <a:ext cx="10844145" cy="38397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297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후기작성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후기작성 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되어있어야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후기제목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후기내용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후기 제목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후기 내용 미 입력 시 경고문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30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후기내용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내용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글자 미만 일 시 경고문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  <a:tr h="754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주문상품조회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등록 버튼 클릭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후기 제목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후기 내용 입력 후 후기 등록 버튼 클릭 시 후기 작성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22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3859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52055"/>
              </p:ext>
            </p:extLst>
          </p:nvPr>
        </p:nvGraphicFramePr>
        <p:xfrm>
          <a:off x="1116987" y="507630"/>
          <a:ext cx="10844145" cy="412496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92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0976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8888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392277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629423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435550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247941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846618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092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039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7484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388005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453257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5574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949810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2919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LOGTS-00-08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박해원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고객주문내역조회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291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REQ_FUC_009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고객주문내역조회 페이지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테스트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291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되어있어야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291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테스트시나리오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테스트</a:t>
                      </a:r>
                      <a:r>
                        <a:rPr lang="en-US" altLang="ko-KR" sz="900" b="1" dirty="0"/>
                        <a:t>Data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개발자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Test </a:t>
                      </a:r>
                      <a:r>
                        <a:rPr lang="ko-KR" altLang="en-US" sz="900" b="1" dirty="0"/>
                        <a:t>예상결과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적합여부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심각도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결함내용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수정예정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완료일자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고객주문내역 클릭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고객주문내역조회 페이지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53041"/>
                  </a:ext>
                </a:extLst>
              </a:tr>
              <a:tr h="553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고객주문내역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중 버튼 클릭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상품 주문 상태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배송 중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으로 변경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43680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고객주문내역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완료 버튼 클릭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상품 주문 상태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배송 완료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으로 변경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89763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고객주문내역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 완료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배송완료 버튼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 smtClean="0"/>
                        <a:t>22.09.15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 주문 상태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후기작성완료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 경우 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송 중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배송 완료 버튼 비활성화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적합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6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85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23863"/>
              </p:ext>
            </p:extLst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4092"/>
              </p:ext>
            </p:extLst>
          </p:nvPr>
        </p:nvGraphicFramePr>
        <p:xfrm>
          <a:off x="1064735" y="404642"/>
          <a:ext cx="10850175" cy="32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MAIN-00-01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검색 및 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화면이동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검색 및 화면이동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키워드 검색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검색어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화장실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’,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’ ’,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’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왕밤빵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’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검색결과 노출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메인</a:t>
                      </a:r>
                      <a:r>
                        <a:rPr lang="en-US" altLang="ko-KR" sz="900" dirty="0" smtClean="0">
                          <a:latin typeface="+mn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상품정보 클릭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해당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상품의 상세페이지 이동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16720"/>
              </p:ext>
            </p:extLst>
          </p:nvPr>
        </p:nvGraphicFramePr>
        <p:xfrm>
          <a:off x="1064735" y="404642"/>
          <a:ext cx="10850175" cy="4777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PRODUCT-00-01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화면이동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화면전환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화면이동 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화면전환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로그인 시만 장바구니 버튼 노출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상품카테고리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클릭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해당 카테고리의 상품페이지 이동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상품카테고리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라디오버튼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해당 반려동물 상품만 노출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적합</a:t>
                      </a:r>
                    </a:p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426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상품카테고리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상품이미지 클릭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상품 상세페이지 이동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상품카테고리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상세페이지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장바구니 클릭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장바구니 이동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적합</a:t>
                      </a:r>
                    </a:p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33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38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68249"/>
              </p:ext>
            </p:extLst>
          </p:nvPr>
        </p:nvGraphicFramePr>
        <p:xfrm>
          <a:off x="1064735" y="404642"/>
          <a:ext cx="10850175" cy="36806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PRODUCT-00-02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상품등록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상품등록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관리자 계정 로그인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주문관리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상품등록 클릭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상품명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차오츄르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가격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 2,250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원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상품설명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err="1" smtClean="0">
                          <a:latin typeface="+mn-lt"/>
                          <a:ea typeface="+mn-ea"/>
                        </a:rPr>
                        <a:t>짜먹는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 고양이 간식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food_cat_ciao.jpg</a:t>
                      </a: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카테고리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사료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간식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일련번호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0129</a:t>
                      </a: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해당반려동물종류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고양이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상품이 등록되고 해당 상품정보가 화면에 나타남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1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50306" y="1244725"/>
          <a:ext cx="916209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8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계정 찾기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787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7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전화번호를 입력하지 않고 아이디찾기를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전화번호를 입력하세요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7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존재하는 번호로 아이디 찾기를 시도한다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회원님의 아이디는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7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존재하지 않는 번호로 아이디 찾기를 시도한다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아이디를 찾을 수 없습니다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존재하는 번호로 아이디 찾기를 시도 후 비밀번호 찾기 이동을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 화면 이동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태그에 찾아온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값 자동입력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43766"/>
                  </a:ext>
                </a:extLst>
              </a:tr>
              <a:tr h="149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존재하지 않는 번호로 아이디 찾기를 시도 후 비밀번호 찾기 이동을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 화면 이동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(ID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태그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null)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134476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찾고자 하는 회원이 등록되어 있어야함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 존재여부에 따라 달라지는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찾기 화면이동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7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58958"/>
              </p:ext>
            </p:extLst>
          </p:nvPr>
        </p:nvGraphicFramePr>
        <p:xfrm>
          <a:off x="1064735" y="404642"/>
          <a:ext cx="10850175" cy="36806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PRODUCT-00-03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상품수정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lt"/>
                          <a:ea typeface="+mj-ea"/>
                        </a:rPr>
                        <a:t>상품수정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관리자 계정 로그인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주문관리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상품수정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상품명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차오츄르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가격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 9,999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원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상품설명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err="1" smtClean="0">
                          <a:latin typeface="+mn-lt"/>
                          <a:ea typeface="+mn-ea"/>
                        </a:rPr>
                        <a:t>짜먹는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 고양이 간식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(4p)</a:t>
                      </a: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food_cat_ciao.jpg</a:t>
                      </a: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카테고리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사료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간식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일련번호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0129</a:t>
                      </a: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해당반려동물종류</a:t>
                      </a:r>
                      <a:r>
                        <a:rPr lang="en-US" altLang="ko-KR" sz="9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lt"/>
                          <a:ea typeface="+mn-ea"/>
                        </a:rPr>
                        <a:t>고양이</a:t>
                      </a:r>
                      <a:endParaRPr lang="en-US" altLang="ko-KR" sz="900" b="0" baseline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상품이 수정되고 수정된 상품정보가 화면에 나타남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35396"/>
              </p:ext>
            </p:extLst>
          </p:nvPr>
        </p:nvGraphicFramePr>
        <p:xfrm>
          <a:off x="1064735" y="404642"/>
          <a:ext cx="10850175" cy="27204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PRODUCT-00-04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상품삭제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lt"/>
                          <a:ea typeface="+mj-ea"/>
                        </a:rPr>
                        <a:t>상품삭제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관리자 계정 로그인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주문관리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상품삭제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상품명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차오츄르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상품이 삭제되고 삭제된 상품정보는 더 이상 화면에 나타나지 않음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940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61534"/>
              </p:ext>
            </p:extLst>
          </p:nvPr>
        </p:nvGraphicFramePr>
        <p:xfrm>
          <a:off x="1064735" y="404642"/>
          <a:ext cx="10850175" cy="52350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BOARD_00_01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공지사항  작성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수정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삭제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관리자 계정 로그인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공지사항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글 작성 클릭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제목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:[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배송지연안내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내용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안녕하세요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냥반댁댕댕이입니다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추석연휴 이후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택배사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물류폭주로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인하여 배송지연이 발생하고 있습니다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감사합니다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공지사항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이 등록되어 목록에 제목이 나타남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공지사항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글 수정 클릭</a:t>
                      </a:r>
                    </a:p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제목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:TEST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내용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:TEST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공지사항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이 수정되어 목록에 수정된 제목이 나타남</a:t>
                      </a:r>
                      <a:endParaRPr lang="ko-KR" altLang="en-US" sz="900" dirty="0" smtClean="0">
                        <a:latin typeface="+mn-lt"/>
                      </a:endParaRPr>
                    </a:p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공지사항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글 삭제 클릭</a:t>
                      </a:r>
                    </a:p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해당 공지사항이 삭제되어 목록에서 사라짐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52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908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08176"/>
              </p:ext>
            </p:extLst>
          </p:nvPr>
        </p:nvGraphicFramePr>
        <p:xfrm>
          <a:off x="1064735" y="404642"/>
          <a:ext cx="10850175" cy="61037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BOARD_00_02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+mn-lt"/>
                          <a:ea typeface="+mj-ea"/>
                        </a:rPr>
                        <a:t>기다은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문의  작성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수정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삭제 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답변 작성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삭제  테스트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문의 작성은 소비자 계정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답변 작성은 관리자 계정</a:t>
                      </a:r>
                      <a:r>
                        <a:rPr lang="ko-KR" altLang="en-US" sz="1000" baseline="0" dirty="0" smtClean="0">
                          <a:latin typeface="+mn-lt"/>
                          <a:ea typeface="+mj-ea"/>
                        </a:rPr>
                        <a:t> 로그인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&gt;1:1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문의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글작성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제목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배송관련문의드립니다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내용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일주일째배송이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안오고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있는데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언제쯤올까요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+mn-lt"/>
                        </a:rPr>
                        <a:t>1:1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문의가 등록되어 목록에 제목이 나타남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&gt;1:1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문의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글수정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</a:p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제목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TEST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내용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: TEST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</a:rPr>
                        <a:t>1:1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문의가  수정되어 목록에 수정된 제목이 나타남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&gt;1:1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문의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글삭제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해당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1:1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문의가</a:t>
                      </a:r>
                      <a:r>
                        <a:rPr lang="ko-KR" altLang="en-US" sz="900" dirty="0" smtClean="0">
                          <a:latin typeface="+mn-lt"/>
                        </a:rPr>
                        <a:t> 삭제되어 목록에서 사라짐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52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&gt;1:1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문의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답변작성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내용</a:t>
                      </a:r>
                      <a:r>
                        <a:rPr lang="en-US" altLang="ko-KR" sz="900" dirty="0" smtClean="0">
                          <a:latin typeface="+mn-lt"/>
                        </a:rPr>
                        <a:t>: TEST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답변이 작성되어 해당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900" dirty="0" smtClean="0">
                          <a:latin typeface="+mn-lt"/>
                        </a:rPr>
                        <a:t> 클릭 시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900" dirty="0" smtClean="0">
                          <a:latin typeface="+mn-lt"/>
                        </a:rPr>
                        <a:t> 하단에 답변 내용 노출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21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메인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로그인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고객센터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&gt;1:1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문의 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&gt;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답변삭제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기다은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lt"/>
                        </a:rPr>
                        <a:t>기다은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2022.09.15.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lt"/>
                        </a:rPr>
                        <a:t>답변이 삭제되어 해당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900" dirty="0" smtClean="0">
                          <a:latin typeface="+mn-lt"/>
                        </a:rPr>
                        <a:t> 클릭 시 더 이상 답변이 노출되지 않음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2022.09.15.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59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</a:t>
            </a:r>
            <a:r>
              <a:rPr lang="ko-KR" altLang="en-US" b="1" i="1" kern="0" dirty="0" err="1">
                <a:solidFill>
                  <a:srgbClr val="8E99A5"/>
                </a:solidFill>
                <a:latin typeface="+mn-ea"/>
              </a:rPr>
              <a:t>결과서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647827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064735" y="404642"/>
          <a:ext cx="10850175" cy="33342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71">
                  <a:extLst>
                    <a:ext uri="{9D8B030D-6E8A-4147-A177-3AD203B41FA5}">
                      <a16:colId xmlns:a16="http://schemas.microsoft.com/office/drawing/2014/main" val="2216606919"/>
                    </a:ext>
                  </a:extLst>
                </a:gridCol>
                <a:gridCol w="481244">
                  <a:extLst>
                    <a:ext uri="{9D8B030D-6E8A-4147-A177-3AD203B41FA5}">
                      <a16:colId xmlns:a16="http://schemas.microsoft.com/office/drawing/2014/main" val="345614716"/>
                    </a:ext>
                  </a:extLst>
                </a:gridCol>
                <a:gridCol w="929404">
                  <a:extLst>
                    <a:ext uri="{9D8B030D-6E8A-4147-A177-3AD203B41FA5}">
                      <a16:colId xmlns:a16="http://schemas.microsoft.com/office/drawing/2014/main" val="3963211206"/>
                    </a:ext>
                  </a:extLst>
                </a:gridCol>
                <a:gridCol w="203304">
                  <a:extLst>
                    <a:ext uri="{9D8B030D-6E8A-4147-A177-3AD203B41FA5}">
                      <a16:colId xmlns:a16="http://schemas.microsoft.com/office/drawing/2014/main" val="2796301236"/>
                    </a:ext>
                  </a:extLst>
                </a:gridCol>
                <a:gridCol w="713076">
                  <a:extLst>
                    <a:ext uri="{9D8B030D-6E8A-4147-A177-3AD203B41FA5}">
                      <a16:colId xmlns:a16="http://schemas.microsoft.com/office/drawing/2014/main" val="144484717"/>
                    </a:ext>
                  </a:extLst>
                </a:gridCol>
                <a:gridCol w="566528">
                  <a:extLst>
                    <a:ext uri="{9D8B030D-6E8A-4147-A177-3AD203B41FA5}">
                      <a16:colId xmlns:a16="http://schemas.microsoft.com/office/drawing/2014/main" val="3476739131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417200400"/>
                    </a:ext>
                  </a:extLst>
                </a:gridCol>
                <a:gridCol w="154739">
                  <a:extLst>
                    <a:ext uri="{9D8B030D-6E8A-4147-A177-3AD203B41FA5}">
                      <a16:colId xmlns:a16="http://schemas.microsoft.com/office/drawing/2014/main" val="4073053151"/>
                    </a:ext>
                  </a:extLst>
                </a:gridCol>
                <a:gridCol w="1940985">
                  <a:extLst>
                    <a:ext uri="{9D8B030D-6E8A-4147-A177-3AD203B41FA5}">
                      <a16:colId xmlns:a16="http://schemas.microsoft.com/office/drawing/2014/main" val="3262449518"/>
                    </a:ext>
                  </a:extLst>
                </a:gridCol>
                <a:gridCol w="197203">
                  <a:extLst>
                    <a:ext uri="{9D8B030D-6E8A-4147-A177-3AD203B41FA5}">
                      <a16:colId xmlns:a16="http://schemas.microsoft.com/office/drawing/2014/main" val="3838436494"/>
                    </a:ext>
                  </a:extLst>
                </a:gridCol>
                <a:gridCol w="761462">
                  <a:extLst>
                    <a:ext uri="{9D8B030D-6E8A-4147-A177-3AD203B41FA5}">
                      <a16:colId xmlns:a16="http://schemas.microsoft.com/office/drawing/2014/main" val="3549593211"/>
                    </a:ext>
                  </a:extLst>
                </a:gridCol>
                <a:gridCol w="666323">
                  <a:extLst>
                    <a:ext uri="{9D8B030D-6E8A-4147-A177-3AD203B41FA5}">
                      <a16:colId xmlns:a16="http://schemas.microsoft.com/office/drawing/2014/main" val="1964235539"/>
                    </a:ext>
                  </a:extLst>
                </a:gridCol>
                <a:gridCol w="470737">
                  <a:extLst>
                    <a:ext uri="{9D8B030D-6E8A-4147-A177-3AD203B41FA5}">
                      <a16:colId xmlns:a16="http://schemas.microsoft.com/office/drawing/2014/main" val="3241901114"/>
                    </a:ext>
                  </a:extLst>
                </a:gridCol>
                <a:gridCol w="226200">
                  <a:extLst>
                    <a:ext uri="{9D8B030D-6E8A-4147-A177-3AD203B41FA5}">
                      <a16:colId xmlns:a16="http://schemas.microsoft.com/office/drawing/2014/main" val="1484033016"/>
                    </a:ext>
                  </a:extLst>
                </a:gridCol>
                <a:gridCol w="706356">
                  <a:extLst>
                    <a:ext uri="{9D8B030D-6E8A-4147-A177-3AD203B41FA5}">
                      <a16:colId xmlns:a16="http://schemas.microsoft.com/office/drawing/2014/main" val="434485527"/>
                    </a:ext>
                  </a:extLst>
                </a:gridCol>
                <a:gridCol w="1177258">
                  <a:extLst>
                    <a:ext uri="{9D8B030D-6E8A-4147-A177-3AD203B41FA5}">
                      <a16:colId xmlns:a16="http://schemas.microsoft.com/office/drawing/2014/main" val="204885933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LOGTS-xx-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yy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lt"/>
                          <a:ea typeface="+mj-ea"/>
                        </a:rPr>
                        <a:t>김정산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작성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j-ea"/>
                        </a:rPr>
                        <a:t>2022-09-15</a:t>
                      </a:r>
                      <a:endParaRPr lang="ko-KR" altLang="en-US" sz="1000" b="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1000" dirty="0" smtClean="0"/>
                        <a:t>게시판 </a:t>
                      </a:r>
                      <a:endParaRPr lang="en-US" altLang="ko-KR" sz="10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열람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등록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+mn-lt"/>
                          <a:ea typeface="+mj-ea"/>
                        </a:rPr>
                        <a:t>수정자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수정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296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latin typeface="+mn-lt"/>
                          <a:ea typeface="+mj-ea"/>
                        </a:rPr>
                        <a:t>ID</a:t>
                      </a:r>
                      <a:endParaRPr lang="ko-KR" altLang="en-US" sz="10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+mn-lt"/>
                          <a:ea typeface="+mj-ea"/>
                        </a:rPr>
                        <a:t>REQ_FUC_aaa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테스트 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FAQ </a:t>
                      </a:r>
                      <a:r>
                        <a:rPr lang="ko-KR" altLang="en-US" sz="1000" dirty="0" err="1" smtClean="0">
                          <a:latin typeface="+mn-lt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 작성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3747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  <a:ea typeface="+mj-ea"/>
                        </a:rPr>
                        <a:t>전제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  <a:ea typeface="+mj-ea"/>
                        </a:rPr>
                        <a:t>관리자로 로그인 되어야한다</a:t>
                      </a:r>
                      <a:r>
                        <a:rPr lang="en-US" altLang="ko-KR" sz="1000" dirty="0" smtClean="0"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45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NO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테스트시나리오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lt"/>
                        </a:rPr>
                        <a:t>테스트</a:t>
                      </a:r>
                      <a:r>
                        <a:rPr lang="en-US" altLang="ko-KR" sz="900" b="1" dirty="0">
                          <a:latin typeface="+mn-lt"/>
                        </a:rPr>
                        <a:t>Data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시험자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개발자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시험일자</a:t>
                      </a:r>
                      <a:endParaRPr lang="ko-KR" altLang="en-US" sz="9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lt"/>
                        </a:rPr>
                        <a:t>Test </a:t>
                      </a:r>
                      <a:r>
                        <a:rPr lang="ko-KR" altLang="en-US" sz="900" b="1" dirty="0">
                          <a:latin typeface="+mn-lt"/>
                        </a:rPr>
                        <a:t>예상결과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적합여부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심각도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결함내용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수정예정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lt"/>
                        </a:rPr>
                        <a:t>완료일자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미기입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아이디 </a:t>
                      </a:r>
                      <a:r>
                        <a:rPr lang="en-US" altLang="ko-KR" sz="900" dirty="0">
                          <a:latin typeface="+mn-lt"/>
                        </a:rPr>
                        <a:t>: </a:t>
                      </a:r>
                      <a:r>
                        <a:rPr lang="en-US" altLang="ko-KR" sz="900" dirty="0" smtClean="0">
                          <a:latin typeface="+mn-lt"/>
                        </a:rPr>
                        <a:t>admin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dirty="0">
                          <a:latin typeface="+mn-lt"/>
                        </a:rPr>
                        <a:t>비밀번호 </a:t>
                      </a:r>
                      <a:r>
                        <a:rPr lang="en-US" altLang="ko-KR" sz="900" dirty="0">
                          <a:latin typeface="+mn-lt"/>
                        </a:rPr>
                        <a:t>: </a:t>
                      </a:r>
                      <a:r>
                        <a:rPr lang="en-US" altLang="ko-KR" sz="900" dirty="0" smtClean="0">
                          <a:latin typeface="+mn-lt"/>
                        </a:rPr>
                        <a:t>1234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김정산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김정산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헤더에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로그인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이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로그아웃으로 변경된다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내용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미기입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김정산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김정산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lt"/>
                        </a:rPr>
                        <a:t>22.09.15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lt"/>
                        </a:rPr>
                        <a:t>회원가입 화면이 보여진다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lt"/>
                        </a:rPr>
                        <a:t>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22.09.15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85251"/>
                  </a:ext>
                </a:extLst>
              </a:tr>
              <a:tr h="33717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48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5"/>
          <a:ext cx="9162092" cy="3703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2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계정 찾기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아이디를 입력하지 않고 비밀번호 재설정하기를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아아디를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입력하세요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질문을 선택하지 않고 비밀번호 재설정하기를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질문을 선택하세요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답변을 입력하지 않고 비밀번호 재설정하기를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질문에 대한 답변을 입력하세요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중 하나라도 일치하지 않는 정보로 비밀번호 재설정하기를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회원정보가 일치하지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437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답변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모두가 일치하는 정보로 비밀번호 재설정하기를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변경 화면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13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찾고자 하는 회원이 등록되어 있어야함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5"/>
          <a:ext cx="9162092" cy="3246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비밀번호변경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비밀번호확인을 입력하지 않고 비밀번호 재설정하기를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비밀번호확인을 입력하세요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비밀번호와 비밀번호확인이 일치하지 않은 경우 비밀번호 변경을 시도한다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비밀번호와 비밀번호확인을 일치시킨 후 비밀번호 변경을 시도한다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비밀번호 변경이 완료되었습니다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출력 후 창 닫힘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찾고자 하는 회원이 등록되어 있어야함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기대 결과가 정상적으로 출력되면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8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3931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회원정보 수정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확인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필수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 창을 입력하지 않고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회원정보수정을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 ~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입력하세요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패스워드와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패스워드 확인을 다르게 입력하고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회원정보수정을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 변경 버튼을 누른다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 태그가 활성화 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374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이미 존재하는 전화번호로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중복체크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회원정보수정을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이미 등록된 번호입니다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전화번호를 확인하세요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패스워드와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패스워드 확인을 다르게 입력하고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회원정보수정을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437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올바른 정보를 입력하고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회원정보수정을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회원정보가 수정되었습니다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회원정보수정 성공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3611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17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장바구니 담기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 페이지에서 개수를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범위로 조절 한 후 장바구니 담기 버튼을 누른다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 담았습니다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페이지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 페이지에서 개수를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1~99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범위를 벗어난 숫자를 입력 후 장바구니 담기 버튼을 누른다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수량을 확인하세요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884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 페이지에서 개수에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 숫자가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아닌 기호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문자를 입력하려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 불가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662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제품리스트로 가기를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이전페이지로 출력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45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페이지에서 선택한 상품의 정보를 선택한 수량만큼 출력되는지 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3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>
                <a:solidFill>
                  <a:srgbClr val="8E99A5"/>
                </a:solidFill>
                <a:latin typeface="+mn-ea"/>
              </a:rPr>
              <a:t>테스트 케이스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-52252" y="419998"/>
          <a:ext cx="1116987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케이스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시나리오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결과서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50306" y="1244724"/>
          <a:ext cx="9162092" cy="4709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17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프로젝트 명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냥반댁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댕댕이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단계 명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범위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단일 시스템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LOGTS-00-06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일자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2022-09-15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목적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주문하기 테스트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입력 데이터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여부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단계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케이스 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예상 출력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구매하고자 하는 상품의 체크박스를 선택한다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총 결제 금액 자동 계산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 박스를 아무것도 선택하지 않은 채로 주문하기 버튼을 누른다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상품을 선택해주세요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884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구매하고자 하는 상품의 체크박스를 선택 후 주문하기 버튼을 누른다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주문이 완료되었습니다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662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상품의 개수를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1~99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범위로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변경을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해당 상품의 합산 금액 자동 계산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450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상품의 개수를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1~99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범위를 벗어난 숫자로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변경을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수량은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1~100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사이로 입력해주세요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0596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상품상세 페이지에서 개수에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1~9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 숫자가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아닌 기호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문자를 입력하려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입력 불가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4343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구매하고자 하는 상품의 체크박스를 선택 후 개수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변경을 시도한다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총 결제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금액 자동 계산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33117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개별 삭제 버튼을 클릭한다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삭제되었습니다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078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목록이 비어있는 상태에서 장바구니 비우기를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오류메시지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장바구니에 담긴 물품이 없습니다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271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 목록이 있는 상태에서 장바구니 비우기를 시도한다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성공메시지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장바구니를 비웠습니다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47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테스트 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개발 환경의 테스트 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형상 관리 서버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전제 조건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되어 있어야함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실패 기준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기대 결과가 정상적으로 출력되면 성공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109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테마</Template>
  <TotalTime>310</TotalTime>
  <Words>7001</Words>
  <Application>Microsoft Office PowerPoint</Application>
  <PresentationFormat>와이드스크린</PresentationFormat>
  <Paragraphs>2304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Adobe 고딕 Std B</vt:lpstr>
      <vt:lpstr>Aharoni</vt:lpstr>
      <vt:lpstr>맑은 고딕</vt:lpstr>
      <vt:lpstr>휴먼모음T</vt:lpstr>
      <vt:lpstr>Arial</vt:lpstr>
      <vt:lpstr>Arial Rounded MT Bold</vt:lpstr>
      <vt:lpstr>Berlin Sans FB</vt:lpstr>
      <vt:lpstr>Wingdings</vt:lpstr>
      <vt:lpstr>New_Education01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113</cp:revision>
  <dcterms:created xsi:type="dcterms:W3CDTF">2021-11-10T01:36:55Z</dcterms:created>
  <dcterms:modified xsi:type="dcterms:W3CDTF">2022-09-15T08:07:24Z</dcterms:modified>
</cp:coreProperties>
</file>