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9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9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2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0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7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1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3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6449-44BE-4375-B03D-85825BCA7067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A767-E775-4D3C-971E-4AFFA6177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1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EE39-FEDF-51CD-1B35-36DCA82C8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COMP7033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4BEA-C45F-CCD9-9151-1CAFE054F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Presented By: Simran Kaur</a:t>
            </a:r>
          </a:p>
          <a:p>
            <a:pPr algn="r"/>
            <a:r>
              <a:rPr lang="en-IN" dirty="0"/>
              <a:t>Email Id: 19277068@brookes.ac.uk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111-7C48-8174-AAEF-8B64E500D4D4}"/>
              </a:ext>
            </a:extLst>
          </p:cNvPr>
          <p:cNvSpPr txBox="1"/>
          <p:nvPr/>
        </p:nvSpPr>
        <p:spPr>
          <a:xfrm>
            <a:off x="2825394" y="1187358"/>
            <a:ext cx="6842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Oxford Brookes University</a:t>
            </a:r>
          </a:p>
        </p:txBody>
      </p:sp>
    </p:spTree>
    <p:extLst>
      <p:ext uri="{BB962C8B-B14F-4D97-AF65-F5344CB8AC3E}">
        <p14:creationId xmlns:p14="http://schemas.microsoft.com/office/powerpoint/2010/main" val="334779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3ECB-E7AE-C607-8D50-41C1E874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Teaching Material List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9ECC1-5DDC-455C-B1FA-AB8BD86BDCC6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4A753F-AEE7-6E0B-36FD-29434DEBD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37" y="271759"/>
            <a:ext cx="5866152" cy="6427546"/>
          </a:xfrm>
        </p:spPr>
      </p:pic>
    </p:spTree>
    <p:extLst>
      <p:ext uri="{BB962C8B-B14F-4D97-AF65-F5344CB8AC3E}">
        <p14:creationId xmlns:p14="http://schemas.microsoft.com/office/powerpoint/2010/main" val="339212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5EC6-256B-D9D1-550A-A8468FC1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Marks &amp; Feedback to Student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DC4AF6-63A8-6BBF-0560-363C51BAB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78" y="370022"/>
            <a:ext cx="5623964" cy="613352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E58A4-2605-4F8E-4AEC-DCF3B070B9D3}"/>
              </a:ext>
            </a:extLst>
          </p:cNvPr>
          <p:cNvSpPr txBox="1"/>
          <p:nvPr/>
        </p:nvSpPr>
        <p:spPr>
          <a:xfrm>
            <a:off x="636998" y="1746606"/>
            <a:ext cx="375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FR-TE-1 &amp; FR-TE-2</a:t>
            </a:r>
          </a:p>
        </p:txBody>
      </p:sp>
    </p:spTree>
    <p:extLst>
      <p:ext uri="{BB962C8B-B14F-4D97-AF65-F5344CB8AC3E}">
        <p14:creationId xmlns:p14="http://schemas.microsoft.com/office/powerpoint/2010/main" val="257130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C38-F9F5-7158-7697-8E03D728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student assigned documents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094277-FB71-927E-338D-E3B63D6C4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2" y="369765"/>
            <a:ext cx="5330652" cy="611847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8676A-4C8C-7A00-139C-C84F2F1FABB5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FR-TE-1</a:t>
            </a:r>
          </a:p>
        </p:txBody>
      </p:sp>
    </p:spTree>
    <p:extLst>
      <p:ext uri="{BB962C8B-B14F-4D97-AF65-F5344CB8AC3E}">
        <p14:creationId xmlns:p14="http://schemas.microsoft.com/office/powerpoint/2010/main" val="427476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071E-EFDC-A171-7A0C-87EBFB3D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2EE7-06E8-9ADA-CAB6-B47CFB7F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4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5079-CFF3-49B7-9DA0-7BC22984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212352"/>
            <a:ext cx="8679915" cy="56732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Context: the architecture design of your subsystem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00A6C-2330-6112-BE8E-82DE65B41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725" y="2128839"/>
            <a:ext cx="8673427" cy="302878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the modifications from CW1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the microservices that you implement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 the connection with other subsystems: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12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35677-30C9-DA7B-CE10-950726AEB3C3}"/>
              </a:ext>
            </a:extLst>
          </p:cNvPr>
          <p:cNvSpPr txBox="1"/>
          <p:nvPr/>
        </p:nvSpPr>
        <p:spPr>
          <a:xfrm>
            <a:off x="490589" y="349589"/>
            <a:ext cx="10605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Context: the architecture design of your subsystem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1A66B-30C2-00C1-AAD9-07081A9BD7ED}"/>
              </a:ext>
            </a:extLst>
          </p:cNvPr>
          <p:cNvSpPr txBox="1"/>
          <p:nvPr/>
        </p:nvSpPr>
        <p:spPr>
          <a:xfrm>
            <a:off x="377574" y="1115620"/>
            <a:ext cx="61876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the modifications from CW1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the microservices that you implement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 the connection with other subsystems: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saving our data in MongoDB subsystem, following steps we followed to make connection with our FastAPI microservices: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account on online MongoDB Atlas system at https://cloud.mongodb.com/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Cluster named “Cluster-SK1” and then created database named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teacher_db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under created cluster.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database user using username and password.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Copied connection string from “Cluster-SK1” drivers after selecting driver type as Python.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Replaced username and password from connection string to access database and used this connection string in FastAPI code to access database in microservices.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929710-AE68-D732-28E0-053F0632C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00" y="1993188"/>
            <a:ext cx="5548676" cy="33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22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BB234-96AE-2FFE-00FA-D16DF1B02F6E}"/>
              </a:ext>
            </a:extLst>
          </p:cNvPr>
          <p:cNvSpPr txBox="1"/>
          <p:nvPr/>
        </p:nvSpPr>
        <p:spPr>
          <a:xfrm>
            <a:off x="821933" y="657550"/>
            <a:ext cx="1002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GUI and API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BA7E8-F9BC-F6F7-E64F-5CF7ED6E5CBC}"/>
              </a:ext>
            </a:extLst>
          </p:cNvPr>
          <p:cNvSpPr txBox="1"/>
          <p:nvPr/>
        </p:nvSpPr>
        <p:spPr>
          <a:xfrm>
            <a:off x="924674" y="1268699"/>
            <a:ext cx="550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APIs of the implemented microservices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9D125-E2F9-AB00-535B-1B48BC7C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33" y="1787515"/>
            <a:ext cx="8164073" cy="47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0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6FCF8F-F6C8-730B-C501-75E5461E7290}"/>
              </a:ext>
            </a:extLst>
          </p:cNvPr>
          <p:cNvSpPr txBox="1"/>
          <p:nvPr/>
        </p:nvSpPr>
        <p:spPr>
          <a:xfrm>
            <a:off x="832207" y="780836"/>
            <a:ext cx="11116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with one or two examples of APIs to show how the API design addresses quality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Input/ output format: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Proper JSON response format for easy access response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code to easily get to know API response success/ failure such as response code 200 means API success.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Unique ID’s code pattern used saving unique teachers or students data, so that no error will arise during data saving or accessing.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API naming convention used in that way to easily understood by Front-end developer to get to know its purpose and work </a:t>
            </a:r>
            <a:r>
              <a:rPr lang="en-US" dirty="0" err="1"/>
              <a:t>i.e</a:t>
            </a:r>
            <a:r>
              <a:rPr lang="en-US" dirty="0"/>
              <a:t> easy to implement.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one or two main GUI designs and explain how GUI design connects to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API URL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14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8C516-7839-B269-BDDE-2518A7CBE040}"/>
              </a:ext>
            </a:extLst>
          </p:cNvPr>
          <p:cNvSpPr txBox="1"/>
          <p:nvPr/>
        </p:nvSpPr>
        <p:spPr>
          <a:xfrm>
            <a:off x="1058238" y="339048"/>
            <a:ext cx="1026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0A32F-3177-9E7C-3D15-B2EEDF943E4E}"/>
              </a:ext>
            </a:extLst>
          </p:cNvPr>
          <p:cNvSpPr txBox="1"/>
          <p:nvPr/>
        </p:nvSpPr>
        <p:spPr>
          <a:xfrm>
            <a:off x="164387" y="945223"/>
            <a:ext cx="59316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one slides of code fragment and explain what does the code implement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following commands to install dependencies to install required libraries &amp; for code execution: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env 	#created virtual environment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env/Scripts/activate		#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actived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Virtual environment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# for FastAPI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uvicorn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# for code execution in local environment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mangum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# AWS lambda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uvicorn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main:app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–reload	#run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-m pip install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pymongo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]“		# Install MongoDB drivers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ScreenShot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file structure of all routes, models, schemas, database configuration files used in this project and main.py is first file from where code execution will start.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6FFF67-E9B1-4C96-225D-902D4A8D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2" y="1643867"/>
            <a:ext cx="5977824" cy="41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9A037-FEE2-334B-9C17-438B08EEE490}"/>
              </a:ext>
            </a:extLst>
          </p:cNvPr>
          <p:cNvSpPr txBox="1"/>
          <p:nvPr/>
        </p:nvSpPr>
        <p:spPr>
          <a:xfrm>
            <a:off x="739739" y="1222625"/>
            <a:ext cx="11013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Briefly state what programming language, framework, platform and database systems are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 language used with version 3.12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Framework: we used Python FastAPI framework in this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systems: We had used MongoDB Atlas system for saving and accessing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why the implementation addressed quality requirements: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 structure approach used: We had separated routes, models, schemas, database configuration files for managing code in modular way for easy managing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Proper documentation: separate document file added for easy understanding requirements for code execution and code manipulation.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commenting: proper code inline commenting included for easy code understanding by any developer.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Credentials parsing for security purpose: before creating connection between our code and other subsystem such as MongoDB we used credential parsing approach for encoding our username and password for security purpose.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24C2-5314-3E35-CA4C-1F876EB4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62E6-A8DB-36C4-290F-FB3C2207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Requirements delivered:</a:t>
            </a:r>
          </a:p>
          <a:p>
            <a:r>
              <a:rPr lang="en-US" dirty="0"/>
              <a:t>FR-TE-1: Set up exercises and assessment. The system should enable the teachers to setup online and offline exercises and assessments for his/her students of a class. </a:t>
            </a:r>
          </a:p>
          <a:p>
            <a:r>
              <a:rPr lang="en-US" dirty="0"/>
              <a:t>FR-TE-2: Mark student works. The system should enable the teachers to mark online and offline exercises and assessments, and to give marks and feedback to the students. </a:t>
            </a:r>
          </a:p>
          <a:p>
            <a:r>
              <a:rPr lang="en-US" dirty="0"/>
              <a:t>FR-TE-3: Upload teaching material. The system should enable teachers to upload teaching materials to the system, for example, lecture slides, reading lists, and documents to read, links to online e-books, etc. </a:t>
            </a:r>
          </a:p>
          <a:p>
            <a:r>
              <a:rPr lang="en-US" dirty="0"/>
              <a:t>FR-TE-4: Manage classes. The system should enable a teacher to view the list of students on his/her class, to add students to a class, and to remove students from a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349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99924-046A-9172-744D-E3E3AF1C8D60}"/>
              </a:ext>
            </a:extLst>
          </p:cNvPr>
          <p:cNvSpPr txBox="1"/>
          <p:nvPr/>
        </p:nvSpPr>
        <p:spPr>
          <a:xfrm>
            <a:off x="1602768" y="274872"/>
            <a:ext cx="918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System testing and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06EC3-86C6-3A5B-7FDD-DBA26D074888}"/>
              </a:ext>
            </a:extLst>
          </p:cNvPr>
          <p:cNvSpPr txBox="1"/>
          <p:nvPr/>
        </p:nvSpPr>
        <p:spPr>
          <a:xfrm>
            <a:off x="452064" y="736537"/>
            <a:ext cx="108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 summary table on use cases and scenarios tested and discuss test adequacy: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069BE2-D730-231B-E515-56F548352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54"/>
              </p:ext>
            </p:extLst>
          </p:nvPr>
        </p:nvGraphicFramePr>
        <p:xfrm>
          <a:off x="571927" y="1198202"/>
          <a:ext cx="10760469" cy="526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823">
                  <a:extLst>
                    <a:ext uri="{9D8B030D-6E8A-4147-A177-3AD203B41FA5}">
                      <a16:colId xmlns:a16="http://schemas.microsoft.com/office/drawing/2014/main" val="734363785"/>
                    </a:ext>
                  </a:extLst>
                </a:gridCol>
                <a:gridCol w="3586823">
                  <a:extLst>
                    <a:ext uri="{9D8B030D-6E8A-4147-A177-3AD203B41FA5}">
                      <a16:colId xmlns:a16="http://schemas.microsoft.com/office/drawing/2014/main" val="448970717"/>
                    </a:ext>
                  </a:extLst>
                </a:gridCol>
                <a:gridCol w="3586823">
                  <a:extLst>
                    <a:ext uri="{9D8B030D-6E8A-4147-A177-3AD203B41FA5}">
                      <a16:colId xmlns:a16="http://schemas.microsoft.com/office/drawing/2014/main" val="3418385425"/>
                    </a:ext>
                  </a:extLst>
                </a:gridCol>
              </a:tblGrid>
              <a:tr h="483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 Testing</a:t>
                      </a:r>
                    </a:p>
                    <a:p>
                      <a:pPr algn="ctr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97679"/>
                  </a:ext>
                </a:extLst>
              </a:tr>
              <a:tr h="1051969">
                <a:tc rowSpan="4">
                  <a:txBody>
                    <a:bodyPr/>
                    <a:lstStyle/>
                    <a:p>
                      <a:pPr algn="ctr">
                        <a:lnSpc>
                          <a:spcPct val="7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Code Validation for Valid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that the API consistently returns the expected response status code, such as "200 OK," for valid and properly formatted requests.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26561"/>
                  </a:ext>
                </a:extLst>
              </a:tr>
              <a:tr h="1074761">
                <a:tc vMerge="1"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Authentication Handling with Invalid Credentials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 the API's response when provided with invalid authentication credentials, ensuring it consistently returns a "401 Unauthorized" status code as expected.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41060"/>
                  </a:ext>
                </a:extLst>
              </a:tr>
              <a:tr h="348774">
                <a:tc vMerge="1"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Graceful Handling of Missing or Invalid Parameters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Verify that the API handles missing or invalid request parameters gracefully and returns clear and user-friendly error messages that aid in troubleshooting.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78341"/>
                  </a:ext>
                </a:extLst>
              </a:tr>
              <a:tr h="348774">
                <a:tc vMerge="1">
                  <a:txBody>
                    <a:bodyPr/>
                    <a:lstStyle/>
                    <a:p>
                      <a:pPr algn="l"/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Response Format Adherence (JSON/XML)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Ensure that the API consistently returns responses in the specified format (e.g., JSON or XML) and adheres to the defined schema for data structure.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6424"/>
                  </a:ext>
                </a:extLst>
              </a:tr>
              <a:tr h="34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Performance Testing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Baseline Response Time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Measure the response time of a simple API request under normal conditions to establish a performance baseline.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99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55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C918F-4E84-B19E-5648-8596811A72C5}"/>
              </a:ext>
            </a:extLst>
          </p:cNvPr>
          <p:cNvSpPr txBox="1"/>
          <p:nvPr/>
        </p:nvSpPr>
        <p:spPr>
          <a:xfrm>
            <a:off x="452063" y="493159"/>
            <a:ext cx="11301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how you do performance, scalability and fault tolerance testing and use tables and/or figures to show the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a piece of test code or test script that system testing is performed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what are the APIs from other systems used and APIs you provided to other subsystems (state which API are stubs)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82C83C-C085-1C87-8D65-A7C8EE1A3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99124"/>
              </p:ext>
            </p:extLst>
          </p:nvPr>
        </p:nvGraphicFramePr>
        <p:xfrm>
          <a:off x="634714" y="2086129"/>
          <a:ext cx="1110522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741">
                  <a:extLst>
                    <a:ext uri="{9D8B030D-6E8A-4147-A177-3AD203B41FA5}">
                      <a16:colId xmlns:a16="http://schemas.microsoft.com/office/drawing/2014/main" val="3027371235"/>
                    </a:ext>
                  </a:extLst>
                </a:gridCol>
                <a:gridCol w="3701741">
                  <a:extLst>
                    <a:ext uri="{9D8B030D-6E8A-4147-A177-3AD203B41FA5}">
                      <a16:colId xmlns:a16="http://schemas.microsoft.com/office/drawing/2014/main" val="3189572052"/>
                    </a:ext>
                  </a:extLst>
                </a:gridCol>
                <a:gridCol w="3701741">
                  <a:extLst>
                    <a:ext uri="{9D8B030D-6E8A-4147-A177-3AD203B41FA5}">
                      <a16:colId xmlns:a16="http://schemas.microsoft.com/office/drawing/2014/main" val="2623679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Cases</a:t>
                      </a:r>
                    </a:p>
                    <a:p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  <a:p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7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Response Time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Response time is the time consumed between the user’s request and the application’s response, response time is less between 2-5 seconds for fetching 100+ records.</a:t>
                      </a:r>
                      <a:endParaRPr lang="en-IN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7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2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B8B65-899A-3988-B6E1-3DC5048B5EE1}"/>
              </a:ext>
            </a:extLst>
          </p:cNvPr>
          <p:cNvSpPr txBox="1"/>
          <p:nvPr/>
        </p:nvSpPr>
        <p:spPr>
          <a:xfrm>
            <a:off x="1325367" y="400694"/>
            <a:ext cx="969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F3638-F5F3-C0F9-CB10-69B7556B6F8A}"/>
              </a:ext>
            </a:extLst>
          </p:cNvPr>
          <p:cNvSpPr txBox="1"/>
          <p:nvPr/>
        </p:nvSpPr>
        <p:spPr>
          <a:xfrm>
            <a:off x="657546" y="1387011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your GCP cluster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Followed following steps to create our AWS cloud environment to deploy our code on cloud: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AWS(Amazon Web Services) account.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Signed into AWS account console.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Selected AWS Lambda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event-driven, serverless computing platform.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Uploaded our code zip file that contains all required dependencies(libraries) and all code files.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handler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main.handler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under its Runtime settings, so that computing platform get to know project main file to execute first.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https IP addresses to execute API’s URL for security purpose.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above steps successfully completed, AWS will provide our project URL from where we can access our API’s.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the process of one functional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how your subsystem interact with other subsystems: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connection string received from MongoDB account and using it FastAPI project for interaction.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MongoClient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mongodb+srv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://"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mongo_user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":"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mongo_password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"@cluster-sk1.sx8umd5.mongodb.net/?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retryWrites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true&amp;w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majority&amp;appName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=Cluster-SK1"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9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DE5-5D64-383B-6248-250BC9DE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CA24-5FBB-C749-D6B8-78B154D0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FastAPI framework</a:t>
            </a:r>
          </a:p>
          <a:p>
            <a:r>
              <a:rPr lang="en-IN" dirty="0"/>
              <a:t>MongoDB</a:t>
            </a:r>
          </a:p>
          <a:p>
            <a:r>
              <a:rPr lang="en-IN" dirty="0"/>
              <a:t>AWS Lambda computing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55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6516-26E2-85FE-5C1E-77C2C7FE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Teacher module API’s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E5629-0E85-9A2D-A4A4-6B29E714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1593307"/>
            <a:ext cx="6281738" cy="36682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6D158-EB01-8553-BDC3-1713D41593D9}"/>
              </a:ext>
            </a:extLst>
          </p:cNvPr>
          <p:cNvSpPr txBox="1"/>
          <p:nvPr/>
        </p:nvSpPr>
        <p:spPr>
          <a:xfrm>
            <a:off x="5118100" y="1160980"/>
            <a:ext cx="6281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List of API’s using FastAPI swagger GUI SS: 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03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51D-4676-BC45-338E-8139A475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student in teacher class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E3370-E56B-65FD-A64E-E289AD72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15" y="1645154"/>
            <a:ext cx="7338284" cy="34919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D8E1D4-961B-75F6-CFD6-36BF5D64C3C1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397961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575-9E92-9A4B-24CC-4E0118A8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all teacher’s students list API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CAEE61-4393-5249-E377-B22C37E0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63" y="94233"/>
            <a:ext cx="5493810" cy="661478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E8546-A53C-CD53-5349-0AB27AFFF61B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2613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AEBE-4E52-8A3B-CCFA-5C02914A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Class Student API – step-1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2085E-9A98-84E5-4DF8-965A786AC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036" y="967660"/>
            <a:ext cx="5840170" cy="5710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53E0FC-6AF7-E35F-224C-204F1F883539}"/>
              </a:ext>
            </a:extLst>
          </p:cNvPr>
          <p:cNvSpPr txBox="1"/>
          <p:nvPr/>
        </p:nvSpPr>
        <p:spPr>
          <a:xfrm>
            <a:off x="5267035" y="321329"/>
            <a:ext cx="645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 err="1">
                <a:effectLst/>
                <a:latin typeface="+mj-lt"/>
              </a:rPr>
              <a:t>student_class_mapping_id</a:t>
            </a:r>
            <a:r>
              <a:rPr lang="en-IN" b="1" i="0" dirty="0">
                <a:effectLst/>
                <a:latin typeface="+mj-lt"/>
              </a:rPr>
              <a:t> </a:t>
            </a:r>
            <a:r>
              <a:rPr lang="en-IN" b="1" dirty="0">
                <a:latin typeface="+mj-lt"/>
              </a:rPr>
              <a:t>- </a:t>
            </a:r>
            <a:r>
              <a:rPr lang="en-IN" i="0" dirty="0" err="1">
                <a:effectLst/>
                <a:latin typeface="+mj-lt"/>
              </a:rPr>
              <a:t>recieved</a:t>
            </a:r>
            <a:r>
              <a:rPr lang="en-IN" i="0" dirty="0">
                <a:effectLst/>
                <a:latin typeface="+mj-lt"/>
              </a:rPr>
              <a:t> from previous slide</a:t>
            </a:r>
            <a:endParaRPr lang="en-IN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BBF80-733C-6B14-100A-63FAAE1F8A5E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115710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C555-ABB4-D509-DE42-2D5A528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Class Student API – step-2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F7BD2-2516-C574-6C66-1731FA6F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61" y="760070"/>
            <a:ext cx="5444913" cy="60264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53832-3890-55CC-F982-9A38437F1EDA}"/>
              </a:ext>
            </a:extLst>
          </p:cNvPr>
          <p:cNvSpPr txBox="1"/>
          <p:nvPr/>
        </p:nvSpPr>
        <p:spPr>
          <a:xfrm>
            <a:off x="5537771" y="287676"/>
            <a:ext cx="563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Updated list of Teacher’s class students: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415D5-8735-B902-0DD6-461E8336CBF0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FR-TE-4</a:t>
            </a:r>
          </a:p>
        </p:txBody>
      </p:sp>
    </p:spTree>
    <p:extLst>
      <p:ext uri="{BB962C8B-B14F-4D97-AF65-F5344CB8AC3E}">
        <p14:creationId xmlns:p14="http://schemas.microsoft.com/office/powerpoint/2010/main" val="404114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7E1-B5AA-5AD2-326C-D9A45DE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Upload Teaching Material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F35AD-B9FF-499E-4286-E2732F20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61" y="1053409"/>
            <a:ext cx="4966188" cy="57246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DA96F-ED4D-45E1-178A-535ADABD30F3}"/>
              </a:ext>
            </a:extLst>
          </p:cNvPr>
          <p:cNvSpPr txBox="1"/>
          <p:nvPr/>
        </p:nvSpPr>
        <p:spPr>
          <a:xfrm>
            <a:off x="1790502" y="1746606"/>
            <a:ext cx="1695236" cy="37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FR-TE-3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E7747-01EB-790F-4D68-5BFC5D5A61F5}"/>
              </a:ext>
            </a:extLst>
          </p:cNvPr>
          <p:cNvSpPr txBox="1"/>
          <p:nvPr/>
        </p:nvSpPr>
        <p:spPr>
          <a:xfrm>
            <a:off x="5708661" y="380144"/>
            <a:ext cx="49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Teacher is enabled to upload document of any type such as: .ppt, .doc, .ppt, .pptx etc</a:t>
            </a:r>
          </a:p>
        </p:txBody>
      </p:sp>
    </p:spTree>
    <p:extLst>
      <p:ext uri="{BB962C8B-B14F-4D97-AF65-F5344CB8AC3E}">
        <p14:creationId xmlns:p14="http://schemas.microsoft.com/office/powerpoint/2010/main" val="13945758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660</TotalTime>
  <Words>1327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Consolas</vt:lpstr>
      <vt:lpstr>Rockwell</vt:lpstr>
      <vt:lpstr>Wingdings</vt:lpstr>
      <vt:lpstr>Atlas</vt:lpstr>
      <vt:lpstr>COMP7033 Coursework</vt:lpstr>
      <vt:lpstr>Teacher Module</vt:lpstr>
      <vt:lpstr>Technologies Implemented</vt:lpstr>
      <vt:lpstr>Teacher module API’s </vt:lpstr>
      <vt:lpstr>Add student in teacher class API</vt:lpstr>
      <vt:lpstr>Get all teacher’s students list API</vt:lpstr>
      <vt:lpstr>Remove Class Student API – step-1</vt:lpstr>
      <vt:lpstr>Remove Class Student API – step-2</vt:lpstr>
      <vt:lpstr>Upload Teaching Material API</vt:lpstr>
      <vt:lpstr>Get Teaching Material List API</vt:lpstr>
      <vt:lpstr>Marks &amp; Feedback to Student Work</vt:lpstr>
      <vt:lpstr>List of student assigned documents</vt:lpstr>
      <vt:lpstr>PowerPoint Presentation</vt:lpstr>
      <vt:lpstr>Context: the architecture design of your subsystem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COMP7033 Coursework</dc:title>
  <dc:creator>gaurav dhiman</dc:creator>
  <cp:lastModifiedBy>gaurav dhiman</cp:lastModifiedBy>
  <cp:revision>8</cp:revision>
  <dcterms:created xsi:type="dcterms:W3CDTF">2024-04-26T09:14:04Z</dcterms:created>
  <dcterms:modified xsi:type="dcterms:W3CDTF">2024-05-03T15:06:23Z</dcterms:modified>
</cp:coreProperties>
</file>