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9" r:id="rId7"/>
    <p:sldId id="287" r:id="rId8"/>
    <p:sldId id="263" r:id="rId9"/>
    <p:sldId id="261" r:id="rId10"/>
    <p:sldId id="286" r:id="rId11"/>
    <p:sldId id="267" r:id="rId12"/>
    <p:sldId id="262" r:id="rId13"/>
    <p:sldId id="264" r:id="rId14"/>
    <p:sldId id="276" r:id="rId15"/>
    <p:sldId id="277" r:id="rId16"/>
    <p:sldId id="288" r:id="rId17"/>
    <p:sldId id="289" r:id="rId18"/>
    <p:sldId id="278" r:id="rId19"/>
    <p:sldId id="268" r:id="rId20"/>
    <p:sldId id="269" r:id="rId21"/>
    <p:sldId id="270" r:id="rId22"/>
    <p:sldId id="280" r:id="rId23"/>
    <p:sldId id="285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9"/>
    <p:restoredTop sz="94645"/>
  </p:normalViewPr>
  <p:slideViewPr>
    <p:cSldViewPr snapToGrid="0" snapToObjects="1">
      <p:cViewPr varScale="1">
        <p:scale>
          <a:sx n="57" d="100"/>
          <a:sy n="5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6D84C-3BE2-3445-A067-35DD891AB73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C8187-4CC5-E24D-AAC1-EB6AAB5D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C8187-4CC5-E24D-AAC1-EB6AAB5D6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843526E3-69C1-484F-9DE1-BB5EAAB9CB6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oscal@nist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26473"/>
            <a:ext cx="10058400" cy="3798639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the Open Security Controls Assessment Language (OSCAL)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10,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OSCAL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Font typeface="Wingdings" charset="2"/>
              <a:buChar char="q"/>
            </a:pPr>
            <a:r>
              <a:rPr lang="en-US" b="1" dirty="0"/>
              <a:t>Operations personnel: </a:t>
            </a:r>
            <a:r>
              <a:rPr lang="en-US" dirty="0"/>
              <a:t>rapidly verify that systems comply with organizational security requirements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Security and privacy personnel: </a:t>
            </a:r>
            <a:r>
              <a:rPr lang="en-US" dirty="0"/>
              <a:t>automatically identify problems and address them quickly before loss or damage occur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Auditors/assessors:</a:t>
            </a:r>
            <a:r>
              <a:rPr lang="en-US" dirty="0"/>
              <a:t> perform audits/assessments on demand with minimal effort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Policy personnel: </a:t>
            </a:r>
            <a:r>
              <a:rPr lang="en-US" dirty="0"/>
              <a:t>identify systemic problems that necessitate changes to organization security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OSCAL 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9428"/>
            <a:ext cx="10058400" cy="4296229"/>
          </a:xfrm>
        </p:spPr>
        <p:txBody>
          <a:bodyPr/>
          <a:lstStyle/>
          <a:p>
            <a:pPr marL="349250" indent="-349250">
              <a:lnSpc>
                <a:spcPct val="80000"/>
              </a:lnSpc>
              <a:buFont typeface="Wingdings" charset="2"/>
              <a:buChar char="§"/>
            </a:pPr>
            <a:r>
              <a:rPr lang="en-US" dirty="0"/>
              <a:t>Using an agile approach</a:t>
            </a:r>
          </a:p>
          <a:p>
            <a:pPr marL="349250" indent="-349250">
              <a:lnSpc>
                <a:spcPct val="80000"/>
              </a:lnSpc>
              <a:buFont typeface="Wingdings" charset="2"/>
              <a:buChar char="§"/>
            </a:pPr>
            <a:r>
              <a:rPr lang="en-US" dirty="0"/>
              <a:t>Having monthly sprints with one or more user stories per sprint</a:t>
            </a:r>
          </a:p>
          <a:p>
            <a:pPr marL="349250" indent="-349250">
              <a:lnSpc>
                <a:spcPct val="80000"/>
              </a:lnSpc>
              <a:buFont typeface="Wingdings" charset="2"/>
              <a:buChar char="§"/>
            </a:pPr>
            <a:r>
              <a:rPr lang="en-US" dirty="0"/>
              <a:t>Developing OSCAL iteratively instead of trying to engineer the entire solution at once</a:t>
            </a:r>
          </a:p>
          <a:p>
            <a:pPr marL="349250" indent="-349250">
              <a:lnSpc>
                <a:spcPct val="80000"/>
              </a:lnSpc>
              <a:buFont typeface="Wingdings" charset="2"/>
              <a:buChar char="§"/>
            </a:pPr>
            <a:r>
              <a:rPr lang="en-US" dirty="0"/>
              <a:t>Implementing the 20% of the functionality that solves 80% of the problem</a:t>
            </a:r>
          </a:p>
          <a:p>
            <a:pPr marL="349250" indent="-349250">
              <a:lnSpc>
                <a:spcPct val="80000"/>
              </a:lnSpc>
              <a:buFont typeface="Wingdings" charset="2"/>
              <a:buChar char="§"/>
            </a:pPr>
            <a:r>
              <a:rPr lang="en-US" dirty="0"/>
              <a:t>Moving from a manual mapping approach to an automatic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7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OSCAL deliverables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92707"/>
              </p:ext>
            </p:extLst>
          </p:nvPr>
        </p:nvGraphicFramePr>
        <p:xfrm>
          <a:off x="1204683" y="1953381"/>
          <a:ext cx="9950996" cy="35330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3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273">
                <a:tc>
                  <a:txBody>
                    <a:bodyPr/>
                    <a:lstStyle/>
                    <a:p>
                      <a:r>
                        <a:rPr lang="en-US" sz="2400" b="0" dirty="0"/>
                        <a:t>XML Schemas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Validate catalogs and profiles against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273">
                <a:tc>
                  <a:txBody>
                    <a:bodyPr/>
                    <a:lstStyle/>
                    <a:p>
                      <a:r>
                        <a:rPr lang="en-US" sz="2400" dirty="0"/>
                        <a:t>XSL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Produce human-readable versions (PDFs)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273">
                <a:tc>
                  <a:txBody>
                    <a:bodyPr/>
                    <a:lstStyle/>
                    <a:p>
                      <a:r>
                        <a:rPr lang="en-US" sz="24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Edit</a:t>
                      </a:r>
                      <a:r>
                        <a:rPr lang="en-US" sz="2400" baseline="0" dirty="0"/>
                        <a:t> OSCAL catalogs and profiles using XML tools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199">
                <a:tc>
                  <a:txBody>
                    <a:bodyPr/>
                    <a:lstStyle/>
                    <a:p>
                      <a:r>
                        <a:rPr lang="en-US" sz="2400" dirty="0"/>
                        <a:t>Prose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Define the OSCAL specification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Explain how</a:t>
                      </a:r>
                      <a:r>
                        <a:rPr lang="en-US" sz="2400" baseline="0" dirty="0"/>
                        <a:t> organizations can convert existing catalogs and profiles into OSCAL formats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5675086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Will be posted to GitHub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463328" cy="1450757"/>
          </a:xfrm>
        </p:spPr>
        <p:txBody>
          <a:bodyPr/>
          <a:lstStyle/>
          <a:p>
            <a:r>
              <a:rPr lang="en-US" dirty="0"/>
              <a:t>Profile and catalog mapping: a trivial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6463328" cy="44623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Representing an NIST SP 800-53 low baseline: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NIST SP 800-53 catalog defines possible security controls within its scope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NIST SP 800-53 profile indicates which security controls from the catalog are required to be compliant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Clear mapping between the controls specified in the profile and the controls defined in the catalog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OSCAL provides a standardized, machine-readable profile with clear semantics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Other catalogs and profiles can use the same interoperable format (e.g., ISO/IEC 27001/2)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" t="41600" r="60036" b="25067"/>
          <a:stretch/>
        </p:blipFill>
        <p:spPr>
          <a:xfrm>
            <a:off x="7577572" y="236418"/>
            <a:ext cx="4614428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0"/>
            <a:ext cx="10058400" cy="845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Prose vs. OSCAL (Machine-Readable)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6" y="1120324"/>
            <a:ext cx="5329988" cy="4615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914338" y="634983"/>
            <a:ext cx="6086167" cy="5586145"/>
          </a:xfrm>
          <a:prstGeom prst="rect">
            <a:avLst/>
          </a:prstGeom>
          <a:noFill/>
        </p:spPr>
        <p:txBody>
          <a:bodyPr wrap="square" lIns="45720" tIns="0" rIns="18288" bIns="0" rtlCol="0">
            <a:spAutoFit/>
          </a:bodyPr>
          <a:lstStyle/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&lt;catalog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"http://scap.nist.gov/schema/</a:t>
            </a:r>
            <a:r>
              <a:rPr lang="en-US" sz="1100" dirty="0" err="1">
                <a:solidFill>
                  <a:srgbClr val="993300"/>
                </a:solidFill>
                <a:highlight>
                  <a:srgbClr val="FFFFFF"/>
                </a:highlight>
              </a:rPr>
              <a:t>oscal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SP800-53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&lt;declarations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"800-53-declarations.xml"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&lt;group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"family"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&lt;control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"SP800-53"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 POLICY AND PROCEDURES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"priority"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The organization: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Develops, documents, and disseminates to [Assignment: organization-defined personnel or roles]: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"statement-item"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AC-1a.1.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An access control policy that addresses purpose, scope, roles, responsibilities, management commitment, coordination among organizational …[snip]…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&lt;citation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"http://csrc.nist.gov/publications/PubsSPs.html#800-12"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Special Publication 800-12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&lt;/citation&gt;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&lt;/control&gt;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&lt;/group&gt;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&lt;/catalog&gt;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0"/>
            <a:ext cx="10058400" cy="845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Prose vs. OSCAL (Machine-Readable)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7" y="1434965"/>
            <a:ext cx="5329988" cy="4615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50659" y="692209"/>
            <a:ext cx="1356852" cy="400110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pPr algn="ctr"/>
            <a:r>
              <a:rPr lang="en-US" sz="2000" b="1" dirty="0"/>
              <a:t>Control Title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2954595" y="1092319"/>
            <a:ext cx="2374490" cy="4136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366" y="728440"/>
            <a:ext cx="6086167" cy="5755422"/>
          </a:xfrm>
          <a:prstGeom prst="rect">
            <a:avLst/>
          </a:prstGeom>
          <a:noFill/>
        </p:spPr>
        <p:txBody>
          <a:bodyPr wrap="square" lIns="45720" tIns="0" rIns="18288" bIns="0" rtlCol="0">
            <a:spAutoFit/>
          </a:bodyPr>
          <a:lstStyle/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&lt;catalog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"http://scap.nist.gov/schema/</a:t>
            </a:r>
            <a:r>
              <a:rPr lang="en-US" sz="1100" dirty="0" err="1">
                <a:solidFill>
                  <a:srgbClr val="993300"/>
                </a:solidFill>
                <a:highlight>
                  <a:srgbClr val="FFFFFF"/>
                </a:highlight>
              </a:rPr>
              <a:t>oscal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SP800-53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&lt;declarations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"800-53-declarations.xml"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&lt;group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"family"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&lt;control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"SP800-53"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 POLICY AND PROCEDURES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"priority"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The organization: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Develops, documents, and disseminates to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&lt;assign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id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“ac1a"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organization-defined personnel or roles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&lt;/assign&gt;&lt;/prop&gt;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"statement-item"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AC-1a.1.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An access control policy that addresses purpose, scope, roles, responsibilities, management commitment, coordination among organizational …[snip]…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&lt;citation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"http://csrc.nist.gov/publications/PubsSPs.html#800-12"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Special Publication 800-12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&lt;/citation&gt;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&lt;/control&gt;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&lt;/group&gt;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&lt;/catalog&gt;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329085" y="1092319"/>
            <a:ext cx="924231" cy="69251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0"/>
            <a:ext cx="10058400" cy="845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Prose vs. OSCAL (Machine-Readable)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7" y="1434965"/>
            <a:ext cx="5329988" cy="4615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83605" y="876845"/>
            <a:ext cx="1356852" cy="400110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pPr algn="ctr"/>
            <a:r>
              <a:rPr lang="en-US" sz="2000" b="1" dirty="0"/>
              <a:t>Control Text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855713" y="1276955"/>
            <a:ext cx="2306318" cy="5725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3366" y="728440"/>
            <a:ext cx="6086167" cy="5755422"/>
          </a:xfrm>
          <a:prstGeom prst="rect">
            <a:avLst/>
          </a:prstGeom>
          <a:noFill/>
        </p:spPr>
        <p:txBody>
          <a:bodyPr wrap="square" lIns="45720" tIns="0" rIns="18288" bIns="0" rtlCol="0">
            <a:spAutoFit/>
          </a:bodyPr>
          <a:lstStyle/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&lt;catalog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"http://scap.nist.gov/schema/</a:t>
            </a:r>
            <a:r>
              <a:rPr lang="en-US" sz="1100" dirty="0" err="1">
                <a:solidFill>
                  <a:srgbClr val="993300"/>
                </a:solidFill>
                <a:highlight>
                  <a:srgbClr val="FFFFFF"/>
                </a:highlight>
              </a:rPr>
              <a:t>oscal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SP800-53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&lt;declarations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"800-53-declarations.xml"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&lt;group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"family"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&lt;control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"SP800-53"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 POLICY AND PROCEDURES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"priority"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The organization: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Develops, documents, and disseminates to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&lt;assign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id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“ac1a"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organization-defined personnel or roles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&lt;/assign&gt;&lt;/prop&gt;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"statement-item"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AC-1a.1.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An access control policy that addresses purpose, scope, roles, responsibilities, management commitment, coordination among organizational …[snip]…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&lt;citation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"http://csrc.nist.gov/publications/PubsSPs.html#800-12"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Special Publication 800-12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&lt;/citation&gt;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&lt;/control&gt;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&lt;/group&gt;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&lt;/catalog&gt;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162031" y="1276955"/>
            <a:ext cx="1291523" cy="165967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4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0"/>
            <a:ext cx="10058400" cy="845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Prose vs. OSCAL (Machine-Readable)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7" y="1434965"/>
            <a:ext cx="5329988" cy="4615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9762" y="876845"/>
            <a:ext cx="3299491" cy="400110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pPr algn="ctr"/>
            <a:r>
              <a:rPr lang="en-US" sz="2000" b="1" dirty="0"/>
              <a:t>Parameter Assignment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631222" y="1276955"/>
            <a:ext cx="1058286" cy="5725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3366" y="728440"/>
            <a:ext cx="6086167" cy="5755422"/>
          </a:xfrm>
          <a:prstGeom prst="rect">
            <a:avLst/>
          </a:prstGeom>
          <a:noFill/>
        </p:spPr>
        <p:txBody>
          <a:bodyPr wrap="square" lIns="45720" tIns="0" rIns="18288" bIns="0" rtlCol="0">
            <a:spAutoFit/>
          </a:bodyPr>
          <a:lstStyle/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&lt;catalog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"http://scap.nist.gov/schema/</a:t>
            </a:r>
            <a:r>
              <a:rPr lang="en-US" sz="1100" dirty="0" err="1">
                <a:solidFill>
                  <a:srgbClr val="993300"/>
                </a:solidFill>
                <a:highlight>
                  <a:srgbClr val="FFFFFF"/>
                </a:highlight>
              </a:rPr>
              <a:t>oscal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SP800-53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&lt;declarations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"800-53-declarations.xml"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&lt;group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"family"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&lt;control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"SP800-53"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 POLICY AND PROCEDURES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"priority"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The organization: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Develops, documents, and disseminates to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&lt;assign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id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“ac1a"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organization-defined personnel or roles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&lt;/assign&gt;&lt;/prop&gt;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"statement-item"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AC-1a.1.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An access control policy that addresses purpose, scope, roles, responsibilities, management commitment, coordination among organizational …[snip]…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&lt;citation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"http://csrc.nist.gov/publications/PubsSPs.html#800-12"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Special Publication 800-12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&lt;/citation&gt;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&lt;/control&gt;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&lt;/group&gt;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&lt;/catalog&gt;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89508" y="1276955"/>
            <a:ext cx="5764546" cy="166846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9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0"/>
            <a:ext cx="10058400" cy="845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Prose vs. OSCAL (Machine-Readable)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1" y="1043079"/>
            <a:ext cx="5329988" cy="4615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943366" y="728440"/>
            <a:ext cx="6086167" cy="5755422"/>
          </a:xfrm>
          <a:prstGeom prst="rect">
            <a:avLst/>
          </a:prstGeom>
          <a:noFill/>
        </p:spPr>
        <p:txBody>
          <a:bodyPr wrap="square" lIns="45720" tIns="0" rIns="18288" bIns="0" rtlCol="0">
            <a:spAutoFit/>
          </a:bodyPr>
          <a:lstStyle/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&lt;catalog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"http://scap.nist.gov/schema/</a:t>
            </a:r>
            <a:r>
              <a:rPr lang="en-US" sz="1100" dirty="0" err="1">
                <a:solidFill>
                  <a:srgbClr val="993300"/>
                </a:solidFill>
                <a:highlight>
                  <a:srgbClr val="FFFFFF"/>
                </a:highlight>
              </a:rPr>
              <a:t>oscal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SP800-53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&lt;declarations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"800-53-declarations.xml"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&lt;group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"family"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&lt;control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"SP800-53"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&lt;title&gt;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ACCESS CONTROL POLICY AND PROCEDURES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&lt;/title&gt;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"priority"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The organization: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Develops, documents, and disseminates to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&lt;assign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id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“ac1a"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organization-defined personnel or roles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&lt;/assign&gt;&lt;/prop&gt;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&lt;feat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"statement-item"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"number"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AC-1a.1.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&lt;prop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class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"description"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An access control policy that addresses purpose, scope, roles, responsibilities, management commitment, coordination among organizational …[snip]…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&lt;/prop&gt;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&lt;/feat&gt;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     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&lt;citation</a:t>
            </a:r>
            <a:r>
              <a:rPr lang="en-US" sz="11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sz="11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993300"/>
                </a:solidFill>
                <a:highlight>
                  <a:srgbClr val="FFFFFF"/>
                </a:highlight>
              </a:rPr>
              <a:t>"http://csrc.nist.gov/publications/PubsSPs.html#800-12"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NIST Special Publication 800-12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&lt;/citation&gt;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…[snip]…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&lt;/references&gt;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&lt;/control&gt;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    &lt;/group&gt;</a:t>
            </a:r>
          </a:p>
          <a:p>
            <a:r>
              <a:rPr lang="en-US" sz="1100" dirty="0">
                <a:solidFill>
                  <a:srgbClr val="000096"/>
                </a:solidFill>
                <a:highlight>
                  <a:srgbClr val="FFFFFF"/>
                </a:highlight>
              </a:rPr>
              <a:t>&lt;/catalog&gt;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36141" y="5055185"/>
            <a:ext cx="1144251" cy="79511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80392" y="4956862"/>
            <a:ext cx="1844754" cy="8934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7231" y="5850304"/>
            <a:ext cx="3146322" cy="400110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pPr algn="ctr"/>
            <a:r>
              <a:rPr lang="en-US" sz="2000" b="1" dirty="0"/>
              <a:t>Document Reference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4914"/>
            <a:ext cx="10058400" cy="4325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Sprint 1 (June 2017)</a:t>
            </a:r>
          </a:p>
          <a:p>
            <a:pPr marL="403225" indent="-374650">
              <a:buFont typeface="Wingdings" charset="2"/>
              <a:buChar char="q"/>
            </a:pPr>
            <a:r>
              <a:rPr lang="en-US" sz="2400" dirty="0"/>
              <a:t>Redesigned the OSCAL model from scratch.</a:t>
            </a:r>
          </a:p>
          <a:p>
            <a:pPr marL="403225" indent="-374650">
              <a:buFont typeface="Wingdings" charset="2"/>
              <a:buChar char="q"/>
            </a:pPr>
            <a:r>
              <a:rPr lang="en-US" sz="2400" dirty="0"/>
              <a:t>Represented control information from NIST SP 800-53 and ISO 27002 in a common format.</a:t>
            </a:r>
          </a:p>
          <a:p>
            <a:r>
              <a:rPr lang="en-US" dirty="0"/>
              <a:t>Sprint 2 (July 2017)</a:t>
            </a:r>
          </a:p>
          <a:p>
            <a:pPr marL="403225" indent="-403225">
              <a:buFont typeface="Wingdings" charset="2"/>
              <a:buChar char="q"/>
            </a:pPr>
            <a:r>
              <a:rPr lang="en-US" sz="2400" dirty="0"/>
              <a:t>Represented control information from NIST SP 800-53, ISO 27002, and a subset of COBIT 5 in a common format.</a:t>
            </a:r>
          </a:p>
          <a:p>
            <a:pPr marL="403225" indent="-403225">
              <a:buFont typeface="Wingdings" charset="2"/>
              <a:buChar char="q"/>
            </a:pPr>
            <a:r>
              <a:rPr lang="en-US" sz="2400" dirty="0"/>
              <a:t>Displayed all NIST SP 800-53 control catalog entries that corresponded to each NIST SP 800-53 baseline (low, moderate, high).</a:t>
            </a:r>
          </a:p>
          <a:p>
            <a:pPr marL="403225" indent="-403225">
              <a:buFont typeface="Wingdings" charset="2"/>
              <a:buChar char="q"/>
            </a:pPr>
            <a:r>
              <a:rPr lang="en-US" sz="2400" dirty="0"/>
              <a:t>Decided to merge NIST SP 800-53A into the catalog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9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Questions to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96875">
              <a:buFont typeface="Wingdings" charset="2"/>
              <a:buChar char="q"/>
            </a:pPr>
            <a:r>
              <a:rPr lang="en-US" dirty="0"/>
              <a:t>Why is OSCAL needed?</a:t>
            </a:r>
          </a:p>
          <a:p>
            <a:pPr marL="409575" indent="-396875">
              <a:buFont typeface="Wingdings" charset="2"/>
              <a:buChar char="q"/>
            </a:pPr>
            <a:r>
              <a:rPr lang="en-US" dirty="0"/>
              <a:t>How will OSCAL be available for adoption and usage?</a:t>
            </a:r>
          </a:p>
          <a:p>
            <a:pPr marL="409575" indent="-396875">
              <a:buFont typeface="Wingdings" charset="2"/>
              <a:buChar char="q"/>
            </a:pPr>
            <a:r>
              <a:rPr lang="en-US" dirty="0"/>
              <a:t>What is the initial scope of the OSCAL project?</a:t>
            </a:r>
          </a:p>
          <a:p>
            <a:pPr marL="409575" indent="-396875">
              <a:buFont typeface="Wingdings" charset="2"/>
              <a:buChar char="q"/>
            </a:pPr>
            <a:r>
              <a:rPr lang="en-US" dirty="0"/>
              <a:t>What are the major challenges within the initial scope?</a:t>
            </a:r>
          </a:p>
          <a:p>
            <a:pPr marL="409575" indent="-396875">
              <a:buFont typeface="Wingdings" charset="2"/>
              <a:buChar char="q"/>
            </a:pPr>
            <a:r>
              <a:rPr lang="en-US" dirty="0"/>
              <a:t>What is the current status of the OSCAL project?</a:t>
            </a:r>
          </a:p>
          <a:p>
            <a:pPr marL="409575" indent="-396875">
              <a:buFont typeface="Wingdings" charset="2"/>
              <a:buChar char="q"/>
            </a:pPr>
            <a:r>
              <a:rPr lang="en-US" dirty="0"/>
              <a:t>What is the future vision for OSCAL?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sprint (Sprint 3, August 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6037"/>
          </a:xfrm>
        </p:spPr>
        <p:txBody>
          <a:bodyPr>
            <a:normAutofit fontScale="92500"/>
          </a:bodyPr>
          <a:lstStyle/>
          <a:p>
            <a:pPr marL="409575" indent="-409575">
              <a:buFont typeface="Wingdings" charset="2"/>
              <a:buChar char="q"/>
            </a:pPr>
            <a:r>
              <a:rPr lang="en-US" dirty="0"/>
              <a:t>Document the OSCAL artifacts on GitHub and how they can be used.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Create a profile that references controls from multiple OSCAL catalogs.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Represent single-valued parameter options for NIST SP 800-53 controls.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Set single-valued parameters for a NIST SP 800-53 baseline’s controls.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Document OSCAL’s purpose, benefits, uses, components, and high-level architecture in Word and </a:t>
            </a:r>
            <a:r>
              <a:rPr lang="en-US" dirty="0" err="1"/>
              <a:t>Powerpoint</a:t>
            </a:r>
            <a:r>
              <a:rPr lang="en-US" dirty="0"/>
              <a:t> formats.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Document the catalog schema’s composition within the XML schema and in Word and </a:t>
            </a:r>
            <a:r>
              <a:rPr lang="en-US" dirty="0" err="1"/>
              <a:t>Powerpoint</a:t>
            </a:r>
            <a:r>
              <a:rPr lang="en-US" dirty="0"/>
              <a:t>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7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plan for Sprint 4 (Sept. 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Font typeface="Wingdings" charset="2"/>
              <a:buChar char="q"/>
            </a:pPr>
            <a:r>
              <a:rPr lang="en-US" dirty="0"/>
              <a:t>Stabilize the catalog and profile models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Ensure the GitHub files are adequately documented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Complete an initial discussion draft for the OSCAL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0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12" y="1893002"/>
            <a:ext cx="4819136" cy="44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 of future 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6897542" cy="4443855"/>
          </a:xfrm>
        </p:spPr>
        <p:txBody>
          <a:bodyPr>
            <a:normAutofit fontScale="92500" lnSpcReduction="20000"/>
          </a:bodyPr>
          <a:lstStyle/>
          <a:p>
            <a:pPr marL="403225" indent="-403225">
              <a:buFont typeface="Wingdings" charset="2"/>
              <a:buChar char="q"/>
            </a:pPr>
            <a:r>
              <a:rPr lang="en-US" b="1" dirty="0"/>
              <a:t>Implementation: </a:t>
            </a:r>
            <a:r>
              <a:rPr lang="en-US" dirty="0"/>
              <a:t>Defines how each profile item is implemented (System Security Plan) 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Assessment: </a:t>
            </a:r>
            <a:r>
              <a:rPr lang="en-US" dirty="0"/>
              <a:t>Describes how the system assessment is to be performed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Assessment Results: </a:t>
            </a:r>
            <a:r>
              <a:rPr lang="en-US" dirty="0"/>
              <a:t>Records the findings of the assessment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Metrics:</a:t>
            </a:r>
            <a:r>
              <a:rPr lang="en-US" dirty="0"/>
              <a:t> Defines metrics and measurements for understanding the effectiveness of the system’s security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Mechanism: </a:t>
            </a:r>
            <a:r>
              <a:rPr lang="en-US" dirty="0"/>
              <a:t>Describes methods used to monitor the system’s current security state (e.g., Security Content Automation Protocol (SCAP))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00" y="0"/>
            <a:ext cx="3914900" cy="3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OSCAL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49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the following in standardized, machine-readable formats:</a:t>
            </a:r>
          </a:p>
          <a:p>
            <a:pPr marL="1031875" lvl="1" indent="-476250">
              <a:buFont typeface="+mj-lt"/>
              <a:buAutoNum type="alphaLcPeriod"/>
            </a:pPr>
            <a:r>
              <a:rPr lang="en-US" dirty="0"/>
              <a:t>How each control is implemented on a system</a:t>
            </a:r>
          </a:p>
          <a:p>
            <a:pPr marL="1031875" lvl="1" indent="-476250">
              <a:buFont typeface="+mj-lt"/>
              <a:buAutoNum type="alphaLcPeriod"/>
            </a:pPr>
            <a:r>
              <a:rPr lang="en-US" dirty="0"/>
              <a:t>Which controls are applicable to a system</a:t>
            </a:r>
          </a:p>
          <a:p>
            <a:pPr marL="1031875" lvl="1" indent="-476250">
              <a:buFont typeface="+mj-lt"/>
              <a:buAutoNum type="alphaLcPeriod"/>
            </a:pPr>
            <a:r>
              <a:rPr lang="en-US" dirty="0"/>
              <a:t>How each control on a system can be assessed (procedures) to ensure it’s implemented and operating properly</a:t>
            </a:r>
          </a:p>
          <a:p>
            <a:pPr marL="1031875" lvl="1" indent="-476250">
              <a:buFont typeface="+mj-lt"/>
              <a:buAutoNum type="alphaLcPeriod"/>
            </a:pPr>
            <a:r>
              <a:rPr lang="en-US" dirty="0"/>
              <a:t>How the control implementations on a system can be measured (metrics)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which controls from a profile are implemented on a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whether each control meets the options (parameters) specified in the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1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52891" cy="4511523"/>
          </a:xfrm>
        </p:spPr>
        <p:txBody>
          <a:bodyPr>
            <a:normAutofit/>
          </a:bodyPr>
          <a:lstStyle/>
          <a:p>
            <a:pPr marL="409575" indent="-409575">
              <a:buFont typeface="Wingdings" charset="2"/>
              <a:buChar char="q"/>
            </a:pPr>
            <a:r>
              <a:rPr lang="en-US" dirty="0"/>
              <a:t>Have OSCAL-enabled tools and OSCAL-formatted content widely available</a:t>
            </a:r>
          </a:p>
          <a:p>
            <a:pPr marL="409575" indent="-409575">
              <a:spcAft>
                <a:spcPts val="800"/>
              </a:spcAft>
              <a:buFont typeface="Wingdings" charset="2"/>
              <a:buChar char="q"/>
            </a:pPr>
            <a:r>
              <a:rPr lang="en-US" dirty="0"/>
              <a:t>Have OSCAL use enable: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dirty="0"/>
              <a:t>A large decrease in assessment-related labor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dirty="0"/>
              <a:t>The ability to assess a system’s security much more often, ideally continuously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dirty="0"/>
              <a:t>The ability to assess a system’s compliance with several sets of requirements simultaneously 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dirty="0"/>
              <a:t>The consistent performance of assessments, regardless of system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6" y="1944913"/>
            <a:ext cx="9697583" cy="4514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Email the OSCAL team at </a:t>
            </a:r>
            <a:r>
              <a:rPr lang="en-US" dirty="0">
                <a:hlinkClick r:id="rId2"/>
              </a:rPr>
              <a:t>oscal@nist.gov</a:t>
            </a:r>
            <a:endParaRPr lang="en-US" dirty="0"/>
          </a:p>
          <a:p>
            <a:pPr marL="406400" indent="-406400">
              <a:buFont typeface="Wingdings" charset="2"/>
              <a:buChar char="q"/>
            </a:pPr>
            <a:r>
              <a:rPr lang="en-US" dirty="0"/>
              <a:t>Michaela </a:t>
            </a:r>
            <a:r>
              <a:rPr lang="en-US" dirty="0" err="1"/>
              <a:t>Iorga</a:t>
            </a:r>
            <a:r>
              <a:rPr lang="en-US" dirty="0"/>
              <a:t>, NIST</a:t>
            </a:r>
          </a:p>
          <a:p>
            <a:pPr marL="406400" indent="-406400">
              <a:buFont typeface="Wingdings" charset="2"/>
              <a:buChar char="q"/>
            </a:pPr>
            <a:r>
              <a:rPr lang="en-US" dirty="0"/>
              <a:t>Anil </a:t>
            </a:r>
            <a:r>
              <a:rPr lang="en-US" dirty="0" err="1"/>
              <a:t>Karmel</a:t>
            </a:r>
            <a:r>
              <a:rPr lang="en-US" dirty="0"/>
              <a:t>, C2 Labs</a:t>
            </a:r>
          </a:p>
          <a:p>
            <a:pPr marL="406400" indent="-406400">
              <a:buFont typeface="Wingdings" charset="2"/>
              <a:buChar char="q"/>
            </a:pPr>
            <a:r>
              <a:rPr lang="en-US" dirty="0"/>
              <a:t>Wendell </a:t>
            </a:r>
            <a:r>
              <a:rPr lang="en-US" dirty="0" err="1"/>
              <a:t>Piez</a:t>
            </a:r>
            <a:r>
              <a:rPr lang="en-US" dirty="0"/>
              <a:t>, C2 Labs</a:t>
            </a:r>
          </a:p>
          <a:p>
            <a:pPr marL="406400" indent="-406400">
              <a:buFont typeface="Wingdings" charset="2"/>
              <a:buChar char="q"/>
            </a:pPr>
            <a:r>
              <a:rPr lang="en-US" dirty="0"/>
              <a:t>Karen Scarfone, C2 Labs</a:t>
            </a:r>
          </a:p>
          <a:p>
            <a:pPr marL="406400" indent="-406400">
              <a:buFont typeface="Wingdings" charset="2"/>
              <a:buChar char="q"/>
            </a:pPr>
            <a:r>
              <a:rPr lang="en-US" dirty="0"/>
              <a:t>David </a:t>
            </a:r>
            <a:r>
              <a:rPr lang="en-US" dirty="0" err="1"/>
              <a:t>Waltermire</a:t>
            </a:r>
            <a:r>
              <a:rPr lang="en-US" dirty="0"/>
              <a:t>, NIST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terminology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65310"/>
              </p:ext>
            </p:extLst>
          </p:nvPr>
        </p:nvGraphicFramePr>
        <p:xfrm>
          <a:off x="1097279" y="2084923"/>
          <a:ext cx="10252891" cy="388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0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865">
                <a:tc>
                  <a:txBody>
                    <a:bodyPr/>
                    <a:lstStyle/>
                    <a:p>
                      <a:r>
                        <a:rPr lang="en-US" sz="2400" dirty="0"/>
                        <a:t>OSCAL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65">
                <a:tc>
                  <a:txBody>
                    <a:bodyPr/>
                    <a:lstStyle/>
                    <a:p>
                      <a:r>
                        <a:rPr lang="en-US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safeguard or countermeasure designed</a:t>
                      </a:r>
                      <a:r>
                        <a:rPr lang="en-US" sz="2400" baseline="0" dirty="0"/>
                        <a:t> to satisfy a set of defined security requirements. [based on NIST SP 800-53 definition]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865">
                <a:tc>
                  <a:txBody>
                    <a:bodyPr/>
                    <a:lstStyle/>
                    <a:p>
                      <a:r>
                        <a:rPr lang="en-US" sz="2400" dirty="0"/>
                        <a:t>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set of security control definitions. Examples include the hundreds of controls </a:t>
                      </a:r>
                      <a:r>
                        <a:rPr lang="en-US" sz="2400" baseline="0" dirty="0"/>
                        <a:t>in </a:t>
                      </a:r>
                      <a:r>
                        <a:rPr lang="en-US" sz="2400" dirty="0"/>
                        <a:t>NIST SP 800-53, the 100+ controls in ISO 27002, and the practices in COBIT 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865">
                <a:tc>
                  <a:txBody>
                    <a:bodyPr/>
                    <a:lstStyle/>
                    <a:p>
                      <a:r>
                        <a:rPr lang="en-US" sz="2400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set of security requirements; also called a baseline or overlay. Examples include the control baselines in NIST SP 800-53, the </a:t>
                      </a:r>
                      <a:r>
                        <a:rPr lang="en-US" sz="2400" dirty="0" err="1"/>
                        <a:t>FedRAMP</a:t>
                      </a:r>
                      <a:r>
                        <a:rPr lang="en-US" sz="2400" dirty="0"/>
                        <a:t> baselines, and the PCI DSS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challenges in security controls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002970"/>
            <a:ext cx="10354492" cy="3866123"/>
          </a:xfrm>
        </p:spPr>
        <p:txBody>
          <a:bodyPr>
            <a:normAutofit fontScale="92500"/>
          </a:bodyPr>
          <a:lstStyle/>
          <a:p>
            <a:pPr marL="409575" indent="-409575">
              <a:buFont typeface="Wingdings" charset="2"/>
              <a:buChar char="q"/>
            </a:pPr>
            <a:r>
              <a:rPr lang="en-US" dirty="0"/>
              <a:t>Security controls and profiles are represented in proprietary ways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Profile mappings to catalogs are often imprecise, not machine-readable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Systems with many components require different profiles per component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Multi-tenant and mixed ownership of components complicate assessment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A single system may be subject to several regulatory frameworks</a:t>
            </a:r>
          </a:p>
          <a:p>
            <a:pPr marL="409575" indent="-409575">
              <a:buFont typeface="Wingdings" charset="2"/>
              <a:buChar char="q"/>
            </a:pPr>
            <a:r>
              <a:rPr lang="en-US" dirty="0"/>
              <a:t>Security control assessment is a complex, largely manual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OSCAL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301"/>
          </a:xfrm>
        </p:spPr>
        <p:txBody>
          <a:bodyPr>
            <a:normAutofit/>
          </a:bodyPr>
          <a:lstStyle/>
          <a:p>
            <a:pPr marL="409575" indent="-409575">
              <a:spcAft>
                <a:spcPts val="800"/>
              </a:spcAft>
              <a:buFont typeface="Wingdings" charset="2"/>
              <a:buChar char="q"/>
            </a:pPr>
            <a:r>
              <a:rPr lang="en-US" dirty="0"/>
              <a:t>Standardize how system security control and assessment information is represented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b="1" dirty="0"/>
              <a:t>Standardized:</a:t>
            </a:r>
            <a:r>
              <a:rPr lang="en-US" dirty="0"/>
              <a:t> Provide security control, control implementation, and assessment information in an open, standardized way that can be used by both humans and machines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b="1" dirty="0"/>
              <a:t>Interoperable:</a:t>
            </a:r>
            <a:r>
              <a:rPr lang="en-US" dirty="0"/>
              <a:t> Ensure OSCAL is well-defined so tools using OSCAL information are interoperable and use information consistently</a:t>
            </a:r>
          </a:p>
          <a:p>
            <a:pPr marL="806450" lvl="1" indent="-396875">
              <a:buFont typeface="Wingdings" charset="2"/>
              <a:buChar char="q"/>
            </a:pPr>
            <a:r>
              <a:rPr lang="en-US" b="1" dirty="0"/>
              <a:t>Easy to use: </a:t>
            </a:r>
            <a:r>
              <a:rPr lang="en-US" dirty="0"/>
              <a:t>Promote developer adoption of OSCAL so tools are available for organizations to build, customize, and use OSCAL information</a:t>
            </a:r>
          </a:p>
          <a:p>
            <a:pPr marL="513842" indent="-396875">
              <a:buFont typeface="Wingdings" charset="2"/>
              <a:buChar char="q"/>
            </a:pPr>
            <a:r>
              <a:rPr lang="en-US" dirty="0"/>
              <a:t>Improve the efficiency, accuracy, and consistency of system security assessments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focus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17" y="1865487"/>
            <a:ext cx="4883525" cy="4466171"/>
          </a:xfrm>
        </p:spPr>
      </p:pic>
    </p:spTree>
    <p:extLst>
      <p:ext uri="{BB962C8B-B14F-4D97-AF65-F5344CB8AC3E}">
        <p14:creationId xmlns:p14="http://schemas.microsoft.com/office/powerpoint/2010/main" val="19847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241736" cy="1450757"/>
          </a:xfrm>
        </p:spPr>
        <p:txBody>
          <a:bodyPr/>
          <a:lstStyle/>
          <a:p>
            <a:r>
              <a:rPr lang="en-US" dirty="0"/>
              <a:t>Descriptions of current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73974" cy="4023360"/>
          </a:xfrm>
        </p:spPr>
        <p:txBody>
          <a:bodyPr>
            <a:normAutofit/>
          </a:bodyPr>
          <a:lstStyle/>
          <a:p>
            <a:pPr marL="403225" indent="-403225">
              <a:buFont typeface="Wingdings" charset="2"/>
              <a:buChar char="q"/>
            </a:pPr>
            <a:r>
              <a:rPr lang="en-US" b="1" dirty="0"/>
              <a:t>Catalog: </a:t>
            </a:r>
            <a:r>
              <a:rPr lang="en-US" dirty="0"/>
              <a:t>Defines a set of security controls (e.g., NIST SP 800-53 Appendix F); may also define objectives and methods for assessing the controls (e.g., NIST SP 800-53A)</a:t>
            </a:r>
          </a:p>
          <a:p>
            <a:pPr marL="403225" indent="-403225">
              <a:buFont typeface="Wingdings" charset="2"/>
              <a:buChar char="q"/>
            </a:pPr>
            <a:r>
              <a:rPr lang="en-US" b="1" dirty="0"/>
              <a:t>Profile: </a:t>
            </a:r>
            <a:r>
              <a:rPr lang="en-US" dirty="0"/>
              <a:t>Defines a set of security requirements, where meeting each requirement necessitates implementing one or more security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65" y="136968"/>
            <a:ext cx="4214436" cy="38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9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catalogs in a standardized, machine-readable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semantics across catalogs.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profiles in standardized, machine-readable formats that map profile requirements to the corresponding controls within catalogs.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which controls from one or more catalogs are required by a particular profile.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a profile user to customize it for controls with options, such as specifying the timeout for idle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OSCAL users within the current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30399"/>
            <a:ext cx="6459967" cy="4359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Producers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Catalog maintainers: publishing catalogs into OSCAL format (e.g., NIST, ISO, ISACA)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Standard profile maintainers: profiles in OSCAL format used by many organizations consuming OSCAL catalogs (e.g., NIST, </a:t>
            </a:r>
            <a:r>
              <a:rPr lang="en-US" dirty="0" err="1"/>
              <a:t>FedRAMP</a:t>
            </a:r>
            <a:r>
              <a:rPr lang="en-US" dirty="0"/>
              <a:t>)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Custom profile maintainers: developing new profiles or customizing existing profiles for organization-specific use (e.g., cloud service providers, integrators)</a:t>
            </a:r>
          </a:p>
          <a:p>
            <a:pPr marL="403225" indent="-403225">
              <a:buFont typeface="Wingdings" charset="2"/>
              <a:buChar char="q"/>
            </a:pPr>
            <a:r>
              <a:rPr lang="en-US" dirty="0"/>
              <a:t>Tool vendors: creating tools that use OSCAL to support risk assessment, continuous monitoring, compliance reporting, and other purposes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3083" y="1930399"/>
            <a:ext cx="3302597" cy="321534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0">
              <a:spcBef>
                <a:spcPts val="1800"/>
              </a:spcBef>
              <a:buNone/>
            </a:pPr>
            <a:r>
              <a:rPr lang="en-US" sz="2400" b="1" dirty="0"/>
              <a:t>Consumers</a:t>
            </a:r>
          </a:p>
          <a:p>
            <a:pPr marL="519113" indent="-390525">
              <a:buFont typeface="Wingdings" charset="2"/>
              <a:buChar char="q"/>
            </a:pPr>
            <a:r>
              <a:rPr lang="en-US" sz="2400" dirty="0"/>
              <a:t>Operations personnel</a:t>
            </a:r>
          </a:p>
          <a:p>
            <a:pPr marL="519113" indent="-390525">
              <a:buFont typeface="Wingdings" charset="2"/>
              <a:buChar char="q"/>
            </a:pPr>
            <a:r>
              <a:rPr lang="en-US" sz="2400" dirty="0"/>
              <a:t>Security and privacy personnel</a:t>
            </a:r>
          </a:p>
          <a:p>
            <a:pPr marL="519113" indent="-390525">
              <a:buFont typeface="Wingdings" charset="2"/>
              <a:buChar char="q"/>
            </a:pPr>
            <a:r>
              <a:rPr lang="en-US" sz="2400" dirty="0"/>
              <a:t>Auditors/assessors</a:t>
            </a:r>
          </a:p>
          <a:p>
            <a:pPr marL="519113" indent="-390525">
              <a:buFont typeface="Wingdings" charset="2"/>
              <a:buChar char="q"/>
            </a:pPr>
            <a:r>
              <a:rPr lang="en-US" sz="2400" dirty="0"/>
              <a:t>Policy personnel</a:t>
            </a:r>
          </a:p>
          <a:p>
            <a:pPr marL="519113" indent="-390525">
              <a:buFont typeface="Wingdings" charset="2"/>
              <a:buChar char="q"/>
            </a:pPr>
            <a:r>
              <a:rPr lang="en-US" sz="2400" dirty="0"/>
              <a:t>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43526E3-69C1-484F-9DE1-BB5EAAB9CB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8024</TotalTime>
  <Words>1373</Words>
  <Application>Microsoft Office PowerPoint</Application>
  <PresentationFormat>Widescreen</PresentationFormat>
  <Paragraphs>190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Overview of the Open Security Controls Assessment Language (OSCAL)</vt:lpstr>
      <vt:lpstr> Questions to address</vt:lpstr>
      <vt:lpstr>A note about terminology</vt:lpstr>
      <vt:lpstr>Major challenges in security controls assessment</vt:lpstr>
      <vt:lpstr>The purpose of OSCAL</vt:lpstr>
      <vt:lpstr>Current focus</vt:lpstr>
      <vt:lpstr>Descriptions of current components</vt:lpstr>
      <vt:lpstr>Initial project scope</vt:lpstr>
      <vt:lpstr>OSCAL users within the current scope</vt:lpstr>
      <vt:lpstr>Benefits for OSCAL consumers</vt:lpstr>
      <vt:lpstr>OSCAL project approach</vt:lpstr>
      <vt:lpstr>OSCAL deliverables</vt:lpstr>
      <vt:lpstr>Profile and catalog mapping: a trivial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Completed sprints</vt:lpstr>
      <vt:lpstr>Current sprint (Sprint 3, August 2017)</vt:lpstr>
      <vt:lpstr>Notional plan for Sprint 4 (Sept. 2017)</vt:lpstr>
      <vt:lpstr>Future focus</vt:lpstr>
      <vt:lpstr>Descriptions of future  components</vt:lpstr>
      <vt:lpstr>Future OSCAL work</vt:lpstr>
      <vt:lpstr>Long-term goals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Scarfone</dc:creator>
  <cp:lastModifiedBy>Waltermire, David A. (Fed)</cp:lastModifiedBy>
  <cp:revision>98</cp:revision>
  <dcterms:created xsi:type="dcterms:W3CDTF">2017-08-02T15:22:33Z</dcterms:created>
  <dcterms:modified xsi:type="dcterms:W3CDTF">2017-08-15T18:10:48Z</dcterms:modified>
</cp:coreProperties>
</file>