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9"/>
  </p:notesMasterIdLst>
  <p:handoutMasterIdLst>
    <p:handoutMasterId r:id="rId10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0D0"/>
    <a:srgbClr val="FCDDCF"/>
    <a:srgbClr val="D0E3EA"/>
    <a:srgbClr val="D8D3E0"/>
    <a:srgbClr val="DEE7D1"/>
    <a:srgbClr val="D72D2D"/>
    <a:srgbClr val="E55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7" autoAdjust="0"/>
    <p:restoredTop sz="84083" autoAdjust="0"/>
  </p:normalViewPr>
  <p:slideViewPr>
    <p:cSldViewPr>
      <p:cViewPr varScale="1">
        <p:scale>
          <a:sx n="120" d="100"/>
          <a:sy n="120" d="100"/>
        </p:scale>
        <p:origin x="12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1FDBE-55B9-4137-8A92-1EDC231BCA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518FE-58A6-41B5-ADED-96284C3FC3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CA0DCF-6081-47A1-B2AD-FE01B2C9A118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369CF-3DAA-4435-9182-E510821D90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FEA9-4EFE-476C-86C5-783BC2E00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F0BF79-52C0-408D-A6F8-F9A4EF83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969370-A0D4-45FD-B01E-DCC0549498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76F0C6-6582-479D-9907-909B7D31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5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F0C6-6582-479D-9907-909B7D31C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C8187-4CC5-E24D-AAC1-EB6AAB5D6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0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Update diagram to add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F0C6-6582-479D-9907-909B7D31C5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07200" y="4572000"/>
            <a:ext cx="4775200" cy="1143000"/>
          </a:xfrm>
        </p:spPr>
        <p:txBody>
          <a:bodyPr anchor="b"/>
          <a:lstStyle>
            <a:lvl1pPr marL="0" indent="0" algn="l">
              <a:buFont typeface="Wingdings" pitchFamily="2" charset="2"/>
              <a:buNone/>
              <a:defRPr sz="2000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203200" y="6400801"/>
            <a:ext cx="4167717" cy="322263"/>
          </a:xfrm>
          <a:prstGeom prst="rect">
            <a:avLst/>
          </a:prstGeom>
        </p:spPr>
        <p:txBody>
          <a:bodyPr/>
          <a:lstStyle>
            <a:lvl1pPr algn="l">
              <a:defRPr sz="1100" baseline="0"/>
            </a:lvl1pPr>
          </a:lstStyle>
          <a:p>
            <a:endParaRPr lang="en-US" dirty="0"/>
          </a:p>
        </p:txBody>
      </p:sp>
      <p:sp>
        <p:nvSpPr>
          <p:cNvPr id="4404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600200"/>
            <a:ext cx="10261600" cy="25146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1727200" y="4454153"/>
            <a:ext cx="104648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725AC-68C2-46B0-A7B4-CE2F86337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1" y="161505"/>
            <a:ext cx="16255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55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0"/>
            <a:ext cx="9245600" cy="5667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3197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4495800"/>
            <a:ext cx="9144000" cy="1338262"/>
          </a:xfrm>
        </p:spPr>
        <p:txBody>
          <a:bodyPr/>
          <a:lstStyle>
            <a:lvl1pPr marL="0" indent="0">
              <a:buNone/>
              <a:defRPr sz="4000" b="1" cap="all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2336800" y="4419600"/>
            <a:ext cx="98552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1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9801" y="6243680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61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51201" y="6248401"/>
            <a:ext cx="2840567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6/25/2010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16800" y="6248401"/>
            <a:ext cx="4167717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16"/>
          <p:cNvSpPr>
            <a:spLocks noChangeShapeType="1"/>
          </p:cNvSpPr>
          <p:nvPr userDrawn="1"/>
        </p:nvSpPr>
        <p:spPr bwMode="auto">
          <a:xfrm>
            <a:off x="1117600" y="1752600"/>
            <a:ext cx="110744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1" y="80623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4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0800" y="609600"/>
            <a:ext cx="2641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609600"/>
            <a:ext cx="7721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51201" y="6248401"/>
            <a:ext cx="2840567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6/25/2010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16800" y="6248401"/>
            <a:ext cx="4167717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940800" y="609600"/>
            <a:ext cx="0" cy="563880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54864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1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1" y="1676400"/>
            <a:ext cx="10257367" cy="4495800"/>
          </a:xfrm>
        </p:spPr>
        <p:txBody>
          <a:bodyPr/>
          <a:lstStyle>
            <a:lvl1pPr>
              <a:buClr>
                <a:srgbClr val="777777"/>
              </a:buClr>
              <a:defRPr/>
            </a:lvl1pPr>
            <a:lvl2pPr>
              <a:buClr>
                <a:srgbClr val="777777"/>
              </a:buClr>
              <a:defRPr/>
            </a:lvl2pPr>
            <a:lvl3pPr>
              <a:buClr>
                <a:srgbClr val="777777"/>
              </a:buClr>
              <a:defRPr/>
            </a:lvl3pPr>
            <a:lvl4pPr>
              <a:buClr>
                <a:srgbClr val="777777"/>
              </a:buClr>
              <a:defRPr/>
            </a:lvl4pPr>
            <a:lvl5pPr>
              <a:buClr>
                <a:srgbClr val="77777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3338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375400"/>
            <a:ext cx="599016" cy="330200"/>
          </a:xfrm>
        </p:spPr>
        <p:txBody>
          <a:bodyPr/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16"/>
          <p:cNvSpPr>
            <a:spLocks noChangeShapeType="1"/>
          </p:cNvSpPr>
          <p:nvPr userDrawn="1"/>
        </p:nvSpPr>
        <p:spPr bwMode="auto">
          <a:xfrm>
            <a:off x="1117600" y="1645920"/>
            <a:ext cx="110744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27250-DE29-424F-B769-F04D5817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609600"/>
            <a:ext cx="10566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1" y="147680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400800"/>
            <a:ext cx="599016" cy="330200"/>
          </a:xfrm>
        </p:spPr>
        <p:txBody>
          <a:bodyPr/>
          <a:lstStyle>
            <a:lvl1pPr>
              <a:defRPr sz="1200"/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16"/>
          <p:cNvSpPr>
            <a:spLocks noChangeShapeType="1"/>
          </p:cNvSpPr>
          <p:nvPr userDrawn="1"/>
        </p:nvSpPr>
        <p:spPr bwMode="auto">
          <a:xfrm>
            <a:off x="1117600" y="4419600"/>
            <a:ext cx="110744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1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1" y="147680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7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1056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1" y="1752600"/>
            <a:ext cx="5027084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1752600"/>
            <a:ext cx="5027083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1117600" y="1600200"/>
            <a:ext cx="110744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1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375400"/>
            <a:ext cx="599016" cy="330200"/>
          </a:xfrm>
        </p:spPr>
        <p:txBody>
          <a:bodyPr/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1" y="147680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35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 16"/>
          <p:cNvSpPr>
            <a:spLocks noChangeShapeType="1"/>
          </p:cNvSpPr>
          <p:nvPr userDrawn="1"/>
        </p:nvSpPr>
        <p:spPr bwMode="auto">
          <a:xfrm>
            <a:off x="1117600" y="1447800"/>
            <a:ext cx="110744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1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375400"/>
            <a:ext cx="599016" cy="330200"/>
          </a:xfrm>
        </p:spPr>
        <p:txBody>
          <a:bodyPr/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0" y="6243045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8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1117600" y="1752600"/>
            <a:ext cx="110744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1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375400"/>
            <a:ext cx="599016" cy="330200"/>
          </a:xfrm>
        </p:spPr>
        <p:txBody>
          <a:bodyPr/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1" y="147680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8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33400"/>
            <a:ext cx="10566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1117600" y="1295400"/>
            <a:ext cx="110744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1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9801" y="6243680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36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1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9801" y="6243680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2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914400" y="1447800"/>
            <a:ext cx="3759200" cy="0"/>
          </a:xfrm>
          <a:prstGeom prst="line">
            <a:avLst/>
          </a:prstGeom>
          <a:noFill/>
          <a:ln w="31750">
            <a:solidFill>
              <a:srgbClr val="00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1"/>
            <a:ext cx="4167717" cy="32226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58EFF8-DE6B-47C2-A25E-4C7752F642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9801" y="6243680"/>
            <a:ext cx="1473199" cy="53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93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609600"/>
            <a:ext cx="105664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1" y="1752600"/>
            <a:ext cx="102573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55917" y="6400800"/>
            <a:ext cx="599016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 b="1" baseline="0">
                <a:solidFill>
                  <a:schemeClr val="tx1"/>
                </a:solidFill>
              </a:defRPr>
            </a:lvl1pPr>
          </a:lstStyle>
          <a:p>
            <a:fld id="{0647BE28-E11D-4366-9173-2192DB5EAE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1C1C1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l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Char char="–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l"/>
        <a:defRPr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l"/>
        <a:defRPr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l"/>
        <a:defRPr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l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oscal@nist.g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E94A9A5-4D05-475A-B159-0E45D50E1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2018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BB203A-4D13-449D-B3B2-63788D56C0AC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819400" y="1600200"/>
            <a:ext cx="7391400" cy="2514600"/>
          </a:xfrm>
        </p:spPr>
        <p:txBody>
          <a:bodyPr/>
          <a:lstStyle/>
          <a:p>
            <a:pPr algn="ctr"/>
            <a:r>
              <a:rPr lang="en-US" dirty="0"/>
              <a:t>Open Security Controls Assessment Language (OSCAL)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416591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 dirty="0"/>
              <a:t>Information Technology is complex</a:t>
            </a:r>
          </a:p>
          <a:p>
            <a:pPr marL="9525" indent="0">
              <a:buNone/>
            </a:pPr>
            <a:r>
              <a:rPr lang="en-US" dirty="0"/>
              <a:t>Security Vulnerabilities are everywhere</a:t>
            </a:r>
          </a:p>
          <a:p>
            <a:pPr marL="9525" indent="0">
              <a:buNone/>
            </a:pPr>
            <a:r>
              <a:rPr lang="en-US" dirty="0"/>
              <a:t>Regulatory Frameworks are burdensome</a:t>
            </a:r>
          </a:p>
          <a:p>
            <a:pPr marL="9525" indent="0">
              <a:buNone/>
            </a:pPr>
            <a:r>
              <a:rPr lang="en-US" dirty="0"/>
              <a:t>Risk Management is hard</a:t>
            </a:r>
          </a:p>
          <a:p>
            <a:pPr marL="9525" indent="0">
              <a:buNone/>
            </a:pPr>
            <a:r>
              <a:rPr lang="en-US" dirty="0"/>
              <a:t>Documentation is out of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Why OSCAL?</a:t>
            </a:r>
          </a:p>
        </p:txBody>
      </p:sp>
    </p:spTree>
    <p:extLst>
      <p:ext uri="{BB962C8B-B14F-4D97-AF65-F5344CB8AC3E}">
        <p14:creationId xmlns:p14="http://schemas.microsoft.com/office/powerpoint/2010/main" val="21298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76400"/>
            <a:ext cx="8305800" cy="4699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New “Standard of Standards” normalizing how system security controls and corresponding assessment information are represented;</a:t>
            </a:r>
          </a:p>
          <a:p>
            <a:pPr marL="592932" lvl="1"/>
            <a:r>
              <a:rPr lang="en-US" sz="1800" b="1" dirty="0"/>
              <a:t>Standardized:</a:t>
            </a:r>
            <a:r>
              <a:rPr lang="en-US" sz="1800" dirty="0"/>
              <a:t> Provide security control, control implementation, and assessment information in an open, standardized way that can be used by both humans and machines</a:t>
            </a:r>
          </a:p>
          <a:p>
            <a:pPr marL="592932" lvl="1"/>
            <a:r>
              <a:rPr lang="en-US" sz="1800" b="1" dirty="0"/>
              <a:t>Interoperable:</a:t>
            </a:r>
            <a:r>
              <a:rPr lang="en-US" sz="1800" dirty="0"/>
              <a:t> Ensure OSCAL is well-defined so tools using OSCAL information are interoperable and use information consistently</a:t>
            </a:r>
          </a:p>
          <a:p>
            <a:pPr marL="592932" lvl="1"/>
            <a:r>
              <a:rPr lang="en-US" sz="1800" b="1" dirty="0"/>
              <a:t>Easy to use: </a:t>
            </a:r>
            <a:r>
              <a:rPr lang="en-US" sz="1800" dirty="0"/>
              <a:t>Promote developer adoption of OSCAL so tools are available for organizations to build, customize, and use OSCAL information</a:t>
            </a:r>
          </a:p>
          <a:p>
            <a:pPr marL="430626"/>
            <a:r>
              <a:rPr lang="en-US" sz="2400" dirty="0"/>
              <a:t>Improve the efficiency, accuracy, and consistency of system security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OSCAL?</a:t>
            </a:r>
          </a:p>
        </p:txBody>
      </p:sp>
    </p:spTree>
    <p:extLst>
      <p:ext uri="{BB962C8B-B14F-4D97-AF65-F5344CB8AC3E}">
        <p14:creationId xmlns:p14="http://schemas.microsoft.com/office/powerpoint/2010/main" val="252253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2419" indent="-302419">
              <a:buFont typeface="Wingdings" charset="2"/>
              <a:buChar char="q"/>
            </a:pPr>
            <a:r>
              <a:rPr lang="en-US" b="1" dirty="0"/>
              <a:t>Operations personnel: </a:t>
            </a:r>
            <a:r>
              <a:rPr lang="en-US" dirty="0"/>
              <a:t>rapidly verify that systems comply with organizational security requirements</a:t>
            </a:r>
          </a:p>
          <a:p>
            <a:pPr marL="302419" indent="-302419">
              <a:buFont typeface="Wingdings" charset="2"/>
              <a:buChar char="q"/>
            </a:pPr>
            <a:r>
              <a:rPr lang="en-US" b="1" dirty="0"/>
              <a:t>Security and privacy personnel: </a:t>
            </a:r>
            <a:r>
              <a:rPr lang="en-US" dirty="0"/>
              <a:t>automatically identify problems and address them quickly before loss or damage occur</a:t>
            </a:r>
          </a:p>
          <a:p>
            <a:pPr marL="302419" indent="-302419">
              <a:buFont typeface="Wingdings" charset="2"/>
              <a:buChar char="q"/>
            </a:pPr>
            <a:r>
              <a:rPr lang="en-US" b="1" dirty="0"/>
              <a:t>Auditors/assessors:</a:t>
            </a:r>
            <a:r>
              <a:rPr lang="en-US" dirty="0"/>
              <a:t> perform audits/assessments on demand with minimal effort</a:t>
            </a:r>
          </a:p>
          <a:p>
            <a:pPr marL="302419" indent="-302419">
              <a:buFont typeface="Wingdings" charset="2"/>
              <a:buChar char="q"/>
            </a:pPr>
            <a:r>
              <a:rPr lang="en-US" b="1" dirty="0"/>
              <a:t>Policy personnel: </a:t>
            </a:r>
            <a:r>
              <a:rPr lang="en-US" dirty="0"/>
              <a:t>identify systemic problems that necessitate changes to organization security policy</a:t>
            </a:r>
          </a:p>
          <a:p>
            <a:pPr marL="302419" indent="-302419">
              <a:buFont typeface="Wingdings" charset="2"/>
              <a:buChar char="q"/>
            </a:pPr>
            <a:r>
              <a:rPr lang="en-US" b="1" dirty="0"/>
              <a:t>CIO/CISO: </a:t>
            </a:r>
            <a:r>
              <a:rPr lang="en-US" dirty="0"/>
              <a:t>Via OSCAL-enabled tools, understand risk to Information Systems, suggest remediation actions and dynamically generate documentation on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OSCAL consumers</a:t>
            </a:r>
          </a:p>
        </p:txBody>
      </p:sp>
    </p:spTree>
    <p:extLst>
      <p:ext uri="{BB962C8B-B14F-4D97-AF65-F5344CB8AC3E}">
        <p14:creationId xmlns:p14="http://schemas.microsoft.com/office/powerpoint/2010/main" val="19657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OSCAL-enabled tools (existing and new) and OSCAL-formatted content widely available</a:t>
            </a:r>
          </a:p>
          <a:p>
            <a:pPr>
              <a:spcAft>
                <a:spcPts val="600"/>
              </a:spcAft>
            </a:pPr>
            <a:r>
              <a:rPr lang="en-US" dirty="0"/>
              <a:t>Have OSCAL use enable:</a:t>
            </a:r>
          </a:p>
          <a:p>
            <a:pPr marL="650082" lvl="1" indent="-342900"/>
            <a:r>
              <a:rPr lang="en-US" dirty="0"/>
              <a:t>A large decrease in assessment-related labor</a:t>
            </a:r>
          </a:p>
          <a:p>
            <a:pPr marL="650082" lvl="1" indent="-342900"/>
            <a:r>
              <a:rPr lang="en-US" dirty="0"/>
              <a:t>The ability to assess a system’s security much more often, ideally continuously</a:t>
            </a:r>
          </a:p>
          <a:p>
            <a:pPr marL="650082" lvl="1" indent="-342900"/>
            <a:r>
              <a:rPr lang="en-US" dirty="0"/>
              <a:t>The ability to assess a system’s compliance with several sets of requirements simultaneously </a:t>
            </a:r>
          </a:p>
          <a:p>
            <a:pPr marL="650082" lvl="1" indent="-342900"/>
            <a:r>
              <a:rPr lang="en-US" dirty="0"/>
              <a:t>The consistent performance of assessments, regardless of system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OSCAL goals</a:t>
            </a:r>
          </a:p>
        </p:txBody>
      </p:sp>
    </p:spTree>
    <p:extLst>
      <p:ext uri="{BB962C8B-B14F-4D97-AF65-F5344CB8AC3E}">
        <p14:creationId xmlns:p14="http://schemas.microsoft.com/office/powerpoint/2010/main" val="11808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1">
            <a:extLst>
              <a:ext uri="{FF2B5EF4-FFF2-40B4-BE49-F238E27FC236}">
                <a16:creationId xmlns:a16="http://schemas.microsoft.com/office/drawing/2014/main" id="{11F62ABF-5AF5-0444-A628-F53CAF60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40" y="4291542"/>
            <a:ext cx="520887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9063" indent="-119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/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Development Phase		Calendar Qtr.</a:t>
            </a:r>
          </a:p>
          <a:p>
            <a:pPr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Restart OSCAL development	5/2017</a:t>
            </a:r>
          </a:p>
          <a:p>
            <a:pPr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Stable Catalog layer		Q4/2017 (complete)</a:t>
            </a:r>
          </a:p>
          <a:p>
            <a:pPr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Stable Profile layer		Q1/2018</a:t>
            </a:r>
          </a:p>
          <a:p>
            <a:pPr eaLnBrk="1" hangingPunct="1"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Integration of OSCAL and </a:t>
            </a:r>
            <a:r>
              <a:rPr lang="en-US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OpenControl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Q2/2018</a:t>
            </a:r>
          </a:p>
          <a:p>
            <a:pPr eaLnBrk="1" hangingPunct="1"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Framework support		Q3/2018</a:t>
            </a:r>
          </a:p>
          <a:p>
            <a:pPr eaLnBrk="1" hangingPunct="1"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Implementation		Q3/2018</a:t>
            </a:r>
          </a:p>
          <a:p>
            <a:pPr eaLnBrk="1" hangingPunct="1"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Assessment			Q4/2018</a:t>
            </a:r>
          </a:p>
          <a:p>
            <a:pPr eaLnBrk="1" hangingPunct="1"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Mechanism /Metrics		Q1/2019</a:t>
            </a:r>
          </a:p>
          <a:p>
            <a:pPr eaLnBrk="1" hangingPunct="1">
              <a:buFontTx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Assessment Results		Q2/2019</a:t>
            </a:r>
          </a:p>
          <a:p>
            <a:pPr eaLnBrk="1" hangingPunct="1">
              <a:buFontTx/>
              <a:buChar char="•"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BF12F-D4C8-794A-AD10-C7E3A569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92538"/>
            <a:ext cx="79248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Open Security Controls Assessment Language</a:t>
            </a:r>
            <a:br>
              <a:rPr lang="en-US" sz="2400" dirty="0"/>
            </a:br>
            <a:r>
              <a:rPr lang="en-US" sz="2000" dirty="0"/>
              <a:t>PI</a:t>
            </a:r>
            <a:r>
              <a:rPr lang="en-US" sz="2000" b="0" dirty="0"/>
              <a:t>s: Michaela </a:t>
            </a:r>
            <a:r>
              <a:rPr lang="en-US" sz="2000" b="0" dirty="0" err="1"/>
              <a:t>Iorga</a:t>
            </a:r>
            <a:r>
              <a:rPr lang="en-US" sz="2000" b="0" dirty="0"/>
              <a:t> &amp; David </a:t>
            </a:r>
            <a:r>
              <a:rPr lang="en-US" sz="2000" b="0" dirty="0" err="1"/>
              <a:t>Waltermire</a:t>
            </a:r>
            <a:r>
              <a:rPr lang="en-US" sz="2000" b="0" dirty="0"/>
              <a:t> / NIST</a:t>
            </a:r>
            <a:endParaRPr lang="en-US" sz="24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E441-4EE0-1F4D-8047-969983FC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931" y="6415200"/>
            <a:ext cx="984019" cy="273844"/>
          </a:xfrm>
        </p:spPr>
        <p:txBody>
          <a:bodyPr/>
          <a:lstStyle/>
          <a:p>
            <a:fld id="{843526E3-69C1-484F-9DE1-BB5EAAB9CB6E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EECEAB5-6BED-4246-9575-37FAD8183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354" y="4617167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50">
              <a:latin typeface="Times" pitchFamily="2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0892C2F-3FA5-7049-A5F7-E22F65318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722" y="1854408"/>
            <a:ext cx="47798" cy="4317791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50F598F2-4799-BF4A-A68C-DFC49A896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551" y="6551100"/>
            <a:ext cx="6117814" cy="1300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38">
            <a:extLst>
              <a:ext uri="{FF2B5EF4-FFF2-40B4-BE49-F238E27FC236}">
                <a16:creationId xmlns:a16="http://schemas.microsoft.com/office/drawing/2014/main" id="{6317679A-64D2-4C45-8EBC-FEAC295D7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2125" y="6320099"/>
            <a:ext cx="6089239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Text Box 107">
            <a:extLst>
              <a:ext uri="{FF2B5EF4-FFF2-40B4-BE49-F238E27FC236}">
                <a16:creationId xmlns:a16="http://schemas.microsoft.com/office/drawing/2014/main" id="{9348AD7F-0DDA-1747-A25A-CB36C97C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961" y="4588592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50">
              <a:latin typeface="Comic Sans MS" panose="030F0902030302020204" pitchFamily="66" charset="0"/>
            </a:endParaRPr>
          </a:p>
        </p:txBody>
      </p:sp>
      <p:sp>
        <p:nvSpPr>
          <p:cNvPr id="13" name="Text Box 110">
            <a:extLst>
              <a:ext uri="{FF2B5EF4-FFF2-40B4-BE49-F238E27FC236}">
                <a16:creationId xmlns:a16="http://schemas.microsoft.com/office/drawing/2014/main" id="{7CE97CB5-54BA-7645-95D2-6F6B69064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152" y="4294469"/>
            <a:ext cx="404323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Agile, sprint-based approach to develop each layer of OSCAL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Implementing 20% of functionality to solve 80% of the problem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Using an automated mapping approach for schema language development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Working with vendor partners to validate and mature the schema</a:t>
            </a:r>
          </a:p>
          <a:p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2">
            <a:extLst>
              <a:ext uri="{FF2B5EF4-FFF2-40B4-BE49-F238E27FC236}">
                <a16:creationId xmlns:a16="http://schemas.microsoft.com/office/drawing/2014/main" id="{55F9B87A-9C19-8C4F-A51D-D51E49E03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000" y="3789368"/>
            <a:ext cx="716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Goals</a:t>
            </a:r>
          </a:p>
        </p:txBody>
      </p:sp>
      <p:sp>
        <p:nvSpPr>
          <p:cNvPr id="15" name="Line 113">
            <a:extLst>
              <a:ext uri="{FF2B5EF4-FFF2-40B4-BE49-F238E27FC236}">
                <a16:creationId xmlns:a16="http://schemas.microsoft.com/office/drawing/2014/main" id="{56976150-F5FA-2A49-8AB7-6D85B10BB0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7153" y="3737843"/>
            <a:ext cx="7924048" cy="58729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Text Box 115">
            <a:extLst>
              <a:ext uri="{FF2B5EF4-FFF2-40B4-BE49-F238E27FC236}">
                <a16:creationId xmlns:a16="http://schemas.microsoft.com/office/drawing/2014/main" id="{38CBA3B6-37F6-BB4B-9AD6-289760BF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152" y="1766538"/>
            <a:ext cx="4158907" cy="201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Develop a “standard of standards” normalizing the representation of system security controls and corresponding assessment Information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Ensure the language is well-defined and easy to use for both human and machine-readable use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Improve the efficiency, accuracy, and consistency of system security assessments</a:t>
            </a:r>
          </a:p>
        </p:txBody>
      </p:sp>
      <p:sp>
        <p:nvSpPr>
          <p:cNvPr id="17" name="Rectangle 116">
            <a:extLst>
              <a:ext uri="{FF2B5EF4-FFF2-40B4-BE49-F238E27FC236}">
                <a16:creationId xmlns:a16="http://schemas.microsoft.com/office/drawing/2014/main" id="{41204B71-6AC7-AF45-96D9-02CCDFF4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479" y="4875533"/>
            <a:ext cx="1847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8" name="Text Box 117">
            <a:extLst>
              <a:ext uri="{FF2B5EF4-FFF2-40B4-BE49-F238E27FC236}">
                <a16:creationId xmlns:a16="http://schemas.microsoft.com/office/drawing/2014/main" id="{429BB918-2EFA-F147-A65A-D692010AD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592" y="3797691"/>
            <a:ext cx="1106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US" altLang="en-US" sz="1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Box 120">
            <a:extLst>
              <a:ext uri="{FF2B5EF4-FFF2-40B4-BE49-F238E27FC236}">
                <a16:creationId xmlns:a16="http://schemas.microsoft.com/office/drawing/2014/main" id="{A3EA476D-D327-F44E-B696-AAB669AE2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375" y="6306727"/>
            <a:ext cx="8001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5B5B5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5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TRL</a:t>
            </a:r>
            <a:r>
              <a:rPr lang="en-US" altLang="en-US" sz="1050" b="1" baseline="-25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en-US" sz="1050" b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05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4</a:t>
            </a:r>
          </a:p>
        </p:txBody>
      </p:sp>
      <p:sp>
        <p:nvSpPr>
          <p:cNvPr id="23" name="Rectangle 122">
            <a:extLst>
              <a:ext uri="{FF2B5EF4-FFF2-40B4-BE49-F238E27FC236}">
                <a16:creationId xmlns:a16="http://schemas.microsoft.com/office/drawing/2014/main" id="{D420D4B9-2045-5D43-8480-4512CA7E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361" y="311805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0D5C7A-3E20-4448-9E6D-ECA35CDFB2B8}"/>
              </a:ext>
            </a:extLst>
          </p:cNvPr>
          <p:cNvSpPr/>
          <p:nvPr/>
        </p:nvSpPr>
        <p:spPr>
          <a:xfrm>
            <a:off x="5915198" y="1730767"/>
            <a:ext cx="1498167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Current Focus</a:t>
            </a:r>
          </a:p>
        </p:txBody>
      </p:sp>
      <p:sp>
        <p:nvSpPr>
          <p:cNvPr id="31" name="Text Box 118">
            <a:extLst>
              <a:ext uri="{FF2B5EF4-FFF2-40B4-BE49-F238E27FC236}">
                <a16:creationId xmlns:a16="http://schemas.microsoft.com/office/drawing/2014/main" id="{04527E01-0E5A-484F-A43D-C7527C49A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2099700"/>
            <a:ext cx="259079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Development of the Catalog and Profile layers</a:t>
            </a:r>
          </a:p>
          <a:p>
            <a:pPr marL="128588" indent="-128588">
              <a:lnSpc>
                <a:spcPct val="90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Catalog: Definition of security controls (e.g. NIST SP 800-53, COBIT, ISO/IEC 27001)</a:t>
            </a:r>
          </a:p>
          <a:p>
            <a:pPr marL="128588" indent="-128588">
              <a:lnSpc>
                <a:spcPct val="90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Profile: Definition of a set of security requirements to implement one or more controls</a:t>
            </a:r>
          </a:p>
        </p:txBody>
      </p:sp>
      <p:sp>
        <p:nvSpPr>
          <p:cNvPr id="33" name="Text Box 120">
            <a:extLst>
              <a:ext uri="{FF2B5EF4-FFF2-40B4-BE49-F238E27FC236}">
                <a16:creationId xmlns:a16="http://schemas.microsoft.com/office/drawing/2014/main" id="{1A2F6C45-317A-484B-8C32-7B24FF78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818" y="6303687"/>
            <a:ext cx="100769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5B5B5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5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January 2018</a:t>
            </a:r>
          </a:p>
        </p:txBody>
      </p:sp>
      <p:pic>
        <p:nvPicPr>
          <p:cNvPr id="67" name="Content Placeholder 6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79" y="1854409"/>
            <a:ext cx="3443371" cy="1949205"/>
          </a:xfrm>
        </p:spPr>
      </p:pic>
    </p:spTree>
    <p:extLst>
      <p:ext uri="{BB962C8B-B14F-4D97-AF65-F5344CB8AC3E}">
        <p14:creationId xmlns:p14="http://schemas.microsoft.com/office/powerpoint/2010/main" val="363302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Project co-leaders:</a:t>
            </a:r>
          </a:p>
          <a:p>
            <a:r>
              <a:rPr lang="en-US" sz="2400" dirty="0"/>
              <a:t>Michaela </a:t>
            </a:r>
            <a:r>
              <a:rPr lang="en-US" sz="2400" dirty="0" err="1"/>
              <a:t>Iorga</a:t>
            </a:r>
            <a:r>
              <a:rPr lang="en-US" sz="2400" dirty="0"/>
              <a:t>, NIST</a:t>
            </a:r>
          </a:p>
          <a:p>
            <a:r>
              <a:rPr lang="en-US" sz="2400" dirty="0"/>
              <a:t>David </a:t>
            </a:r>
            <a:r>
              <a:rPr lang="en-US" sz="2400" dirty="0" err="1"/>
              <a:t>Waltermire</a:t>
            </a:r>
            <a:r>
              <a:rPr lang="en-US" sz="2400" dirty="0"/>
              <a:t>, NIST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Team members:</a:t>
            </a:r>
          </a:p>
          <a:p>
            <a:r>
              <a:rPr lang="en-US" sz="2400" dirty="0"/>
              <a:t>Anil Karmel, C2 Labs</a:t>
            </a:r>
          </a:p>
          <a:p>
            <a:r>
              <a:rPr lang="en-US" sz="2400" dirty="0"/>
              <a:t>Wendell </a:t>
            </a:r>
            <a:r>
              <a:rPr lang="en-US" sz="2400" dirty="0" err="1"/>
              <a:t>Piez</a:t>
            </a:r>
            <a:r>
              <a:rPr lang="en-US" sz="2400" dirty="0"/>
              <a:t>, C2 Labs</a:t>
            </a:r>
          </a:p>
          <a:p>
            <a:r>
              <a:rPr lang="en-US" sz="2400" dirty="0"/>
              <a:t>Karen Scarfone, C2 Labs</a:t>
            </a:r>
          </a:p>
          <a:p>
            <a:r>
              <a:rPr lang="en-US" sz="2400" dirty="0"/>
              <a:t>Andrew Weiss, Docker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Email the OSCAL team at </a:t>
            </a:r>
            <a:r>
              <a:rPr lang="en-US" sz="2400" dirty="0">
                <a:hlinkClick r:id="rId2"/>
              </a:rPr>
              <a:t>oscal@nist.gov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6E3-69C1-484F-9DE1-BB5EAAB9CB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30949369"/>
      </p:ext>
    </p:extLst>
  </p:cSld>
  <p:clrMapOvr>
    <a:masterClrMapping/>
  </p:clrMapOvr>
</p:sld>
</file>

<file path=ppt/theme/theme1.xml><?xml version="1.0" encoding="utf-8"?>
<a:theme xmlns:a="http://schemas.openxmlformats.org/drawingml/2006/main" name="sca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ca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cap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ap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ap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ap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ap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ap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ap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ap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486</Words>
  <Application>Microsoft Macintosh PowerPoint</Application>
  <PresentationFormat>Widescreen</PresentationFormat>
  <Paragraphs>77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Comic Sans MS</vt:lpstr>
      <vt:lpstr>Times</vt:lpstr>
      <vt:lpstr>Times New Roman</vt:lpstr>
      <vt:lpstr>Wingdings</vt:lpstr>
      <vt:lpstr>scap</vt:lpstr>
      <vt:lpstr>Open Security Controls Assessment Language (OSCAL)  High Level Overview</vt:lpstr>
      <vt:lpstr> Why OSCAL?</vt:lpstr>
      <vt:lpstr>What is OSCAL?</vt:lpstr>
      <vt:lpstr>Benefits for OSCAL consumers</vt:lpstr>
      <vt:lpstr>OSCAL goals</vt:lpstr>
      <vt:lpstr>Open Security Controls Assessment Language PIs: Michaela Iorga &amp; David Waltermire / NIST</vt:lpstr>
      <vt:lpstr>Team</vt:lpstr>
    </vt:vector>
  </TitlesOfParts>
  <Company>NIST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Current State of Vulnerability Reporting</dc:title>
  <dc:creator>Booth, Harold</dc:creator>
  <cp:lastModifiedBy>Anil Karmel</cp:lastModifiedBy>
  <cp:revision>239</cp:revision>
  <cp:lastPrinted>2018-01-18T14:53:24Z</cp:lastPrinted>
  <dcterms:created xsi:type="dcterms:W3CDTF">2012-11-06T02:39:28Z</dcterms:created>
  <dcterms:modified xsi:type="dcterms:W3CDTF">2018-02-02T17:43:40Z</dcterms:modified>
</cp:coreProperties>
</file>