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47"/>
    <p:restoredTop sz="94641"/>
  </p:normalViewPr>
  <p:slideViewPr>
    <p:cSldViewPr snapToGrid="0" snapToObjects="1">
      <p:cViewPr varScale="1">
        <p:scale>
          <a:sx n="108" d="100"/>
          <a:sy n="108" d="100"/>
        </p:scale>
        <p:origin x="21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7D474-AF8E-034B-93AC-13B2F61E1FA5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842F2-188D-1446-9DAF-71B845298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3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8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4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7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BA5D2-F1C4-3745-B0C3-6C6963B6C5C3}" type="datetimeFigureOut">
              <a:rPr lang="en-US" smtClean="0"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03FD-6B36-7144-A734-8DC4D03F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OSCAL Schemas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February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1361143" y="2099559"/>
            <a:ext cx="1261872" cy="2459736"/>
            <a:chOff x="3712464" y="2377440"/>
            <a:chExt cx="1261872" cy="2459736"/>
          </a:xfrm>
        </p:grpSpPr>
        <p:sp>
          <p:nvSpPr>
            <p:cNvPr id="40" name="Folded Corner 39"/>
            <p:cNvSpPr/>
            <p:nvPr/>
          </p:nvSpPr>
          <p:spPr>
            <a:xfrm>
              <a:off x="3712464" y="2377440"/>
              <a:ext cx="1261872" cy="2459736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3712464" y="4203865"/>
              <a:ext cx="1261872" cy="118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475504" y="2244847"/>
            <a:ext cx="1261872" cy="2459736"/>
            <a:chOff x="3712464" y="2377440"/>
            <a:chExt cx="1261872" cy="2459736"/>
          </a:xfrm>
        </p:grpSpPr>
        <p:sp>
          <p:nvSpPr>
            <p:cNvPr id="37" name="Folded Corner 36"/>
            <p:cNvSpPr/>
            <p:nvPr/>
          </p:nvSpPr>
          <p:spPr>
            <a:xfrm>
              <a:off x="3712464" y="2377440"/>
              <a:ext cx="1261872" cy="2459736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3712464" y="4203865"/>
              <a:ext cx="1261872" cy="118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0" name="Rounded Rectangle 29"/>
          <p:cNvSpPr/>
          <p:nvPr/>
        </p:nvSpPr>
        <p:spPr>
          <a:xfrm>
            <a:off x="4978869" y="371514"/>
            <a:ext cx="5876769" cy="2663992"/>
          </a:xfrm>
          <a:prstGeom prst="roundRect">
            <a:avLst>
              <a:gd name="adj" fmla="val 8197"/>
            </a:avLst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586780" y="2377440"/>
            <a:ext cx="1261872" cy="2459736"/>
            <a:chOff x="3712464" y="2377440"/>
            <a:chExt cx="1261872" cy="2459736"/>
          </a:xfrm>
        </p:grpSpPr>
        <p:sp>
          <p:nvSpPr>
            <p:cNvPr id="2" name="Folded Corner 1"/>
            <p:cNvSpPr/>
            <p:nvPr/>
          </p:nvSpPr>
          <p:spPr>
            <a:xfrm>
              <a:off x="3712464" y="2377440"/>
              <a:ext cx="1261872" cy="2459736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V="1">
              <a:off x="3712464" y="4203865"/>
              <a:ext cx="1261872" cy="1187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925809" y="339776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5809" y="434179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r>
              <a:rPr lang="en-US" smtClean="0"/>
              <a:t>0%</a:t>
            </a:r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5142018" y="719817"/>
            <a:ext cx="1223159" cy="1911928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olded Corner 9"/>
          <p:cNvSpPr/>
          <p:nvPr/>
        </p:nvSpPr>
        <p:spPr>
          <a:xfrm>
            <a:off x="7184573" y="719816"/>
            <a:ext cx="1223159" cy="136068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OSCAL Common</a:t>
            </a:r>
            <a:endParaRPr lang="en-US" sz="1600" dirty="0"/>
          </a:p>
        </p:txBody>
      </p:sp>
      <p:sp>
        <p:nvSpPr>
          <p:cNvPr id="11" name="Folded Corner 10"/>
          <p:cNvSpPr/>
          <p:nvPr/>
        </p:nvSpPr>
        <p:spPr>
          <a:xfrm>
            <a:off x="9429008" y="719816"/>
            <a:ext cx="1223159" cy="68876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OSCAL Extension</a:t>
            </a:r>
            <a:endParaRPr lang="en-US" sz="1600" dirty="0"/>
          </a:p>
        </p:txBody>
      </p:sp>
      <p:sp>
        <p:nvSpPr>
          <p:cNvPr id="12" name="Folded Corner 11"/>
          <p:cNvSpPr/>
          <p:nvPr/>
        </p:nvSpPr>
        <p:spPr>
          <a:xfrm>
            <a:off x="9429007" y="1820188"/>
            <a:ext cx="1223159" cy="688769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e.g. 800-53-extension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9868904" y="14560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  <p:cxnSp>
        <p:nvCxnSpPr>
          <p:cNvPr id="15" name="Curved Connector 14"/>
          <p:cNvCxnSpPr>
            <a:endCxn id="9" idx="1"/>
          </p:cNvCxnSpPr>
          <p:nvPr/>
        </p:nvCxnSpPr>
        <p:spPr>
          <a:xfrm flipV="1">
            <a:off x="2759457" y="1675781"/>
            <a:ext cx="2382561" cy="14438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0" idx="1"/>
          </p:cNvCxnSpPr>
          <p:nvPr/>
        </p:nvCxnSpPr>
        <p:spPr>
          <a:xfrm flipV="1">
            <a:off x="6365177" y="1400156"/>
            <a:ext cx="819396" cy="275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1"/>
            <a:endCxn id="10" idx="3"/>
          </p:cNvCxnSpPr>
          <p:nvPr/>
        </p:nvCxnSpPr>
        <p:spPr>
          <a:xfrm flipH="1">
            <a:off x="8407732" y="1064201"/>
            <a:ext cx="1021276" cy="3359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0" idx="3"/>
          </p:cNvCxnSpPr>
          <p:nvPr/>
        </p:nvCxnSpPr>
        <p:spPr>
          <a:xfrm flipH="1" flipV="1">
            <a:off x="8407732" y="1400156"/>
            <a:ext cx="1021275" cy="7644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endCxn id="12" idx="1"/>
          </p:cNvCxnSpPr>
          <p:nvPr/>
        </p:nvCxnSpPr>
        <p:spPr>
          <a:xfrm flipV="1">
            <a:off x="2759457" y="2164573"/>
            <a:ext cx="6669550" cy="22592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00380" y="1180678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721584" y="845315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66009" y="1492778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uses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67978" y="4896468"/>
            <a:ext cx="1824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 instances</a:t>
            </a:r>
          </a:p>
          <a:p>
            <a:r>
              <a:rPr lang="en-US" sz="1400" dirty="0" smtClean="0"/>
              <a:t>e.g. 800-53-catalog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9413832" y="2695370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OSCAL schemas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5372756" y="845315"/>
            <a:ext cx="776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OSCAL </a:t>
            </a:r>
          </a:p>
          <a:p>
            <a:r>
              <a:rPr lang="en-US" sz="1600" dirty="0" smtClean="0"/>
              <a:t>Core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3369" y="1583214"/>
            <a:ext cx="1047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Catalog</a:t>
            </a:r>
          </a:p>
          <a:p>
            <a:r>
              <a:rPr lang="en-US" sz="1400" dirty="0" smtClean="0"/>
              <a:t>Overlay</a:t>
            </a:r>
          </a:p>
          <a:p>
            <a:r>
              <a:rPr lang="en-US" sz="1400" dirty="0" smtClean="0"/>
              <a:t>Assessment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493313" y="2180243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smtClean="0"/>
              <a:t>uild </a:t>
            </a:r>
            <a:r>
              <a:rPr lang="en-US" sz="1400" dirty="0" smtClean="0"/>
              <a:t>from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4612743" y="3646034"/>
            <a:ext cx="943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</a:t>
            </a:r>
            <a:r>
              <a:rPr lang="en-US" sz="1400" smtClean="0"/>
              <a:t>uild </a:t>
            </a:r>
            <a:r>
              <a:rPr lang="en-US" sz="1400" dirty="0" smtClean="0"/>
              <a:t>from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6719078" y="3273374"/>
            <a:ext cx="4136560" cy="3222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OSCAL Core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 </a:t>
            </a:r>
            <a:r>
              <a:rPr lang="en-US" sz="1400" dirty="0" smtClean="0">
                <a:solidFill>
                  <a:schemeClr val="tx1"/>
                </a:solidFill>
              </a:rPr>
              <a:t>defines OSCAL specific elements like catalog, overlay, assessment, layers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 defines the foundational elements that instances will build from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OSCAL Common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 d</a:t>
            </a:r>
            <a:r>
              <a:rPr lang="en-US" sz="1400" dirty="0" smtClean="0">
                <a:solidFill>
                  <a:schemeClr val="tx1"/>
                </a:solidFill>
              </a:rPr>
              <a:t>efines elements that can be shared by OSCAL Core and OSCAL Extensions – e.g. </a:t>
            </a:r>
            <a:r>
              <a:rPr lang="en-US" sz="1400" dirty="0" err="1" smtClean="0">
                <a:solidFill>
                  <a:schemeClr val="tx1"/>
                </a:solidFill>
              </a:rPr>
              <a:t>linkType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OSCAL Extension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- defines elements that  are not generalized. They are considered specific to a given context – e.g. 800-53 or PCI specific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OSCAL Core 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oscal.nist.gov</a:t>
            </a:r>
            <a:r>
              <a:rPr lang="en-US" dirty="0"/>
              <a:t>/schema/core</a:t>
            </a:r>
          </a:p>
          <a:p>
            <a:r>
              <a:rPr lang="en-US" dirty="0" smtClean="0"/>
              <a:t>OSCAL Common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oscal.nist.gov</a:t>
            </a:r>
            <a:r>
              <a:rPr lang="en-US" dirty="0"/>
              <a:t>/schema/core</a:t>
            </a:r>
          </a:p>
          <a:p>
            <a:r>
              <a:rPr lang="en-US" dirty="0" smtClean="0"/>
              <a:t>OSCAL Extension</a:t>
            </a:r>
          </a:p>
          <a:p>
            <a:pPr lvl="1"/>
            <a:r>
              <a:rPr lang="en-US" dirty="0"/>
              <a:t>http://</a:t>
            </a:r>
            <a:r>
              <a:rPr lang="en-US" dirty="0" smtClean="0"/>
              <a:t>oscal.nist.gov/schema/extension-xxx</a:t>
            </a:r>
          </a:p>
          <a:p>
            <a:pPr lvl="1"/>
            <a:r>
              <a:rPr lang="en-US" dirty="0" smtClean="0"/>
              <a:t>Replace xxx with extension specific identifier – e.g. catalog-800-53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8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Instance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4314" y="2289062"/>
            <a:ext cx="108233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9E44D3"/>
                </a:solidFill>
                <a:effectLst/>
                <a:latin typeface="Helvetica" charset="0"/>
              </a:rPr>
              <a:t>&lt;?xml version="1.0" encoding="UTF-8" standalone="yes"?&gt;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&lt;catalog</a:t>
            </a: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 </a:t>
            </a:r>
            <a:r>
              <a:rPr lang="en-US" sz="1400" dirty="0" err="1" smtClean="0">
                <a:solidFill>
                  <a:srgbClr val="F9975E"/>
                </a:solidFill>
                <a:effectLst/>
                <a:latin typeface="Helvetica" charset="0"/>
              </a:rPr>
              <a:t>xmlns</a:t>
            </a:r>
            <a:r>
              <a:rPr lang="en-US" sz="1400" dirty="0" smtClean="0">
                <a:solidFill>
                  <a:srgbClr val="FF9450"/>
                </a:solidFill>
                <a:effectLst/>
                <a:latin typeface="Helvetica" charset="0"/>
              </a:rPr>
              <a:t>=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"http://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oscal.nist.gov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/schema/core"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    </a:t>
            </a:r>
            <a:r>
              <a:rPr lang="en-US" sz="1400" dirty="0" smtClean="0">
                <a:solidFill>
                  <a:srgbClr val="00AAD6"/>
                </a:solidFill>
                <a:effectLst/>
                <a:latin typeface="Helvetica" charset="0"/>
              </a:rPr>
              <a:t>xmlns:xh11d</a:t>
            </a:r>
            <a:r>
              <a:rPr lang="en-US" sz="1400" dirty="0" smtClean="0">
                <a:solidFill>
                  <a:srgbClr val="FF9450"/>
                </a:solidFill>
                <a:effectLst/>
                <a:latin typeface="Helvetica" charset="0"/>
              </a:rPr>
              <a:t>=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"http://www.w3.org/1999/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xhtml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/datatypes/"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    </a:t>
            </a:r>
            <a:r>
              <a:rPr lang="en-US" sz="1400" dirty="0" err="1" smtClean="0">
                <a:solidFill>
                  <a:srgbClr val="00AAD6"/>
                </a:solidFill>
                <a:effectLst/>
                <a:latin typeface="Helvetica" charset="0"/>
              </a:rPr>
              <a:t>xmlns:xhtml</a:t>
            </a:r>
            <a:r>
              <a:rPr lang="en-US" sz="1400" dirty="0" smtClean="0">
                <a:solidFill>
                  <a:srgbClr val="FF9450"/>
                </a:solidFill>
                <a:effectLst/>
                <a:latin typeface="Helvetica" charset="0"/>
              </a:rPr>
              <a:t>=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"http://www.w3.org/1999/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xhtml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</a:t>
            </a: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   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    </a:t>
            </a:r>
            <a:r>
              <a:rPr lang="en-US" sz="1400" dirty="0" err="1" smtClean="0">
                <a:solidFill>
                  <a:srgbClr val="00AAD6"/>
                </a:solidFill>
                <a:effectLst/>
                <a:latin typeface="Helvetica" charset="0"/>
              </a:rPr>
              <a:t>xmlns:xsi</a:t>
            </a:r>
            <a:r>
              <a:rPr lang="en-US" sz="1400" dirty="0" smtClean="0">
                <a:solidFill>
                  <a:srgbClr val="FF9450"/>
                </a:solidFill>
                <a:effectLst/>
                <a:latin typeface="Helvetica" charset="0"/>
              </a:rPr>
              <a:t>=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"http://www.w3.org/2001/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XMLSchema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-instance"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        </a:t>
            </a:r>
            <a:r>
              <a:rPr lang="en-US" sz="1400" dirty="0" err="1" smtClean="0">
                <a:solidFill>
                  <a:srgbClr val="F9975E"/>
                </a:solidFill>
                <a:effectLst/>
                <a:latin typeface="Helvetica" charset="0"/>
              </a:rPr>
              <a:t>xsi:schemaLocation</a:t>
            </a:r>
            <a:r>
              <a:rPr lang="en-US" sz="1400" dirty="0" smtClean="0">
                <a:solidFill>
                  <a:srgbClr val="FF9450"/>
                </a:solidFill>
                <a:effectLst/>
                <a:latin typeface="Helvetica" charset="0"/>
              </a:rPr>
              <a:t>=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"http://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oscal.nist.gov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/schema/core file:../../../../../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xsd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nist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oscal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/2.0/latest/OSCAL-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core.xsd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</a:t>
            </a: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&gt;</a:t>
            </a:r>
            <a:endParaRPr lang="en-US" sz="1400" dirty="0">
              <a:solidFill>
                <a:srgbClr val="AB4500"/>
              </a:solidFill>
              <a:effectLst/>
              <a:latin typeface="Helvetica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11531"/>
            <a:ext cx="10515600" cy="929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When starting an instance based on OSCAL core, specify the default namespace </a:t>
            </a:r>
            <a:r>
              <a:rPr lang="en-US" sz="2000" dirty="0" smtClean="0">
                <a:effectLst/>
                <a:latin typeface="Helvetica" charset="0"/>
              </a:rPr>
              <a:t>and the schema location of OSCAL Core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84314" y="4549492"/>
            <a:ext cx="108233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9E44D3"/>
                </a:solidFill>
                <a:effectLst/>
                <a:latin typeface="Helvetica" charset="0"/>
              </a:rPr>
              <a:t>&lt;?xml version="1.0" encoding="UTF-8" standalone="yes"?&gt;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&lt;catalog</a:t>
            </a: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 </a:t>
            </a:r>
            <a:r>
              <a:rPr lang="en-US" sz="1400" dirty="0" err="1" smtClean="0">
                <a:solidFill>
                  <a:srgbClr val="F9975E"/>
                </a:solidFill>
                <a:effectLst/>
                <a:latin typeface="Helvetica" charset="0"/>
              </a:rPr>
              <a:t>xmlns</a:t>
            </a:r>
            <a:r>
              <a:rPr lang="en-US" sz="1400" dirty="0" smtClean="0">
                <a:solidFill>
                  <a:srgbClr val="FF9450"/>
                </a:solidFill>
                <a:effectLst/>
                <a:latin typeface="Helvetica" charset="0"/>
              </a:rPr>
              <a:t>=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"http://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oscal.nist.gov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/schema/core"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    </a:t>
            </a:r>
            <a:r>
              <a:rPr lang="en-US" sz="1400" dirty="0" smtClean="0">
                <a:solidFill>
                  <a:srgbClr val="00AAD6"/>
                </a:solidFill>
                <a:effectLst/>
                <a:latin typeface="Helvetica" charset="0"/>
              </a:rPr>
              <a:t>xmlns:xh11d</a:t>
            </a:r>
            <a:r>
              <a:rPr lang="en-US" sz="1400" dirty="0" smtClean="0">
                <a:solidFill>
                  <a:srgbClr val="FF9450"/>
                </a:solidFill>
                <a:effectLst/>
                <a:latin typeface="Helvetica" charset="0"/>
              </a:rPr>
              <a:t>=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"http://www.w3.org/1999/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xhtml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/datatypes/"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    </a:t>
            </a:r>
            <a:r>
              <a:rPr lang="en-US" sz="1400" dirty="0" err="1" smtClean="0">
                <a:solidFill>
                  <a:srgbClr val="00AAD6"/>
                </a:solidFill>
                <a:effectLst/>
                <a:latin typeface="Helvetica" charset="0"/>
              </a:rPr>
              <a:t>xmlns:xhtml</a:t>
            </a:r>
            <a:r>
              <a:rPr lang="en-US" sz="1400" dirty="0" smtClean="0">
                <a:solidFill>
                  <a:srgbClr val="FF9450"/>
                </a:solidFill>
                <a:effectLst/>
                <a:latin typeface="Helvetica" charset="0"/>
              </a:rPr>
              <a:t>=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"http://www.w3.org/1999/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xhtml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</a:t>
            </a: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    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    </a:t>
            </a:r>
            <a:r>
              <a:rPr lang="en-US" sz="1400" dirty="0" err="1" smtClean="0">
                <a:solidFill>
                  <a:srgbClr val="00AAD6"/>
                </a:solidFill>
                <a:effectLst/>
                <a:latin typeface="Helvetica" charset="0"/>
              </a:rPr>
              <a:t>xmlns:xsi</a:t>
            </a:r>
            <a:r>
              <a:rPr lang="en-US" sz="1400" dirty="0" smtClean="0">
                <a:solidFill>
                  <a:srgbClr val="FF9450"/>
                </a:solidFill>
                <a:effectLst/>
                <a:latin typeface="Helvetica" charset="0"/>
              </a:rPr>
              <a:t>=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"http://www.w3.org/2001/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XMLSchema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-instance"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    </a:t>
            </a:r>
            <a:r>
              <a:rPr lang="en-US" sz="1400" dirty="0" smtClean="0">
                <a:solidFill>
                  <a:srgbClr val="00AAD6"/>
                </a:solidFill>
                <a:effectLst/>
                <a:latin typeface="Helvetica" charset="0"/>
              </a:rPr>
              <a:t>xmlns:x80053</a:t>
            </a:r>
            <a:r>
              <a:rPr lang="en-US" sz="1400" dirty="0" smtClean="0">
                <a:solidFill>
                  <a:srgbClr val="FF9450"/>
                </a:solidFill>
                <a:effectLst/>
                <a:latin typeface="Helvetica" charset="0"/>
              </a:rPr>
              <a:t>=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"http://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oscal.nist.gov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/schema/extension-catalog-800-53"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F9975E"/>
                </a:solidFill>
                <a:effectLst/>
                <a:latin typeface="Helvetica" charset="0"/>
              </a:rPr>
              <a:t>    </a:t>
            </a:r>
            <a:r>
              <a:rPr lang="en-US" sz="1400" dirty="0" err="1" smtClean="0">
                <a:solidFill>
                  <a:srgbClr val="F9975E"/>
                </a:solidFill>
                <a:effectLst/>
                <a:latin typeface="Helvetica" charset="0"/>
              </a:rPr>
              <a:t>xsi:schemaLocation</a:t>
            </a:r>
            <a:r>
              <a:rPr lang="en-US" sz="1400" dirty="0" smtClean="0">
                <a:solidFill>
                  <a:srgbClr val="FF9450"/>
                </a:solidFill>
                <a:effectLst/>
                <a:latin typeface="Helvetica" charset="0"/>
              </a:rPr>
              <a:t>=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        http://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oscal.nist.gov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/schema/core file:../../../../../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xsd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nist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oscal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/2.0/latest/OSCAL-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core.xsd</a:t>
            </a:r>
            <a: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  <a:t/>
            </a:r>
            <a:br>
              <a:rPr lang="en-US" sz="1400" dirty="0" smtClean="0">
                <a:solidFill>
                  <a:srgbClr val="000000"/>
                </a:solidFill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        http://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oscal.nist.gov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/schema/extension-catalog-800-53 ../../../../../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xsd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nist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</a:t>
            </a:r>
            <a:r>
              <a:rPr lang="en-US" sz="1400" dirty="0" err="1" smtClean="0">
                <a:solidFill>
                  <a:srgbClr val="AB4500"/>
                </a:solidFill>
                <a:effectLst/>
                <a:latin typeface="Helvetica" charset="0"/>
              </a:rPr>
              <a:t>oscal</a:t>
            </a:r>
            <a:r>
              <a:rPr lang="en-US" sz="1400" dirty="0" smtClean="0">
                <a:solidFill>
                  <a:srgbClr val="AB4500"/>
                </a:solidFill>
                <a:effectLst/>
                <a:latin typeface="Helvetica" charset="0"/>
              </a:rPr>
              <a:t>/2.0/latest/OSCAL-extension-800-53.xsd"</a:t>
            </a: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&gt;</a:t>
            </a:r>
            <a:endParaRPr lang="en-US" sz="1400" dirty="0">
              <a:solidFill>
                <a:srgbClr val="AB4500"/>
              </a:solidFill>
              <a:effectLst/>
              <a:latin typeface="Helvetica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886863"/>
            <a:ext cx="10515600" cy="929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When an OSCAL Extension needs to be added, specify the custom namespace and add the schema location of the OSCAL Extension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9915896" y="4744853"/>
            <a:ext cx="1258784" cy="5685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Extension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6626431" y="5029119"/>
            <a:ext cx="3289465" cy="71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084623" y="5029119"/>
            <a:ext cx="831273" cy="1264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915896" y="2167810"/>
            <a:ext cx="1258784" cy="5685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Core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>
            <a:off x="4880758" y="2452076"/>
            <a:ext cx="5035138" cy="221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7980218" y="2452076"/>
            <a:ext cx="1935678" cy="882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99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Instance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611531"/>
            <a:ext cx="10515600" cy="929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the properties element, add the necessary elements instances based on the OSCAL Extension added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496930"/>
            <a:ext cx="10515600" cy="929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More that 1 OSCAL Extension can be added to an xml instance. Elements defined within the extensions can be inter-woven together in the xml instance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838200" y="2348890"/>
            <a:ext cx="1013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&lt;x80053:family&gt;</a:t>
            </a:r>
            <a:r>
              <a:rPr lang="en-US" sz="1400" dirty="0" smtClean="0">
                <a:effectLst/>
                <a:latin typeface="Helvetica" charset="0"/>
              </a:rPr>
              <a:t>ACCESS CONTROL</a:t>
            </a: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&lt;/x80053:family&gt;</a:t>
            </a:r>
            <a:endParaRPr lang="en-US" sz="1400" dirty="0">
              <a:latin typeface="Helvetica" charset="0"/>
            </a:endParaRPr>
          </a:p>
          <a:p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&lt;x80053:priority&gt;</a:t>
            </a:r>
            <a:r>
              <a:rPr lang="en-US" sz="1400" dirty="0" smtClean="0">
                <a:effectLst/>
                <a:latin typeface="Helvetica" charset="0"/>
              </a:rPr>
              <a:t>P1</a:t>
            </a: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&lt;/x80053:priority&gt;</a:t>
            </a:r>
          </a:p>
          <a:p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&lt;x80053:supplemental-guidance&gt;</a:t>
            </a:r>
            <a:r>
              <a:rPr lang="en-US" sz="1400" dirty="0" smtClean="0">
                <a:effectLst/>
                <a:latin typeface="Helvetica" charset="0"/>
              </a:rPr>
              <a:t/>
            </a:r>
            <a:br>
              <a:rPr lang="en-US" sz="1400" dirty="0" smtClean="0">
                <a:effectLst/>
                <a:latin typeface="Helvetica" charset="0"/>
              </a:rPr>
            </a:br>
            <a:r>
              <a:rPr lang="en-US" sz="1400" dirty="0" smtClean="0">
                <a:effectLst/>
                <a:latin typeface="Helvetica" charset="0"/>
              </a:rPr>
              <a:t>        </a:t>
            </a: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&lt;x80053:description&gt;</a:t>
            </a:r>
            <a:r>
              <a:rPr lang="en-US" sz="1400" dirty="0" smtClean="0">
                <a:effectLst/>
                <a:latin typeface="Helvetica" charset="0"/>
              </a:rPr>
              <a:t>This control addresses the establishment of policy and procedures for the effective implementation of selected security controls and control enhancements in the AC family. [</a:t>
            </a:r>
            <a:r>
              <a:rPr lang="is-IS" sz="1400" dirty="0" smtClean="0">
                <a:effectLst/>
                <a:latin typeface="Helvetica" charset="0"/>
              </a:rPr>
              <a:t>…</a:t>
            </a:r>
            <a:r>
              <a:rPr lang="en-US" sz="1400" dirty="0" smtClean="0">
                <a:effectLst/>
                <a:latin typeface="Helvetica" charset="0"/>
              </a:rPr>
              <a:t>]  The organizational risk management strategy is a key factor in establishing policy and procedures.</a:t>
            </a:r>
          </a:p>
          <a:p>
            <a:r>
              <a:rPr lang="en-US" sz="1400" dirty="0" smtClean="0">
                <a:solidFill>
                  <a:srgbClr val="021DA7"/>
                </a:solidFill>
                <a:latin typeface="Helvetica" charset="0"/>
              </a:rPr>
              <a:t>        </a:t>
            </a: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&lt;/x80053:description&gt;</a:t>
            </a:r>
            <a:r>
              <a:rPr lang="en-US" sz="1400" dirty="0" smtClean="0">
                <a:effectLst/>
                <a:latin typeface="Helvetica" charset="0"/>
              </a:rPr>
              <a:t/>
            </a:r>
            <a:br>
              <a:rPr lang="en-US" sz="1400" dirty="0" smtClean="0"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&lt;/x80053:supplemental-guidance&gt;</a:t>
            </a:r>
            <a:r>
              <a:rPr lang="en-US" sz="1400" dirty="0" smtClean="0">
                <a:effectLst/>
                <a:latin typeface="Helvetica" charset="0"/>
              </a:rPr>
              <a:t/>
            </a:r>
            <a:br>
              <a:rPr lang="en-US" sz="1400" dirty="0" smtClean="0">
                <a:effectLst/>
                <a:latin typeface="Helvetica" charset="0"/>
              </a:rPr>
            </a:b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&lt;x80053:withdrawn&gt;&lt;/x80053:withdrawn&gt;</a:t>
            </a:r>
            <a:endParaRPr lang="en-US" sz="1400" dirty="0">
              <a:effectLst/>
              <a:latin typeface="Helvetica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8200" y="5173238"/>
            <a:ext cx="10134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&lt;x80053:family&gt;</a:t>
            </a:r>
            <a:r>
              <a:rPr lang="en-US" sz="1400" dirty="0" smtClean="0">
                <a:effectLst/>
                <a:latin typeface="Helvetica" charset="0"/>
              </a:rPr>
              <a:t>ACCESS CONTROL</a:t>
            </a: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&lt;/x80053:family&gt;</a:t>
            </a:r>
          </a:p>
          <a:p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</a:t>
            </a:r>
            <a:r>
              <a:rPr lang="en-US" sz="1400" dirty="0" err="1" smtClean="0">
                <a:solidFill>
                  <a:srgbClr val="021DA7"/>
                </a:solidFill>
                <a:effectLst/>
                <a:latin typeface="Helvetica" charset="0"/>
              </a:rPr>
              <a:t>xPCI:other</a:t>
            </a: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&gt;</a:t>
            </a:r>
            <a:r>
              <a:rPr lang="en-US" sz="1400" dirty="0" smtClean="0">
                <a:latin typeface="Helvetica" charset="0"/>
              </a:rPr>
              <a:t>other</a:t>
            </a: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&lt;/</a:t>
            </a:r>
            <a:r>
              <a:rPr lang="en-US" sz="1400" dirty="0" err="1" smtClean="0">
                <a:solidFill>
                  <a:srgbClr val="021DA7"/>
                </a:solidFill>
                <a:effectLst/>
                <a:latin typeface="Helvetica" charset="0"/>
              </a:rPr>
              <a:t>xPCI:other</a:t>
            </a: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&gt;</a:t>
            </a:r>
            <a:endParaRPr lang="en-US" sz="1400" dirty="0">
              <a:latin typeface="Helvetica" charset="0"/>
            </a:endParaRPr>
          </a:p>
          <a:p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&lt;x80053:priority&gt;</a:t>
            </a:r>
            <a:r>
              <a:rPr lang="en-US" sz="1400" dirty="0" smtClean="0">
                <a:effectLst/>
                <a:latin typeface="Helvetica" charset="0"/>
              </a:rPr>
              <a:t>P1</a:t>
            </a:r>
            <a:r>
              <a:rPr lang="en-US" sz="1400" dirty="0" smtClean="0">
                <a:solidFill>
                  <a:srgbClr val="021DA7"/>
                </a:solidFill>
                <a:effectLst/>
                <a:latin typeface="Helvetica" charset="0"/>
              </a:rPr>
              <a:t>&lt;/x80053:priority&gt;</a:t>
            </a:r>
          </a:p>
        </p:txBody>
      </p:sp>
    </p:spTree>
    <p:extLst>
      <p:ext uri="{BB962C8B-B14F-4D97-AF65-F5344CB8AC3E}">
        <p14:creationId xmlns:p14="http://schemas.microsoft.com/office/powerpoint/2010/main" val="52066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Generalization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the use of OSCAL Core, OSCAL Common and OSCAL Extension, a process can be setup</a:t>
            </a:r>
          </a:p>
          <a:p>
            <a:r>
              <a:rPr lang="en-US" dirty="0"/>
              <a:t>E</a:t>
            </a:r>
            <a:r>
              <a:rPr lang="en-US" dirty="0" smtClean="0"/>
              <a:t>lements in OSCAL Extensions are identified as being present in x% of the extensions and after a decision can then we pushed to the OSCAL Common</a:t>
            </a:r>
          </a:p>
          <a:p>
            <a:r>
              <a:rPr lang="en-US" dirty="0" smtClean="0"/>
              <a:t>Elements in OSCAL Common could at some point be determined to be foundational and then be pushed to OSCAL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73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346</Words>
  <Application>Microsoft Macintosh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Helvetica</vt:lpstr>
      <vt:lpstr>Arial</vt:lpstr>
      <vt:lpstr>Office Theme</vt:lpstr>
      <vt:lpstr>OSCAL Schemas</vt:lpstr>
      <vt:lpstr>PowerPoint Presentation</vt:lpstr>
      <vt:lpstr>Namespaces</vt:lpstr>
      <vt:lpstr>XML Instance</vt:lpstr>
      <vt:lpstr>XML Instance</vt:lpstr>
      <vt:lpstr>Possible Generalization Path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OSCAL Schemas</dc:title>
  <dc:creator>de Vaulx, Frederic J. (Assoc)</dc:creator>
  <cp:lastModifiedBy>de Vaulx, Frederic J. (Assoc)</cp:lastModifiedBy>
  <cp:revision>9</cp:revision>
  <dcterms:created xsi:type="dcterms:W3CDTF">2017-02-22T16:22:38Z</dcterms:created>
  <dcterms:modified xsi:type="dcterms:W3CDTF">2017-02-22T17:42:11Z</dcterms:modified>
</cp:coreProperties>
</file>