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90" r:id="rId4"/>
    <p:sldId id="258" r:id="rId5"/>
    <p:sldId id="259" r:id="rId6"/>
    <p:sldId id="260" r:id="rId7"/>
    <p:sldId id="279" r:id="rId8"/>
    <p:sldId id="287" r:id="rId9"/>
    <p:sldId id="263" r:id="rId10"/>
    <p:sldId id="261" r:id="rId11"/>
    <p:sldId id="286" r:id="rId12"/>
    <p:sldId id="276" r:id="rId13"/>
    <p:sldId id="277" r:id="rId14"/>
    <p:sldId id="288" r:id="rId15"/>
    <p:sldId id="289" r:id="rId16"/>
    <p:sldId id="278" r:id="rId17"/>
    <p:sldId id="291" r:id="rId18"/>
    <p:sldId id="264" r:id="rId19"/>
    <p:sldId id="293" r:id="rId20"/>
    <p:sldId id="267" r:id="rId21"/>
    <p:sldId id="262" r:id="rId22"/>
    <p:sldId id="268" r:id="rId23"/>
    <p:sldId id="269" r:id="rId24"/>
    <p:sldId id="270" r:id="rId25"/>
    <p:sldId id="292" r:id="rId26"/>
    <p:sldId id="280" r:id="rId27"/>
    <p:sldId id="285" r:id="rId28"/>
    <p:sldId id="271" r:id="rId29"/>
    <p:sldId id="272"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41C38C-DACF-426A-A3E2-035A4B1B8751}">
          <p14:sldIdLst>
            <p14:sldId id="256"/>
            <p14:sldId id="257"/>
            <p14:sldId id="290"/>
            <p14:sldId id="258"/>
            <p14:sldId id="259"/>
            <p14:sldId id="260"/>
            <p14:sldId id="279"/>
            <p14:sldId id="287"/>
            <p14:sldId id="263"/>
            <p14:sldId id="261"/>
            <p14:sldId id="286"/>
            <p14:sldId id="276"/>
            <p14:sldId id="277"/>
            <p14:sldId id="288"/>
            <p14:sldId id="289"/>
            <p14:sldId id="278"/>
            <p14:sldId id="291"/>
            <p14:sldId id="264"/>
            <p14:sldId id="293"/>
            <p14:sldId id="267"/>
            <p14:sldId id="262"/>
            <p14:sldId id="268"/>
            <p14:sldId id="269"/>
            <p14:sldId id="270"/>
            <p14:sldId id="292"/>
            <p14:sldId id="280"/>
            <p14:sldId id="285"/>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1124"/>
    <p:restoredTop sz="59372"/>
  </p:normalViewPr>
  <p:slideViewPr>
    <p:cSldViewPr snapToGrid="0" snapToObjects="1">
      <p:cViewPr varScale="1">
        <p:scale>
          <a:sx n="74" d="100"/>
          <a:sy n="74" d="100"/>
        </p:scale>
        <p:origin x="1818" y="36"/>
      </p:cViewPr>
      <p:guideLst/>
    </p:cSldViewPr>
  </p:slideViewPr>
  <p:notesTextViewPr>
    <p:cViewPr>
      <p:scale>
        <a:sx n="1" d="1"/>
        <a:sy n="1" d="1"/>
      </p:scale>
      <p:origin x="0" y="0"/>
    </p:cViewPr>
  </p:notesTextViewPr>
  <p:sorterViewPr>
    <p:cViewPr>
      <p:scale>
        <a:sx n="163" d="100"/>
        <a:sy n="16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6D84C-3BE2-3445-A067-35DD891AB735}" type="datetimeFigureOut">
              <a:rPr lang="en-US" smtClean="0"/>
              <a:t>10/17/2017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C8187-4CC5-E24D-AAC1-EB6AAB5D6F55}" type="slidenum">
              <a:rPr lang="en-US" smtClean="0"/>
              <a:t>‹#›</a:t>
            </a:fld>
            <a:endParaRPr lang="en-US"/>
          </a:p>
        </p:txBody>
      </p:sp>
    </p:spTree>
    <p:extLst>
      <p:ext uri="{BB962C8B-B14F-4D97-AF65-F5344CB8AC3E}">
        <p14:creationId xmlns:p14="http://schemas.microsoft.com/office/powerpoint/2010/main" val="540123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a:t>
            </a:fld>
            <a:endParaRPr lang="en-US"/>
          </a:p>
        </p:txBody>
      </p:sp>
    </p:spTree>
    <p:extLst>
      <p:ext uri="{BB962C8B-B14F-4D97-AF65-F5344CB8AC3E}">
        <p14:creationId xmlns:p14="http://schemas.microsoft.com/office/powerpoint/2010/main" val="1901095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talks to the benefits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OSCAL consumers. By providing a standardized catalog and profile model, operations personnel would be able to access that information and put it to use to understand if their systems comply with organization security requirements. For example, if NIST SP 800-53 revision 5 is in OSCAL format, agencies could use it to assess their compliance. A standardized catalog and profile</a:t>
            </a:r>
            <a:r>
              <a:rPr lang="en-US" sz="1200" kern="1200" baseline="0" dirty="0">
                <a:solidFill>
                  <a:schemeClr val="tx1"/>
                </a:solidFill>
                <a:effectLst/>
                <a:latin typeface="+mn-lt"/>
                <a:ea typeface="+mn-ea"/>
                <a:cs typeface="+mn-cs"/>
              </a:rPr>
              <a:t> model would similarly h</a:t>
            </a:r>
            <a:r>
              <a:rPr lang="en-US" sz="1200" kern="1200" dirty="0">
                <a:solidFill>
                  <a:schemeClr val="tx1"/>
                </a:solidFill>
                <a:effectLst/>
                <a:latin typeface="+mn-lt"/>
                <a:ea typeface="+mn-ea"/>
                <a:cs typeface="+mn-cs"/>
              </a:rPr>
              <a:t>elp security and privacy personnel, auditors, and assessors identify problems. For example, a profile with parameter values could be used to point out issues. Policy personnel can also benefit from OSCAL, such as using OSCAL when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creating customized profiles for an organization.</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11</a:t>
            </a:fld>
            <a:endParaRPr lang="en-US"/>
          </a:p>
        </p:txBody>
      </p:sp>
    </p:spTree>
    <p:extLst>
      <p:ext uri="{BB962C8B-B14F-4D97-AF65-F5344CB8AC3E}">
        <p14:creationId xmlns:p14="http://schemas.microsoft.com/office/powerpoint/2010/main" val="1231895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slide and the following few slides provide a quick view of what OSCAL looks like in XML (right side) and how the OSCAL XML represents the information that is written in the prose version of the control catalog (left side).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12</a:t>
            </a:fld>
            <a:endParaRPr lang="en-US"/>
          </a:p>
        </p:txBody>
      </p:sp>
    </p:spTree>
    <p:extLst>
      <p:ext uri="{BB962C8B-B14F-4D97-AF65-F5344CB8AC3E}">
        <p14:creationId xmlns:p14="http://schemas.microsoft.com/office/powerpoint/2010/main" val="128182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example shows the Control Title element. The control is AC-1 in NIST SP 800-53.</a:t>
            </a:r>
            <a:r>
              <a:rPr lang="en-US" sz="1200" kern="1200" baseline="0" dirty="0">
                <a:solidFill>
                  <a:schemeClr val="tx1"/>
                </a:solidFill>
                <a:effectLst/>
                <a:latin typeface="+mn-lt"/>
                <a:ea typeface="+mn-ea"/>
                <a:cs typeface="+mn-cs"/>
              </a:rPr>
              <a:t> The Control Title</a:t>
            </a:r>
            <a:r>
              <a:rPr lang="en-US" sz="1200" kern="1200" dirty="0">
                <a:solidFill>
                  <a:schemeClr val="tx1"/>
                </a:solidFill>
                <a:effectLst/>
                <a:latin typeface="+mn-lt"/>
                <a:ea typeface="+mn-ea"/>
                <a:cs typeface="+mn-cs"/>
              </a:rPr>
              <a:t> is “Access Control Policy and Procedures”. On the right hand side you can see the title represented in OSCAL through the &lt;title&gt; element.</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13</a:t>
            </a:fld>
            <a:endParaRPr lang="en-US"/>
          </a:p>
        </p:txBody>
      </p:sp>
    </p:spTree>
    <p:extLst>
      <p:ext uri="{BB962C8B-B14F-4D97-AF65-F5344CB8AC3E}">
        <p14:creationId xmlns:p14="http://schemas.microsoft.com/office/powerpoint/2010/main" val="56021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for Control Text. On the left side, we have control text that says, “Develops, documents, and disseminates to [</a:t>
            </a:r>
            <a:r>
              <a:rPr lang="en-US" sz="1200" i="1" kern="1200" dirty="0">
                <a:solidFill>
                  <a:schemeClr val="tx1"/>
                </a:solidFill>
                <a:effectLst/>
                <a:latin typeface="+mn-lt"/>
                <a:ea typeface="+mn-ea"/>
                <a:cs typeface="+mn-cs"/>
              </a:rPr>
              <a:t>Assignment: organization-defined personnel or roles</a:t>
            </a:r>
            <a:r>
              <a:rPr lang="en-US" sz="120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On the right side the description is defined through the description class within the &lt;prop&gt; element.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14</a:t>
            </a:fld>
            <a:endParaRPr lang="en-US"/>
          </a:p>
        </p:txBody>
      </p:sp>
    </p:spTree>
    <p:extLst>
      <p:ext uri="{BB962C8B-B14F-4D97-AF65-F5344CB8AC3E}">
        <p14:creationId xmlns:p14="http://schemas.microsoft.com/office/powerpoint/2010/main" val="1904710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example is for the Parameter Assignment. This defines the parameter that was embedded within the Control Text on the previous slide,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Assignment: organization-defined personnel or roles</a:t>
            </a:r>
            <a:r>
              <a:rPr lang="en-US" sz="120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The right side shows the</a:t>
            </a:r>
            <a:r>
              <a:rPr lang="en-US" sz="1200" kern="1200" baseline="0" dirty="0">
                <a:solidFill>
                  <a:schemeClr val="tx1"/>
                </a:solidFill>
                <a:effectLst/>
                <a:latin typeface="+mn-lt"/>
                <a:ea typeface="+mn-ea"/>
                <a:cs typeface="+mn-cs"/>
              </a:rPr>
              <a:t> ID defined for this parameter.</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15</a:t>
            </a:fld>
            <a:endParaRPr lang="en-US"/>
          </a:p>
        </p:txBody>
      </p:sp>
    </p:spTree>
    <p:extLst>
      <p:ext uri="{BB962C8B-B14F-4D97-AF65-F5344CB8AC3E}">
        <p14:creationId xmlns:p14="http://schemas.microsoft.com/office/powerpoint/2010/main" val="1363523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final example is a Document Reference. Control AC-1 references NIST SPs 800-12 and 800-100, as shown on the left side. On the right side you see the OSCAL-formatted reference for NIST SP 800-12. (The other reference, to NIST SP 800-100, is omitted for brevity.) This is how a reference to another publication is represented. The URL provided in the citation can be resolved to the document. This is an example of how OSCAL can support tooling—you</a:t>
            </a:r>
            <a:r>
              <a:rPr lang="en-US" sz="1200" kern="1200" baseline="0" dirty="0">
                <a:solidFill>
                  <a:schemeClr val="tx1"/>
                </a:solidFill>
                <a:effectLst/>
                <a:latin typeface="+mn-lt"/>
                <a:ea typeface="+mn-ea"/>
                <a:cs typeface="+mn-cs"/>
              </a:rPr>
              <a:t> could </a:t>
            </a:r>
            <a:r>
              <a:rPr lang="en-US" sz="1200" kern="1200" dirty="0">
                <a:solidFill>
                  <a:schemeClr val="tx1"/>
                </a:solidFill>
                <a:effectLst/>
                <a:latin typeface="+mn-lt"/>
                <a:ea typeface="+mn-ea"/>
                <a:cs typeface="+mn-cs"/>
              </a:rPr>
              <a:t>click on a link or a button that would actually take you to the document being referenced.</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16</a:t>
            </a:fld>
            <a:endParaRPr lang="en-US"/>
          </a:p>
        </p:txBody>
      </p:sp>
    </p:spTree>
    <p:extLst>
      <p:ext uri="{BB962C8B-B14F-4D97-AF65-F5344CB8AC3E}">
        <p14:creationId xmlns:p14="http://schemas.microsoft.com/office/powerpoint/2010/main" val="187140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a simple conceptual example of what we’re trying to do with catalogs and profiles. This example represents the NIST SP 800-53 low baseline. Basically, in the low baseline, which is a profile in OSCAL nomenclature, it’s effectively selecting controls represented in NIST SP 800-53. Using OSCAL formats for these makes the mappings between the control catalog and the profile explicit and machine readable. OSCAL formats will allow profiles to be generated using the same format regardless of the underlying catalogs that</a:t>
            </a:r>
            <a:r>
              <a:rPr lang="en-US" baseline="0" dirty="0"/>
              <a:t> are</a:t>
            </a:r>
            <a:r>
              <a:rPr lang="en-US" dirty="0"/>
              <a:t> being used,</a:t>
            </a:r>
            <a:r>
              <a:rPr lang="en-US" baseline="0" dirty="0"/>
              <a:t> </a:t>
            </a:r>
            <a:r>
              <a:rPr lang="en-US" dirty="0"/>
              <a:t>like ISO 27001/2 and COBIT 5.</a:t>
            </a:r>
          </a:p>
        </p:txBody>
      </p:sp>
      <p:sp>
        <p:nvSpPr>
          <p:cNvPr id="4" name="Slide Number Placeholder 3"/>
          <p:cNvSpPr>
            <a:spLocks noGrp="1"/>
          </p:cNvSpPr>
          <p:nvPr>
            <p:ph type="sldNum" sz="quarter" idx="10"/>
          </p:nvPr>
        </p:nvSpPr>
        <p:spPr/>
        <p:txBody>
          <a:bodyPr/>
          <a:lstStyle/>
          <a:p>
            <a:fld id="{9CFC8187-4CC5-E24D-AAC1-EB6AAB5D6F55}" type="slidenum">
              <a:rPr lang="en-US" smtClean="0"/>
              <a:t>18</a:t>
            </a:fld>
            <a:endParaRPr lang="en-US"/>
          </a:p>
        </p:txBody>
      </p:sp>
    </p:spTree>
    <p:extLst>
      <p:ext uri="{BB962C8B-B14F-4D97-AF65-F5344CB8AC3E}">
        <p14:creationId xmlns:p14="http://schemas.microsoft.com/office/powerpoint/2010/main" val="95653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approach we’re taking with OSCAL is an agile approach. We’re adopting</a:t>
            </a:r>
            <a:r>
              <a:rPr lang="en-US" sz="1200" kern="1200" baseline="0" dirty="0">
                <a:solidFill>
                  <a:schemeClr val="tx1"/>
                </a:solidFill>
                <a:effectLst/>
                <a:latin typeface="+mn-lt"/>
                <a:ea typeface="+mn-ea"/>
                <a:cs typeface="+mn-cs"/>
              </a:rPr>
              <a:t> the</a:t>
            </a:r>
            <a:r>
              <a:rPr lang="en-US" sz="1200" kern="1200" dirty="0">
                <a:solidFill>
                  <a:schemeClr val="tx1"/>
                </a:solidFill>
                <a:effectLst/>
                <a:latin typeface="+mn-lt"/>
                <a:ea typeface="+mn-ea"/>
                <a:cs typeface="+mn-cs"/>
              </a:rPr>
              <a:t> philosophy of implementing the 20% of the functionality that solves 80% of the problem. We’re trying to focus on the core capabilities that are needed to provide the greatest amount of benefit. Because we’re working on a small set of capabilities, that allows us to make very fast progress. We’re building the features that we believe solve the biggest problems, so we’re providing the most value. This new strategy has been a game changer for the OSCAL project.</a:t>
            </a:r>
            <a:r>
              <a:rPr lang="en-US" dirty="0">
                <a:effectLst/>
              </a:rPr>
              <a: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20</a:t>
            </a:fld>
            <a:endParaRPr lang="en-US"/>
          </a:p>
        </p:txBody>
      </p:sp>
    </p:spTree>
    <p:extLst>
      <p:ext uri="{BB962C8B-B14F-4D97-AF65-F5344CB8AC3E}">
        <p14:creationId xmlns:p14="http://schemas.microsoft.com/office/powerpoint/2010/main" val="1174356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we’re producing as part of our monthly sprints are things like updated XML schemas for the catalog and profile models that will allow an organization to create a catalog or profile to validate that information. We’re also producing </a:t>
            </a:r>
            <a:r>
              <a:rPr lang="en-US" sz="1200" kern="1200" dirty="0" err="1">
                <a:solidFill>
                  <a:schemeClr val="tx1"/>
                </a:solidFill>
                <a:effectLst/>
                <a:latin typeface="+mn-lt"/>
                <a:ea typeface="+mn-ea"/>
                <a:cs typeface="+mn-cs"/>
              </a:rPr>
              <a:t>Schematron</a:t>
            </a:r>
            <a:r>
              <a:rPr lang="en-US" sz="1200" kern="1200" dirty="0">
                <a:solidFill>
                  <a:schemeClr val="tx1"/>
                </a:solidFill>
                <a:effectLst/>
                <a:latin typeface="+mn-lt"/>
                <a:ea typeface="+mn-ea"/>
                <a:cs typeface="+mn-cs"/>
              </a:rPr>
              <a:t> definitions, which are kind of an extension of the XML schemas that provide more validation capabilities.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providing XSL templates that allow production of human-readable versions out of OSCAL XML. It will be easy to convert an OSCAL XML catalog into a human-readable form. For right now we are supporting HTML, and</a:t>
            </a:r>
            <a:r>
              <a:rPr lang="en-US" sz="1200" kern="1200" baseline="0" dirty="0">
                <a:solidFill>
                  <a:schemeClr val="tx1"/>
                </a:solidFill>
                <a:effectLst/>
                <a:latin typeface="+mn-lt"/>
                <a:ea typeface="+mn-ea"/>
                <a:cs typeface="+mn-cs"/>
              </a:rPr>
              <a:t> we are </a:t>
            </a:r>
            <a:r>
              <a:rPr lang="en-US" sz="1200" kern="1200" dirty="0">
                <a:solidFill>
                  <a:schemeClr val="tx1"/>
                </a:solidFill>
                <a:effectLst/>
                <a:latin typeface="+mn-lt"/>
                <a:ea typeface="+mn-ea"/>
                <a:cs typeface="+mn-cs"/>
              </a:rPr>
              <a:t>working on other formats to produce PDFs, etc. We want to be able to leverage a similar kind of approach with our schemas so we can produce specification documents directly out of the schemas we’re producing.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producing CSS—people who are developing catalogs and profiles using XML tools can use CSS for data entry. This makes the interface much more usable.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a:t>
            </a:r>
            <a:r>
              <a:rPr lang="en-US" sz="1200" kern="1200" baseline="0" dirty="0">
                <a:solidFill>
                  <a:schemeClr val="tx1"/>
                </a:solidFill>
                <a:effectLst/>
                <a:latin typeface="+mn-lt"/>
                <a:ea typeface="+mn-ea"/>
                <a:cs typeface="+mn-cs"/>
              </a:rPr>
              <a:t> are a</a:t>
            </a:r>
            <a:r>
              <a:rPr lang="en-US" sz="1200" kern="1200" dirty="0">
                <a:solidFill>
                  <a:schemeClr val="tx1"/>
                </a:solidFill>
                <a:effectLst/>
                <a:latin typeface="+mn-lt"/>
                <a:ea typeface="+mn-ea"/>
                <a:cs typeface="+mn-cs"/>
              </a:rPr>
              <a:t>lso working on a</a:t>
            </a:r>
            <a:r>
              <a:rPr lang="en-US" sz="1200" kern="1200" baseline="0" dirty="0">
                <a:solidFill>
                  <a:schemeClr val="tx1"/>
                </a:solidFill>
                <a:effectLst/>
                <a:latin typeface="+mn-lt"/>
                <a:ea typeface="+mn-ea"/>
                <a:cs typeface="+mn-cs"/>
              </a:rPr>
              <a:t> prose</a:t>
            </a:r>
            <a:r>
              <a:rPr lang="en-US" sz="1200" kern="1200" dirty="0">
                <a:solidFill>
                  <a:schemeClr val="tx1"/>
                </a:solidFill>
                <a:effectLst/>
                <a:latin typeface="+mn-lt"/>
                <a:ea typeface="+mn-ea"/>
                <a:cs typeface="+mn-cs"/>
              </a:rPr>
              <a:t> OSCAL specification. It will define the catalog and profile models; capture the operational model of how to use OSCAL, and explain how you can convert catalog and profile information into OSCAL formats.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are posting all of this information to GitHub. Some of this information is already there. We are working to get everything updated with the most recent development information. We</a:t>
            </a:r>
            <a:r>
              <a:rPr lang="en-US" sz="1200" kern="1200" baseline="0" dirty="0">
                <a:solidFill>
                  <a:schemeClr val="tx1"/>
                </a:solidFill>
                <a:effectLst/>
                <a:latin typeface="+mn-lt"/>
                <a:ea typeface="+mn-ea"/>
                <a:cs typeface="+mn-cs"/>
              </a:rPr>
              <a:t> are also </a:t>
            </a:r>
            <a:r>
              <a:rPr lang="en-US" sz="1200" kern="1200" dirty="0">
                <a:solidFill>
                  <a:schemeClr val="tx1"/>
                </a:solidFill>
                <a:effectLst/>
                <a:latin typeface="+mn-lt"/>
                <a:ea typeface="+mn-ea"/>
                <a:cs typeface="+mn-cs"/>
              </a:rPr>
              <a:t>working on updating the documentation to explain what’s on the repository, how to use it, how the repository is organized, etc. This is much of the focus of our current sprint.</a:t>
            </a:r>
          </a:p>
        </p:txBody>
      </p:sp>
      <p:sp>
        <p:nvSpPr>
          <p:cNvPr id="4" name="Slide Number Placeholder 3"/>
          <p:cNvSpPr>
            <a:spLocks noGrp="1"/>
          </p:cNvSpPr>
          <p:nvPr>
            <p:ph type="sldNum" sz="quarter" idx="10"/>
          </p:nvPr>
        </p:nvSpPr>
        <p:spPr/>
        <p:txBody>
          <a:bodyPr/>
          <a:lstStyle/>
          <a:p>
            <a:fld id="{9CFC8187-4CC5-E24D-AAC1-EB6AAB5D6F55}" type="slidenum">
              <a:rPr lang="en-US" smtClean="0"/>
              <a:t>21</a:t>
            </a:fld>
            <a:endParaRPr lang="en-US"/>
          </a:p>
        </p:txBody>
      </p:sp>
    </p:spTree>
    <p:extLst>
      <p:ext uri="{BB962C8B-B14F-4D97-AF65-F5344CB8AC3E}">
        <p14:creationId xmlns:p14="http://schemas.microsoft.com/office/powerpoint/2010/main" val="718599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We’ve completed the first two sprints. We completely redesigned the OSCAL model from scratch. When we started Sprint 1, we looked at the work that had been done and we weren’t happy with what it was providing. We started trying to evolve it and quickly realized we needed to take a different approach. That led us down the path we’re on. We’ve been able to represent control information from NIST SP 800-53, ISO 27002, and COBIT 5. We started small and became more aggressive. COBIT 5 was originally going to be in Sprint 1, but it’s a very different animal from 800-53 and ISO 27002. We didn’t want to take on the complexity of COBIT 5 right away, but rather spend some time in developing the initial format.</a:t>
            </a:r>
          </a:p>
          <a:p>
            <a:endParaRPr lang="en-US" baseline="0" dirty="0"/>
          </a:p>
          <a:p>
            <a:r>
              <a:rPr lang="en-US" baseline="0" dirty="0"/>
              <a:t>In Sprint 2 we did the COBIT 5 work. It was good that we considered COBIT 5 because it pushed us in a number of different ways we hadn’t been thinking about. We were able to represent all these control catalogs. We were also able to develop a primitive representation of a NIST SP 800-53 baseline (profile) during Sprint 2. Because of the availability of assessment objectives, we decided to merge NIST SP 800-53A into the catalog model. Similar kinds of assessment information are available in ISO 27002 and COBIT 5, so we normalized that information within the catalog model. Assessment objectives are an optional piece of the catalog format; you don’t have to provide assessment objectives.</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22</a:t>
            </a:fld>
            <a:endParaRPr lang="en-US"/>
          </a:p>
        </p:txBody>
      </p:sp>
    </p:spTree>
    <p:extLst>
      <p:ext uri="{BB962C8B-B14F-4D97-AF65-F5344CB8AC3E}">
        <p14:creationId xmlns:p14="http://schemas.microsoft.com/office/powerpoint/2010/main" val="192630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I will address a handful of questions, talking about why we're doing OSCAL, who will benefit from the work we're doing, what we're currently working on, the challenges we're currently wrangling with, and where we plan to go with the OSCAL project.</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a:t>
            </a:fld>
            <a:endParaRPr lang="en-US"/>
          </a:p>
        </p:txBody>
      </p:sp>
    </p:spTree>
    <p:extLst>
      <p:ext uri="{BB962C8B-B14F-4D97-AF65-F5344CB8AC3E}">
        <p14:creationId xmlns:p14="http://schemas.microsoft.com/office/powerpoint/2010/main" val="1818129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 a lot of design and engineering work in our first two sprints.</a:t>
            </a:r>
            <a:r>
              <a:rPr lang="en-US" baseline="0" dirty="0"/>
              <a:t> The first thing we wanted to do in Sprint 3 is take a step back and start to document more of the engineering work we’ve done. In this sprint we’re documenting the OSCAL artifacts on GitHub. We’ve been publishing to a development branch on GitHub. We’re in the process of merging back into the master branch. We’re working on the repository structure, what the artifacts are in the repository, how to use them, etc. to help people digest all this information. The layout of the repository has changed significantly. Having documentation would be helpful for improving the repository’s usability.</a:t>
            </a:r>
          </a:p>
          <a:p>
            <a:endParaRPr lang="en-US" baseline="0" dirty="0"/>
          </a:p>
          <a:p>
            <a:r>
              <a:rPr lang="en-US" baseline="0" dirty="0"/>
              <a:t>We’ve been cleaning up all the documentation. We’ve also been working on documenting what we’re trying to accomplish with OSCAL, what its benefits are, etc. Some of the information in this presentation is a result of work we’ve been doing in this sprint. We are organizing our educational materials around what our approach is for OSCAL and what we’re trying to accomplish. We are also starting to work on documenting the model used for OSCAL. We’re creating an XML schema and working on a transformation approach that will enable us to automatically extract documentation out of the schema to build prose documentation for the specification. This will save us time in the long run because it will help us keep our prose documentation and schemas in sync.</a:t>
            </a:r>
          </a:p>
          <a:p>
            <a:endParaRPr lang="en-US" baseline="0" dirty="0"/>
          </a:p>
          <a:p>
            <a:r>
              <a:rPr lang="en-US" baseline="0" dirty="0"/>
              <a:t>We’re also doing some new engineering work in this sprint, shown in the second through fourth bullets. We’re supporting referencing controls for multiple OSCAL catalogs in the profile model as part of this sprint. We’re working on building out the parameter value support for NIST SP 800-53 controls. The previous XML example with the parameter assignment—this is the work we’re doing in this sprint as well. The other thing we’re working on is allowing values to be assigned to these parameters in a profile. That is particularly useful for custom profiles.</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23</a:t>
            </a:fld>
            <a:endParaRPr lang="en-US"/>
          </a:p>
        </p:txBody>
      </p:sp>
    </p:spTree>
    <p:extLst>
      <p:ext uri="{BB962C8B-B14F-4D97-AF65-F5344CB8AC3E}">
        <p14:creationId xmlns:p14="http://schemas.microsoft.com/office/powerpoint/2010/main" val="1390444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notional plan for our</a:t>
            </a:r>
            <a:r>
              <a:rPr lang="en-US" baseline="0" dirty="0"/>
              <a:t> next sprint. We start out each sprint with a set of user stories, and we accomplish a major portion of them. We may encounter challenges and defer some things to the next sprint. We won’t know for sure what we’ll be planning for Sprint 4 until Sprint 3 has been completed. This slide has some ideas.</a:t>
            </a:r>
          </a:p>
          <a:p>
            <a:endParaRPr lang="en-US" baseline="0" dirty="0"/>
          </a:p>
          <a:p>
            <a:r>
              <a:rPr lang="en-US" baseline="0" dirty="0"/>
              <a:t>We want to get to a point where we can stabilize the catalog and profile models, to lock things down to the point where we’re only making minimal changes and can publish a draft of the specification and the schemas. That will facilitate OSCAL review and use. In Sprint 4 we’ll be going through the remaining issues we have with the models. People can be reviewing and trying what we’ve done so far while we start working on the next major problem.</a:t>
            </a:r>
          </a:p>
          <a:p>
            <a:endParaRPr lang="en-US" baseline="0" dirty="0"/>
          </a:p>
          <a:p>
            <a:r>
              <a:rPr lang="en-US" baseline="0" dirty="0"/>
              <a:t>We also plan to finish all the documentation we aren’t able to get done during Sprint 3 on GitHub to make sure the repository is adequately documented. It would be useful after this sprint to get tiger team feedback about whether the documentation is useful.</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24</a:t>
            </a:fld>
            <a:endParaRPr lang="en-US"/>
          </a:p>
        </p:txBody>
      </p:sp>
    </p:spTree>
    <p:extLst>
      <p:ext uri="{BB962C8B-B14F-4D97-AF65-F5344CB8AC3E}">
        <p14:creationId xmlns:p14="http://schemas.microsoft.com/office/powerpoint/2010/main" val="754191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25</a:t>
            </a:fld>
            <a:endParaRPr lang="en-US"/>
          </a:p>
        </p:txBody>
      </p:sp>
    </p:spTree>
    <p:extLst>
      <p:ext uri="{BB962C8B-B14F-4D97-AF65-F5344CB8AC3E}">
        <p14:creationId xmlns:p14="http://schemas.microsoft.com/office/powerpoint/2010/main" val="4267792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spending the next few months working on wrapping</a:t>
            </a:r>
            <a:r>
              <a:rPr lang="en-US" baseline="0" dirty="0"/>
              <a:t> up the catalog and profile work. Beyond that we want to be able to address higher-level concepts relating to assessment.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26</a:t>
            </a:fld>
            <a:endParaRPr lang="en-US"/>
          </a:p>
        </p:txBody>
      </p:sp>
    </p:spTree>
    <p:extLst>
      <p:ext uri="{BB962C8B-B14F-4D97-AF65-F5344CB8AC3E}">
        <p14:creationId xmlns:p14="http://schemas.microsoft.com/office/powerpoint/2010/main" val="1994968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slide describes the OSCAL components we’re expecting to work on in the future. Don’t focus too much on the definitions here; focus more on the body of work we are planning to do. We recognize that our understanding of these problem spaces is going to evolve over time. We want to work with the tiger team to help us understand them better.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Implementation: We want to develop models as part of OSCAL that will support definitions of implementation. We want a model representing a machine-readable system security plan in OSCAL. We also want to support transforms from that machine-readable form to a human-readable version.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Assessment and Assessment Results: We want to be able to model how assessments are to be performed so that the data can be used to drive an assessment. On the opposite side of the coin, we want to have an OSCAL format for representing assessment results.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Metrics and Mechanisms: We want to talk about mechanisms to get metrics for implementation and assessment, as well as mechanisms that can be used to do the underlying monitoring. This might be a way of connecting with SCAP, as an example.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Some of these components are easier and clearer to do, while some are harder and more research-focused. This is just a glimpse of what we’d like to move towards.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Once we finish the catalog and profile work, we’ll probably want to target the implementation component next.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27</a:t>
            </a:fld>
            <a:endParaRPr lang="en-US"/>
          </a:p>
        </p:txBody>
      </p:sp>
    </p:spTree>
    <p:extLst>
      <p:ext uri="{BB962C8B-B14F-4D97-AF65-F5344CB8AC3E}">
        <p14:creationId xmlns:p14="http://schemas.microsoft.com/office/powerpoint/2010/main" val="480394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CFC8187-4CC5-E24D-AAC1-EB6AAB5D6F55}" type="slidenum">
              <a:rPr lang="en-US" smtClean="0"/>
              <a:t>28</a:t>
            </a:fld>
            <a:endParaRPr lang="en-US"/>
          </a:p>
        </p:txBody>
      </p:sp>
    </p:spTree>
    <p:extLst>
      <p:ext uri="{BB962C8B-B14F-4D97-AF65-F5344CB8AC3E}">
        <p14:creationId xmlns:p14="http://schemas.microsoft.com/office/powerpoint/2010/main" val="1071747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We’ve spoken a bit to what we want to do in the long term. Mostly what these items are trying to accomplish is to create more automation</a:t>
            </a:r>
            <a:r>
              <a:rPr lang="en-US" baseline="0" dirty="0"/>
              <a:t> around the actual assessment process to decrease the amount of labor needed by having the computers do more of the assessment. By automating more, assessments can be done more often, ideally continuously. OSCAL can make it easy to determine if a system is compliant with one or more sets of requirements. OSCAL can also improve the consistency of how assessments are performed, with repeatability regardless of the type of system and the assessor.</a:t>
            </a:r>
          </a:p>
          <a:p>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29</a:t>
            </a:fld>
            <a:endParaRPr lang="en-US"/>
          </a:p>
        </p:txBody>
      </p:sp>
    </p:spTree>
    <p:extLst>
      <p:ext uri="{BB962C8B-B14F-4D97-AF65-F5344CB8AC3E}">
        <p14:creationId xmlns:p14="http://schemas.microsoft.com/office/powerpoint/2010/main" val="1879789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are in the process of setting up an email alias. We will be able to use the email alias and the GitHub repository to provide better methods of communication.</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30</a:t>
            </a:fld>
            <a:endParaRPr lang="en-US"/>
          </a:p>
        </p:txBody>
      </p:sp>
    </p:spTree>
    <p:extLst>
      <p:ext uri="{BB962C8B-B14F-4D97-AF65-F5344CB8AC3E}">
        <p14:creationId xmlns:p14="http://schemas.microsoft.com/office/powerpoint/2010/main" val="754131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We're using a handful of terms in the presentation. </a:t>
            </a:r>
            <a:r>
              <a:rPr lang="en-US" sz="1200" i="1" kern="1200" dirty="0">
                <a:solidFill>
                  <a:schemeClr val="tx1"/>
                </a:solidFill>
                <a:effectLst/>
                <a:latin typeface="+mn-lt"/>
                <a:ea typeface="+mn-ea"/>
                <a:cs typeface="+mn-cs"/>
              </a:rPr>
              <a:t>Control</a:t>
            </a:r>
            <a:r>
              <a:rPr lang="en-US" sz="1200" kern="1200" dirty="0">
                <a:solidFill>
                  <a:schemeClr val="tx1"/>
                </a:solidFill>
                <a:effectLst/>
                <a:latin typeface="+mn-lt"/>
                <a:ea typeface="+mn-ea"/>
                <a:cs typeface="+mn-cs"/>
              </a:rPr>
              <a:t> refers to any safeguard or countermeasure that's designed to satisfy a set of security and potentially privacy requirements. While this is based on the 800-53 definition, when we talk about control, we're talking about a similar kind of requirement from a control catalog. When we talk about a </a:t>
            </a:r>
            <a:r>
              <a:rPr lang="en-US" sz="1200" i="1" kern="1200" dirty="0">
                <a:solidFill>
                  <a:schemeClr val="tx1"/>
                </a:solidFill>
                <a:effectLst/>
                <a:latin typeface="+mn-lt"/>
                <a:ea typeface="+mn-ea"/>
                <a:cs typeface="+mn-cs"/>
              </a:rPr>
              <a:t>control catalog</a:t>
            </a:r>
            <a:r>
              <a:rPr lang="en-US" sz="1200" kern="1200" dirty="0">
                <a:solidFill>
                  <a:schemeClr val="tx1"/>
                </a:solidFill>
                <a:effectLst/>
                <a:latin typeface="+mn-lt"/>
                <a:ea typeface="+mn-ea"/>
                <a:cs typeface="+mn-cs"/>
              </a:rPr>
              <a:t>, we're talking about a list of security control definitions. For our work so far, we’ve been dealing with three control catalogs: NIST SP 800-53, ISO 27001/2, and COBIT 5. Another point of clarification is when we talk about the concept of a </a:t>
            </a:r>
            <a:r>
              <a:rPr lang="en-US" sz="1200" i="0" kern="1200" dirty="0">
                <a:solidFill>
                  <a:schemeClr val="tx1"/>
                </a:solidFill>
                <a:effectLst/>
                <a:latin typeface="+mn-lt"/>
                <a:ea typeface="+mn-ea"/>
                <a:cs typeface="+mn-cs"/>
              </a:rPr>
              <a:t>profile</a:t>
            </a:r>
            <a:r>
              <a:rPr lang="en-US" sz="1200" kern="1200" dirty="0">
                <a:solidFill>
                  <a:schemeClr val="tx1"/>
                </a:solidFill>
                <a:effectLst/>
                <a:latin typeface="+mn-lt"/>
                <a:ea typeface="+mn-ea"/>
                <a:cs typeface="+mn-cs"/>
              </a:rPr>
              <a:t>. Examples are included in NIST SP 800-53, </a:t>
            </a:r>
            <a:r>
              <a:rPr lang="en-US" sz="1200" kern="1200" dirty="0" err="1">
                <a:solidFill>
                  <a:schemeClr val="tx1"/>
                </a:solidFill>
                <a:effectLst/>
                <a:latin typeface="+mn-lt"/>
                <a:ea typeface="+mn-ea"/>
                <a:cs typeface="+mn-cs"/>
              </a:rPr>
              <a:t>FedRAMP</a:t>
            </a:r>
            <a:r>
              <a:rPr lang="en-US" sz="1200" kern="1200" dirty="0">
                <a:solidFill>
                  <a:schemeClr val="tx1"/>
                </a:solidFill>
                <a:effectLst/>
                <a:latin typeface="+mn-lt"/>
                <a:ea typeface="+mn-ea"/>
                <a:cs typeface="+mn-cs"/>
              </a:rPr>
              <a:t>, and PCI DSS. The profile concept is often referred to as a baseline or overlay. We're calling these a profile for OSCAL. A </a:t>
            </a:r>
            <a:r>
              <a:rPr lang="en-US" sz="1200" i="1" kern="1200" dirty="0">
                <a:solidFill>
                  <a:schemeClr val="tx1"/>
                </a:solidFill>
                <a:effectLst/>
                <a:latin typeface="+mn-lt"/>
                <a:ea typeface="+mn-ea"/>
                <a:cs typeface="+mn-cs"/>
              </a:rPr>
              <a:t>profile</a:t>
            </a:r>
            <a:r>
              <a:rPr lang="en-US" sz="1200" kern="1200" dirty="0">
                <a:solidFill>
                  <a:schemeClr val="tx1"/>
                </a:solidFill>
                <a:effectLst/>
                <a:latin typeface="+mn-lt"/>
                <a:ea typeface="+mn-ea"/>
                <a:cs typeface="+mn-cs"/>
              </a:rPr>
              <a:t> is basically selecting a set of security requirements from one or more control catalogs.</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4</a:t>
            </a:fld>
            <a:endParaRPr lang="en-US"/>
          </a:p>
        </p:txBody>
      </p:sp>
    </p:spTree>
    <p:extLst>
      <p:ext uri="{BB962C8B-B14F-4D97-AF65-F5344CB8AC3E}">
        <p14:creationId xmlns:p14="http://schemas.microsoft.com/office/powerpoint/2010/main" val="556378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OSCAL we're trying to deal with a number of challenges around security controls and security controls assessment. The core challenge, and one of the primary reasons why we're creating OSCAL, is that concepts like security controls and profiles are represented today largely in proprietary ways. In many cases they are written in prose documents that are imprecise, lead to differences in interpretation, and are not machine-readable, meaning that the prose instructions require someone to do data entry into a tool in order for the tool to use the information.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also struggling with information systems that have many different components, and some components require the use of different profiles per component, which is commonly the case with cloud environments. Also, the cloud environments can be multitenant or have mixed ownership of components. We need to be able to assess the security of these systems against a number of requirements, owners, etc.—to do that simultaneously and provide these views to stakeholders.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top of that we have situations where a single system needs to support multiple regulatory frameworks. For example, the VA</a:t>
            </a:r>
            <a:r>
              <a:rPr lang="en-US" sz="1200" kern="1200" baseline="0" dirty="0">
                <a:solidFill>
                  <a:schemeClr val="tx1"/>
                </a:solidFill>
                <a:effectLst/>
                <a:latin typeface="+mn-lt"/>
                <a:ea typeface="+mn-ea"/>
                <a:cs typeface="+mn-cs"/>
              </a:rPr>
              <a:t> is a</a:t>
            </a:r>
            <a:r>
              <a:rPr lang="en-US" sz="1200" kern="1200" dirty="0">
                <a:solidFill>
                  <a:schemeClr val="tx1"/>
                </a:solidFill>
                <a:effectLst/>
                <a:latin typeface="+mn-lt"/>
                <a:ea typeface="+mn-ea"/>
                <a:cs typeface="+mn-cs"/>
              </a:rPr>
              <a:t> federal agency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FISMA and NIST</a:t>
            </a:r>
            <a:r>
              <a:rPr lang="en-US" sz="1200" kern="1200" baseline="0" dirty="0">
                <a:solidFill>
                  <a:schemeClr val="tx1"/>
                </a:solidFill>
                <a:effectLst/>
                <a:latin typeface="+mn-lt"/>
                <a:ea typeface="+mn-ea"/>
                <a:cs typeface="+mn-cs"/>
              </a:rPr>
              <a:t> Cybersecurity Framework</a:t>
            </a:r>
            <a:r>
              <a:rPr lang="en-US" sz="1200" kern="1200" dirty="0">
                <a:solidFill>
                  <a:schemeClr val="tx1"/>
                </a:solidFill>
                <a:effectLst/>
                <a:latin typeface="+mn-lt"/>
                <a:ea typeface="+mn-ea"/>
                <a:cs typeface="+mn-cs"/>
              </a:rPr>
              <a:t> requirements)</a:t>
            </a:r>
            <a:r>
              <a:rPr lang="en-US" sz="1200" kern="1200" baseline="0" dirty="0">
                <a:solidFill>
                  <a:schemeClr val="tx1"/>
                </a:solidFill>
                <a:effectLst/>
                <a:latin typeface="+mn-lt"/>
                <a:ea typeface="+mn-ea"/>
                <a:cs typeface="+mn-cs"/>
              </a:rPr>
              <a:t> and a</a:t>
            </a:r>
            <a:r>
              <a:rPr lang="en-US" sz="1200" kern="1200" dirty="0">
                <a:solidFill>
                  <a:schemeClr val="tx1"/>
                </a:solidFill>
                <a:effectLst/>
                <a:latin typeface="+mn-lt"/>
                <a:ea typeface="+mn-ea"/>
                <a:cs typeface="+mn-cs"/>
              </a:rPr>
              <a:t> healthcare institution (HIPAA requirements)</a:t>
            </a:r>
            <a:r>
              <a:rPr lang="en-US" sz="1200" kern="1200" baseline="0" dirty="0">
                <a:solidFill>
                  <a:schemeClr val="tx1"/>
                </a:solidFill>
                <a:effectLst/>
                <a:latin typeface="+mn-lt"/>
                <a:ea typeface="+mn-ea"/>
                <a:cs typeface="+mn-cs"/>
              </a:rPr>
              <a:t> that has</a:t>
            </a:r>
            <a:r>
              <a:rPr lang="en-US" sz="1200" kern="1200" dirty="0">
                <a:solidFill>
                  <a:schemeClr val="tx1"/>
                </a:solidFill>
                <a:effectLst/>
                <a:latin typeface="+mn-lt"/>
                <a:ea typeface="+mn-ea"/>
                <a:cs typeface="+mn-cs"/>
              </a:rPr>
              <a:t> credit card transactions (PCI DSS). There is no shortage of requirements for some organizations that have multiple regulatory frameworks.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Assessing all these security controls is extremely complex. Because of that complexity, it’s largely a manual process today. With OSCAL we’re trying to change that.</a:t>
            </a:r>
            <a:r>
              <a:rPr lang="en-US" dirty="0">
                <a:effectLst/>
              </a:rPr>
              <a: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5</a:t>
            </a:fld>
            <a:endParaRPr lang="en-US"/>
          </a:p>
        </p:txBody>
      </p:sp>
    </p:spTree>
    <p:extLst>
      <p:ext uri="{BB962C8B-B14F-4D97-AF65-F5344CB8AC3E}">
        <p14:creationId xmlns:p14="http://schemas.microsoft.com/office/powerpoint/2010/main" val="499193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OSCAL</a:t>
            </a:r>
            <a:r>
              <a:rPr lang="en-US" sz="1200" kern="1200" baseline="0" dirty="0">
                <a:solidFill>
                  <a:schemeClr val="tx1"/>
                </a:solidFill>
                <a:effectLst/>
                <a:latin typeface="+mn-lt"/>
                <a:ea typeface="+mn-ea"/>
                <a:cs typeface="+mn-cs"/>
              </a:rPr>
              <a:t> is an attempt </a:t>
            </a:r>
            <a:r>
              <a:rPr lang="en-US" sz="1200" kern="1200" dirty="0">
                <a:solidFill>
                  <a:schemeClr val="tx1"/>
                </a:solidFill>
                <a:effectLst/>
                <a:latin typeface="+mn-lt"/>
                <a:ea typeface="+mn-ea"/>
                <a:cs typeface="+mn-cs"/>
              </a:rPr>
              <a:t>to standardize how security controls are represented, how you would represent a control implementation for a given system, and how that information is best used and reports are generated in a standardized way that can be used by both humans and machines. That means we want formats that can be generated by machines for communicating with other machines, but can also easily be reformatted so humans can read the information. By standardizing the representation of this information, we can make OSCAL information interoperable by having a well-defined specification with information that’s going to be used, imported, and used </a:t>
            </a:r>
            <a:r>
              <a:rPr lang="en-US" sz="1200" kern="1200" dirty="0" err="1">
                <a:solidFill>
                  <a:schemeClr val="tx1"/>
                </a:solidFill>
                <a:effectLst/>
                <a:latin typeface="+mn-lt"/>
                <a:ea typeface="+mn-ea"/>
                <a:cs typeface="+mn-cs"/>
              </a:rPr>
              <a:t>interoperably</a:t>
            </a:r>
            <a:r>
              <a:rPr lang="en-US" sz="1200" kern="1200" dirty="0">
                <a:solidFill>
                  <a:schemeClr val="tx1"/>
                </a:solidFill>
                <a:effectLst/>
                <a:latin typeface="+mn-lt"/>
                <a:ea typeface="+mn-ea"/>
                <a:cs typeface="+mn-cs"/>
              </a:rPr>
              <a:t> for security control assessments. We are trying to keep OSCAL as simple as possible</a:t>
            </a:r>
            <a:r>
              <a:rPr lang="en-US" sz="1200" kern="1200" baseline="0" dirty="0">
                <a:solidFill>
                  <a:schemeClr val="tx1"/>
                </a:solidFill>
                <a:effectLst/>
                <a:latin typeface="+mn-lt"/>
                <a:ea typeface="+mn-ea"/>
                <a:cs typeface="+mn-cs"/>
              </a:rPr>
              <a:t> and p</a:t>
            </a:r>
            <a:r>
              <a:rPr lang="en-US" sz="1200" kern="1200" dirty="0">
                <a:solidFill>
                  <a:schemeClr val="tx1"/>
                </a:solidFill>
                <a:effectLst/>
                <a:latin typeface="+mn-lt"/>
                <a:ea typeface="+mn-ea"/>
                <a:cs typeface="+mn-cs"/>
              </a:rPr>
              <a:t>rovide a lot of automation for tools to use.</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6</a:t>
            </a:fld>
            <a:endParaRPr lang="en-US"/>
          </a:p>
        </p:txBody>
      </p:sp>
    </p:spTree>
    <p:extLst>
      <p:ext uri="{BB962C8B-B14F-4D97-AF65-F5344CB8AC3E}">
        <p14:creationId xmlns:p14="http://schemas.microsoft.com/office/powerpoint/2010/main" val="43432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current focus of our work is the catalog and profile layers.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7</a:t>
            </a:fld>
            <a:endParaRPr lang="en-US"/>
          </a:p>
        </p:txBody>
      </p:sp>
    </p:spTree>
    <p:extLst>
      <p:ext uri="{BB962C8B-B14F-4D97-AF65-F5344CB8AC3E}">
        <p14:creationId xmlns:p14="http://schemas.microsoft.com/office/powerpoint/2010/main" val="1171437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We’re working on developing models for how you represent a security control catalog, which is a collection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controls, and how you represent a profile, which is a collection of requirements. We’re taking what is traditionally considered a control catalog</a:t>
            </a:r>
            <a:r>
              <a:rPr lang="en-US" sz="1200" kern="1200" baseline="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also optionally including methods for assessing those controls, something like the information from NIST SP 800-53A. This is a departure from what’s been discussed before. This has been done because we’ve been looking at a number of control catalog formats. Some address assessment information directly, such as COBIT 5, while others have it separately, like 800-53A. Including assessment objectives within the OSCAL catalog model simplifies the OSCAL operational model.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are also planning a format for profiles. This will allow for selecting security controls using a number of different mechanisms as well as tailoring those controls. A profile can include controls from more than one catalog. So an agency could have a single profile that references controls from several catalogs. </a:t>
            </a:r>
          </a:p>
        </p:txBody>
      </p:sp>
      <p:sp>
        <p:nvSpPr>
          <p:cNvPr id="4" name="Slide Number Placeholder 3"/>
          <p:cNvSpPr>
            <a:spLocks noGrp="1"/>
          </p:cNvSpPr>
          <p:nvPr>
            <p:ph type="sldNum" sz="quarter" idx="10"/>
          </p:nvPr>
        </p:nvSpPr>
        <p:spPr/>
        <p:txBody>
          <a:bodyPr/>
          <a:lstStyle/>
          <a:p>
            <a:fld id="{9CFC8187-4CC5-E24D-AAC1-EB6AAB5D6F55}" type="slidenum">
              <a:rPr lang="en-US" smtClean="0"/>
              <a:t>8</a:t>
            </a:fld>
            <a:endParaRPr lang="en-US"/>
          </a:p>
        </p:txBody>
      </p:sp>
    </p:spTree>
    <p:extLst>
      <p:ext uri="{BB962C8B-B14F-4D97-AF65-F5344CB8AC3E}">
        <p14:creationId xmlns:p14="http://schemas.microsoft.com/office/powerpoint/2010/main" val="4664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what we’re currently doing. We’ve been primarily focused on representing catalogs in a standardized XML-based format. We’re leveraging NIST SP 800-53, ISO 27001/2, and COBIT 5 as control catalogs. We’re working to represent each of those catalogs in a common OSCAL format. By doing so, we’re normalizing some of the terminology concepts that go across these various catalogs. Each catalog may refer to the same concept that</a:t>
            </a:r>
            <a:r>
              <a:rPr lang="en-US" sz="1200" kern="1200" baseline="0" dirty="0">
                <a:solidFill>
                  <a:schemeClr val="tx1"/>
                </a:solidFill>
                <a:effectLst/>
                <a:latin typeface="+mn-lt"/>
                <a:ea typeface="+mn-ea"/>
                <a:cs typeface="+mn-cs"/>
              </a:rPr>
              <a:t> other catalogs have but do so with </a:t>
            </a:r>
            <a:r>
              <a:rPr lang="en-US" sz="1200" kern="1200" dirty="0">
                <a:solidFill>
                  <a:schemeClr val="tx1"/>
                </a:solidFill>
                <a:effectLst/>
                <a:latin typeface="+mn-lt"/>
                <a:ea typeface="+mn-ea"/>
                <a:cs typeface="+mn-cs"/>
              </a:rPr>
              <a:t>different words. In OSCAL we use the same XML elements to describe these similar concepts. We feel like this semantic normalization provides</a:t>
            </a:r>
            <a:r>
              <a:rPr lang="en-US" sz="1200" kern="1200" baseline="0" dirty="0">
                <a:solidFill>
                  <a:schemeClr val="tx1"/>
                </a:solidFill>
                <a:effectLst/>
                <a:latin typeface="+mn-lt"/>
                <a:ea typeface="+mn-ea"/>
                <a:cs typeface="+mn-cs"/>
              </a:rPr>
              <a:t> significant initial value</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also working on a representation of profiles, also in standardized XML, that will allow us to map profile requirements to one or more controls in the underlying control catalog. The idea is that we can build a profile out of multiple control catalogs. We’re working on terminology to customize controls through a profile to do things like assign a parameter value, modify a requirement, and similar kinds of things.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We’re specifically focusing on the catalog and profile layers because we feel that these are the foundation of OSCAL. The OSCAL model includes implementation, assessment, metrics, etc., but the foundation is really catalog and profile based. We can’t move on without having those in place.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9</a:t>
            </a:fld>
            <a:endParaRPr lang="en-US"/>
          </a:p>
        </p:txBody>
      </p:sp>
    </p:spTree>
    <p:extLst>
      <p:ext uri="{BB962C8B-B14F-4D97-AF65-F5344CB8AC3E}">
        <p14:creationId xmlns:p14="http://schemas.microsoft.com/office/powerpoint/2010/main" val="2034286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speaks to who the users are within our current scope. We believe the work we’re doing is immediately useful to</a:t>
            </a:r>
            <a:r>
              <a:rPr lang="en-US" sz="1200" kern="1200" baseline="0" dirty="0">
                <a:solidFill>
                  <a:schemeClr val="tx1"/>
                </a:solidFill>
                <a:effectLst/>
                <a:latin typeface="+mn-lt"/>
                <a:ea typeface="+mn-ea"/>
                <a:cs typeface="+mn-cs"/>
              </a:rPr>
              <a:t> them</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different groups of stakeholders. There are </a:t>
            </a:r>
            <a:r>
              <a:rPr lang="en-US" sz="1200" i="1" kern="1200" dirty="0">
                <a:solidFill>
                  <a:schemeClr val="tx1"/>
                </a:solidFill>
                <a:effectLst/>
                <a:latin typeface="+mn-lt"/>
                <a:ea typeface="+mn-ea"/>
                <a:cs typeface="+mn-cs"/>
              </a:rPr>
              <a:t>producers</a:t>
            </a:r>
            <a:r>
              <a:rPr lang="en-US" sz="1200" kern="1200" dirty="0">
                <a:solidFill>
                  <a:schemeClr val="tx1"/>
                </a:solidFill>
                <a:effectLst/>
                <a:latin typeface="+mn-lt"/>
                <a:ea typeface="+mn-ea"/>
                <a:cs typeface="+mn-cs"/>
              </a:rPr>
              <a:t>, who are producing catalogs and profiles as well as tools using the OSCAL format. There are probably other types of producers who would also use this information, but this is our initial list. We are going to start reaching out to some of the catalog maintainers.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next slide discusses the other</a:t>
            </a:r>
            <a:r>
              <a:rPr lang="en-US" sz="1200" kern="1200" baseline="0" dirty="0">
                <a:solidFill>
                  <a:schemeClr val="tx1"/>
                </a:solidFill>
                <a:effectLst/>
                <a:latin typeface="+mn-lt"/>
                <a:ea typeface="+mn-ea"/>
                <a:cs typeface="+mn-cs"/>
              </a:rPr>
              <a:t> group of stakeholders, the consumers.</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10</a:t>
            </a:fld>
            <a:endParaRPr lang="en-US"/>
          </a:p>
        </p:txBody>
      </p:sp>
    </p:spTree>
    <p:extLst>
      <p:ext uri="{BB962C8B-B14F-4D97-AF65-F5344CB8AC3E}">
        <p14:creationId xmlns:p14="http://schemas.microsoft.com/office/powerpoint/2010/main" val="129143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2"/>
          </p:nvPr>
        </p:nvSpPr>
        <p:spPr>
          <a:xfrm>
            <a:off x="9900458" y="6459785"/>
            <a:ext cx="1312025" cy="365125"/>
          </a:xfrm>
        </p:spPr>
        <p:txBody>
          <a:bodyPr/>
          <a:lstStyle/>
          <a:p>
            <a:fld id="{843526E3-69C1-484F-9DE1-BB5EAAB9CB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43526E3-69C1-484F-9DE1-BB5EAAB9CB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baseline="0">
                <a:solidFill>
                  <a:srgbClr val="FFFFFF"/>
                </a:solidFill>
              </a:defRPr>
            </a:lvl1pPr>
          </a:lstStyle>
          <a:p>
            <a:fld id="{843526E3-69C1-484F-9DE1-BB5EAAB9CB6E}"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19130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oscal@nist.gov"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usnistgov/OSCA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526473"/>
            <a:ext cx="10058400" cy="3798639"/>
          </a:xfrm>
        </p:spPr>
        <p:txBody>
          <a:bodyPr>
            <a:normAutofit fontScale="90000"/>
          </a:bodyPr>
          <a:lstStyle/>
          <a:p>
            <a:r>
              <a:rPr lang="en-US" dirty="0"/>
              <a:t>Overview of the Open Security Controls Assessment Language (OSCAL)</a:t>
            </a:r>
          </a:p>
        </p:txBody>
      </p:sp>
      <p:sp>
        <p:nvSpPr>
          <p:cNvPr id="3" name="Subtitle 2"/>
          <p:cNvSpPr>
            <a:spLocks noGrp="1"/>
          </p:cNvSpPr>
          <p:nvPr>
            <p:ph type="subTitle" idx="1"/>
          </p:nvPr>
        </p:nvSpPr>
        <p:spPr/>
        <p:txBody>
          <a:bodyPr/>
          <a:lstStyle/>
          <a:p>
            <a:r>
              <a:rPr lang="en-US" dirty="0"/>
              <a:t>OCTOBER 17, 2017</a:t>
            </a:r>
          </a:p>
        </p:txBody>
      </p:sp>
      <p:sp>
        <p:nvSpPr>
          <p:cNvPr id="4" name="Slide Number Placeholder 3"/>
          <p:cNvSpPr>
            <a:spLocks noGrp="1"/>
          </p:cNvSpPr>
          <p:nvPr>
            <p:ph type="sldNum" sz="quarter" idx="12"/>
          </p:nvPr>
        </p:nvSpPr>
        <p:spPr/>
        <p:txBody>
          <a:bodyPr/>
          <a:lstStyle/>
          <a:p>
            <a:fld id="{843526E3-69C1-484F-9DE1-BB5EAAB9CB6E}" type="slidenum">
              <a:rPr lang="en-US" smtClean="0"/>
              <a:t>1</a:t>
            </a:fld>
            <a:endParaRPr lang="en-US"/>
          </a:p>
        </p:txBody>
      </p:sp>
    </p:spTree>
    <p:extLst>
      <p:ext uri="{BB962C8B-B14F-4D97-AF65-F5344CB8AC3E}">
        <p14:creationId xmlns:p14="http://schemas.microsoft.com/office/powerpoint/2010/main" val="112379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OSCAL users within the current scope</a:t>
            </a:r>
          </a:p>
        </p:txBody>
      </p:sp>
      <p:sp>
        <p:nvSpPr>
          <p:cNvPr id="3" name="Content Placeholder 2"/>
          <p:cNvSpPr>
            <a:spLocks noGrp="1"/>
          </p:cNvSpPr>
          <p:nvPr>
            <p:ph idx="1"/>
          </p:nvPr>
        </p:nvSpPr>
        <p:spPr>
          <a:xfrm>
            <a:off x="1097279" y="1930399"/>
            <a:ext cx="6459967" cy="4359190"/>
          </a:xfrm>
        </p:spPr>
        <p:txBody>
          <a:bodyPr>
            <a:normAutofit fontScale="85000" lnSpcReduction="20000"/>
          </a:bodyPr>
          <a:lstStyle/>
          <a:p>
            <a:pPr marL="0" indent="0">
              <a:buNone/>
            </a:pPr>
            <a:r>
              <a:rPr lang="en-US" b="1" dirty="0"/>
              <a:t>Producers</a:t>
            </a:r>
          </a:p>
          <a:p>
            <a:pPr marL="403225" indent="-403225">
              <a:buFont typeface="Wingdings" charset="2"/>
              <a:buChar char="q"/>
            </a:pPr>
            <a:r>
              <a:rPr lang="en-US" dirty="0"/>
              <a:t>Catalog maintainers: publishing catalogs into OSCAL format (e.g., NIST, ISO, ISACA)</a:t>
            </a:r>
          </a:p>
          <a:p>
            <a:pPr marL="403225" indent="-403225">
              <a:buFont typeface="Wingdings" charset="2"/>
              <a:buChar char="q"/>
            </a:pPr>
            <a:r>
              <a:rPr lang="en-US" dirty="0"/>
              <a:t>Standard profile maintainers: profiles in OSCAL format used by many organizations consuming OSCAL catalogs (e.g., NIST, </a:t>
            </a:r>
            <a:r>
              <a:rPr lang="en-US" dirty="0" err="1"/>
              <a:t>FedRAMP</a:t>
            </a:r>
            <a:r>
              <a:rPr lang="en-US" dirty="0"/>
              <a:t>)</a:t>
            </a:r>
          </a:p>
          <a:p>
            <a:pPr marL="403225" indent="-403225">
              <a:buFont typeface="Wingdings" charset="2"/>
              <a:buChar char="q"/>
            </a:pPr>
            <a:r>
              <a:rPr lang="en-US" dirty="0"/>
              <a:t>Custom profile maintainers: developing new profiles or customizing existing profiles for organization-specific use (e.g., cloud service providers, integrators)</a:t>
            </a:r>
          </a:p>
          <a:p>
            <a:pPr marL="403225" indent="-403225">
              <a:buFont typeface="Wingdings" charset="2"/>
              <a:buChar char="q"/>
            </a:pPr>
            <a:r>
              <a:rPr lang="en-US" dirty="0"/>
              <a:t>Tool vendors: creating tools that use OSCAL to support risk assessment, continuous monitoring, compliance reporting, and other purposes</a:t>
            </a:r>
          </a:p>
        </p:txBody>
      </p:sp>
      <p:sp>
        <p:nvSpPr>
          <p:cNvPr id="5" name="Content Placeholder 2"/>
          <p:cNvSpPr txBox="1">
            <a:spLocks/>
          </p:cNvSpPr>
          <p:nvPr/>
        </p:nvSpPr>
        <p:spPr>
          <a:xfrm>
            <a:off x="7853083" y="1930399"/>
            <a:ext cx="3302597" cy="3215342"/>
          </a:xfrm>
          <a:prstGeom prst="rect">
            <a:avLst/>
          </a:prstGeom>
          <a:ln>
            <a:noFill/>
          </a:ln>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28588" indent="0">
              <a:spcBef>
                <a:spcPts val="1800"/>
              </a:spcBef>
              <a:buNone/>
            </a:pPr>
            <a:r>
              <a:rPr lang="en-US" sz="2400" b="1" dirty="0"/>
              <a:t>Consumers</a:t>
            </a:r>
          </a:p>
          <a:p>
            <a:pPr marL="519113" indent="-390525">
              <a:buFont typeface="Wingdings" charset="2"/>
              <a:buChar char="q"/>
            </a:pPr>
            <a:r>
              <a:rPr lang="en-US" sz="2400" dirty="0"/>
              <a:t>Operations personnel</a:t>
            </a:r>
          </a:p>
          <a:p>
            <a:pPr marL="519113" indent="-390525">
              <a:buFont typeface="Wingdings" charset="2"/>
              <a:buChar char="q"/>
            </a:pPr>
            <a:r>
              <a:rPr lang="en-US" sz="2400" dirty="0"/>
              <a:t>Security and privacy personnel</a:t>
            </a:r>
          </a:p>
          <a:p>
            <a:pPr marL="519113" indent="-390525">
              <a:buFont typeface="Wingdings" charset="2"/>
              <a:buChar char="q"/>
            </a:pPr>
            <a:r>
              <a:rPr lang="en-US" sz="2400" dirty="0"/>
              <a:t>Auditors/assessors</a:t>
            </a:r>
          </a:p>
          <a:p>
            <a:pPr marL="519113" indent="-390525">
              <a:buFont typeface="Wingdings" charset="2"/>
              <a:buChar char="q"/>
            </a:pPr>
            <a:r>
              <a:rPr lang="en-US" sz="2400" dirty="0"/>
              <a:t>Policy personnel</a:t>
            </a:r>
          </a:p>
          <a:p>
            <a:pPr marL="519113" indent="-390525">
              <a:buFont typeface="Wingdings" charset="2"/>
              <a:buChar char="q"/>
            </a:pPr>
            <a:r>
              <a:rPr lang="en-US" sz="2400" dirty="0"/>
              <a:t>Others</a:t>
            </a:r>
          </a:p>
        </p:txBody>
      </p:sp>
      <p:sp>
        <p:nvSpPr>
          <p:cNvPr id="6" name="Slide Number Placeholder 5"/>
          <p:cNvSpPr>
            <a:spLocks noGrp="1"/>
          </p:cNvSpPr>
          <p:nvPr>
            <p:ph type="sldNum" sz="quarter" idx="12"/>
          </p:nvPr>
        </p:nvSpPr>
        <p:spPr>
          <a:xfrm>
            <a:off x="9900458" y="6459785"/>
            <a:ext cx="1312025" cy="365125"/>
          </a:xfrm>
        </p:spPr>
        <p:txBody>
          <a:bodyPr/>
          <a:lstStyle/>
          <a:p>
            <a:fld id="{843526E3-69C1-484F-9DE1-BB5EAAB9CB6E}" type="slidenum">
              <a:rPr lang="en-US" smtClean="0"/>
              <a:pPr/>
              <a:t>10</a:t>
            </a:fld>
            <a:endParaRPr lang="en-US" dirty="0"/>
          </a:p>
        </p:txBody>
      </p:sp>
    </p:spTree>
    <p:extLst>
      <p:ext uri="{BB962C8B-B14F-4D97-AF65-F5344CB8AC3E}">
        <p14:creationId xmlns:p14="http://schemas.microsoft.com/office/powerpoint/2010/main" val="27872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OSCAL consumers</a:t>
            </a:r>
          </a:p>
        </p:txBody>
      </p:sp>
      <p:sp>
        <p:nvSpPr>
          <p:cNvPr id="3" name="Content Placeholder 2"/>
          <p:cNvSpPr>
            <a:spLocks noGrp="1"/>
          </p:cNvSpPr>
          <p:nvPr>
            <p:ph idx="1"/>
          </p:nvPr>
        </p:nvSpPr>
        <p:spPr/>
        <p:txBody>
          <a:bodyPr>
            <a:normAutofit lnSpcReduction="10000"/>
          </a:bodyPr>
          <a:lstStyle/>
          <a:p>
            <a:pPr marL="0" indent="0">
              <a:buNone/>
            </a:pPr>
            <a:r>
              <a:rPr lang="en-US" dirty="0"/>
              <a:t>OSCAL provides the information needed to:</a:t>
            </a:r>
          </a:p>
          <a:p>
            <a:pPr marL="403225" indent="-403225">
              <a:buFont typeface="Wingdings" charset="2"/>
              <a:buChar char="q"/>
            </a:pPr>
            <a:r>
              <a:rPr lang="en-US" b="1" dirty="0"/>
              <a:t>Operations personnel: </a:t>
            </a:r>
            <a:r>
              <a:rPr lang="en-US" dirty="0"/>
              <a:t>rapidly verify that systems comply with organizational security requirements</a:t>
            </a:r>
          </a:p>
          <a:p>
            <a:pPr marL="403225" indent="-403225">
              <a:buFont typeface="Wingdings" charset="2"/>
              <a:buChar char="q"/>
            </a:pPr>
            <a:r>
              <a:rPr lang="en-US" b="1" dirty="0"/>
              <a:t>Security and privacy personnel: </a:t>
            </a:r>
            <a:r>
              <a:rPr lang="en-US" dirty="0"/>
              <a:t>automatically identify problems and address them quickly before loss or damage occur</a:t>
            </a:r>
          </a:p>
          <a:p>
            <a:pPr marL="403225" indent="-403225">
              <a:buFont typeface="Wingdings" charset="2"/>
              <a:buChar char="q"/>
            </a:pPr>
            <a:r>
              <a:rPr lang="en-US" b="1" dirty="0"/>
              <a:t>Auditors/assessors:</a:t>
            </a:r>
            <a:r>
              <a:rPr lang="en-US" dirty="0"/>
              <a:t> perform audits/assessments on demand with minimal effort</a:t>
            </a:r>
          </a:p>
          <a:p>
            <a:pPr marL="403225" indent="-403225">
              <a:buFont typeface="Wingdings" charset="2"/>
              <a:buChar char="q"/>
            </a:pPr>
            <a:r>
              <a:rPr lang="en-US" b="1" dirty="0"/>
              <a:t>Policy personnel: </a:t>
            </a:r>
            <a:r>
              <a:rPr lang="en-US" dirty="0"/>
              <a:t>identify systemic problems that necessitate changes to organization security policy</a:t>
            </a:r>
          </a:p>
        </p:txBody>
      </p:sp>
      <p:sp>
        <p:nvSpPr>
          <p:cNvPr id="4" name="Slide Number Placeholder 3"/>
          <p:cNvSpPr>
            <a:spLocks noGrp="1"/>
          </p:cNvSpPr>
          <p:nvPr>
            <p:ph type="sldNum" sz="quarter" idx="12"/>
          </p:nvPr>
        </p:nvSpPr>
        <p:spPr/>
        <p:txBody>
          <a:bodyPr/>
          <a:lstStyle/>
          <a:p>
            <a:fld id="{843526E3-69C1-484F-9DE1-BB5EAAB9CB6E}" type="slidenum">
              <a:rPr lang="en-US" smtClean="0"/>
              <a:t>11</a:t>
            </a:fld>
            <a:endParaRPr lang="en-US"/>
          </a:p>
        </p:txBody>
      </p:sp>
    </p:spTree>
    <p:extLst>
      <p:ext uri="{BB962C8B-B14F-4D97-AF65-F5344CB8AC3E}">
        <p14:creationId xmlns:p14="http://schemas.microsoft.com/office/powerpoint/2010/main" val="167262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Catalog</a:t>
            </a:r>
          </a:p>
        </p:txBody>
      </p:sp>
      <p:sp>
        <p:nvSpPr>
          <p:cNvPr id="4" name="TextBox 3"/>
          <p:cNvSpPr txBox="1"/>
          <p:nvPr/>
        </p:nvSpPr>
        <p:spPr>
          <a:xfrm>
            <a:off x="5914338" y="634983"/>
            <a:ext cx="6086167" cy="5247590"/>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"http://csrc.nist.gov/ns/</a:t>
            </a:r>
            <a:r>
              <a:rPr lang="en-US" sz="1100" dirty="0" err="1">
                <a:solidFill>
                  <a:srgbClr val="993300"/>
                </a:solidFill>
                <a:highlight>
                  <a:srgbClr val="FFFFFF"/>
                </a:highlight>
              </a:rPr>
              <a:t>oscal</a:t>
            </a:r>
            <a:r>
              <a:rPr lang="en-US" sz="1100" dirty="0">
                <a:solidFill>
                  <a:srgbClr val="993300"/>
                </a:solidFill>
                <a:highlight>
                  <a:srgbClr val="FFFFFF"/>
                </a:highlight>
              </a:rPr>
              <a:t>/1.0"</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 Excerpts for demonstration</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"SP800-53-declarations.xml"</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"ac-1_a"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&lt;value&gt;</a:t>
            </a:r>
            <a:r>
              <a:rPr lang="en-US" sz="1100" dirty="0">
                <a:solidFill>
                  <a:srgbClr val="000000"/>
                </a:solidFill>
                <a:highlight>
                  <a:srgbClr val="FFFFFF"/>
                </a:highlight>
              </a:rPr>
              <a:t>Club members in good standing</a:t>
            </a:r>
            <a:r>
              <a:rPr lang="en-US" sz="1100" dirty="0">
                <a:solidFill>
                  <a:srgbClr val="000096"/>
                </a:solidFill>
                <a:highlight>
                  <a:srgbClr val="FFFFFF"/>
                </a:highlight>
              </a:rPr>
              <a:t>&lt;/value&gt;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"item"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"smm_ac-1a."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&lt;insert</a:t>
            </a:r>
            <a:r>
              <a:rPr lang="en-US" sz="1100" dirty="0">
                <a:solidFill>
                  <a:srgbClr val="F5844C"/>
                </a:solidFill>
                <a:highlight>
                  <a:srgbClr val="FFFFFF"/>
                </a:highlight>
              </a:rPr>
              <a:t> </a:t>
            </a:r>
            <a:r>
              <a:rPr lang="en-US" sz="1100" dirty="0" err="1">
                <a:solidFill>
                  <a:srgbClr val="F5844C"/>
                </a:solidFill>
                <a:highlight>
                  <a:srgbClr val="FFFFFF"/>
                </a:highlight>
              </a:rPr>
              <a:t>param</a:t>
            </a:r>
            <a:r>
              <a:rPr lang="en-US" sz="1100" dirty="0">
                <a:solidFill>
                  <a:srgbClr val="F5844C"/>
                </a:solidFill>
                <a:highlight>
                  <a:srgbClr val="FFFFFF"/>
                </a:highlight>
              </a:rPr>
              <a:t>-id</a:t>
            </a:r>
            <a:r>
              <a:rPr lang="en-US" sz="1100" dirty="0">
                <a:solidFill>
                  <a:srgbClr val="FF8040"/>
                </a:solidFill>
                <a:highlight>
                  <a:srgbClr val="FFFFFF"/>
                </a:highlight>
              </a:rPr>
              <a:t>=</a:t>
            </a:r>
            <a:r>
              <a:rPr lang="en-US" sz="1100" dirty="0">
                <a:solidFill>
                  <a:srgbClr val="993300"/>
                </a:solidFill>
                <a:highlight>
                  <a:srgbClr val="FFFFFF"/>
                </a:highlight>
              </a:rPr>
              <a:t>"ac-1_a"</a:t>
            </a:r>
            <a:br>
              <a:rPr lang="en-US" sz="1100" dirty="0">
                <a:solidFill>
                  <a:srgbClr val="000000"/>
                </a:solidFill>
                <a:highlight>
                  <a:srgbClr val="FFFFFF"/>
                </a:highlight>
              </a:rPr>
            </a:br>
            <a:r>
              <a:rPr lang="en-US" sz="1100" dirty="0">
                <a:solidFill>
                  <a:srgbClr val="F5844C"/>
                </a:solidFill>
                <a:highlight>
                  <a:srgbClr val="FFFFFF"/>
                </a:highlight>
              </a:rPr>
              <a:t>            </a:t>
            </a:r>
            <a:r>
              <a:rPr lang="en-US" sz="1100" dirty="0">
                <a:solidFill>
                  <a:srgbClr val="000096"/>
                </a:solidFill>
                <a:highlight>
                  <a:srgbClr val="FFFFFF"/>
                </a:highlight>
              </a:rPr>
              <a:t>/&gt;</a:t>
            </a:r>
            <a:r>
              <a:rPr lang="en-US" sz="1100" dirty="0">
                <a:solidFill>
                  <a:srgbClr val="000000"/>
                </a:solidFill>
                <a:highlight>
                  <a:srgbClr val="FFFFFF"/>
                </a:highlight>
              </a:rPr>
              <a:t>:</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a:t>
            </a:r>
            <a:br>
              <a:rPr lang="en-US" sz="1100" dirty="0">
                <a:solidFill>
                  <a:srgbClr val="000000"/>
                </a:solidFill>
                <a:highlight>
                  <a:srgbClr val="FFFFFF"/>
                </a:highlight>
              </a:rPr>
            </a:br>
            <a:r>
              <a:rPr lang="en-US" sz="1100" dirty="0">
                <a:solidFill>
                  <a:srgbClr val="000000"/>
                </a:solidFill>
                <a:highlight>
                  <a:srgbClr val="FFFFFF"/>
                </a:highlight>
              </a:rPr>
              <a:t>            Publication 800-12</a:t>
            </a:r>
            <a:r>
              <a:rPr lang="en-US" sz="1100" dirty="0">
                <a:solidFill>
                  <a:srgbClr val="000096"/>
                </a:solidFill>
                <a:highlight>
                  <a:srgbClr val="FFFFFF"/>
                </a:highlight>
              </a:rPr>
              <a:t>&lt;/citation&gt;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00"/>
                </a:solidFill>
                <a:highlight>
                  <a:srgbClr val="FFFFFF"/>
                </a:highlight>
              </a:rPr>
              <a:t> </a:t>
            </a:r>
            <a:r>
              <a:rPr lang="en-US" sz="1100" dirty="0">
                <a:solidFill>
                  <a:srgbClr val="000096"/>
                </a:solidFill>
                <a:highlight>
                  <a:srgbClr val="FFFFFF"/>
                </a:highlight>
              </a:rPr>
              <a:t>&lt;/group&gt;</a:t>
            </a:r>
            <a:br>
              <a:rPr lang="en-US" sz="1100" dirty="0">
                <a:solidFill>
                  <a:srgbClr val="000000"/>
                </a:solidFill>
                <a:highlight>
                  <a:srgbClr val="FFFFFF"/>
                </a:highlight>
              </a:rPr>
            </a:br>
            <a:r>
              <a:rPr lang="en-US" sz="1100" dirty="0">
                <a:solidFill>
                  <a:srgbClr val="000096"/>
                </a:solidFill>
                <a:highlight>
                  <a:srgbClr val="FFFFFF"/>
                </a:highlight>
              </a:rPr>
              <a:t>&lt;/catalog&gt;</a:t>
            </a:r>
          </a:p>
        </p:txBody>
      </p:sp>
      <p:sp>
        <p:nvSpPr>
          <p:cNvPr id="5" name="Slide Number Placeholder 4"/>
          <p:cNvSpPr>
            <a:spLocks noGrp="1"/>
          </p:cNvSpPr>
          <p:nvPr>
            <p:ph type="sldNum" sz="quarter" idx="12"/>
          </p:nvPr>
        </p:nvSpPr>
        <p:spPr/>
        <p:txBody>
          <a:bodyPr/>
          <a:lstStyle/>
          <a:p>
            <a:fld id="{843526E3-69C1-484F-9DE1-BB5EAAB9CB6E}" type="slidenum">
              <a:rPr lang="en-US" smtClean="0"/>
              <a:t>12</a:t>
            </a:fld>
            <a:endParaRPr lang="en-US"/>
          </a:p>
        </p:txBody>
      </p:sp>
      <p:pic>
        <p:nvPicPr>
          <p:cNvPr id="12" name="Picture 11">
            <a:extLst>
              <a:ext uri="{FF2B5EF4-FFF2-40B4-BE49-F238E27FC236}">
                <a16:creationId xmlns:a16="http://schemas.microsoft.com/office/drawing/2014/main" id="{EBE77AD1-CE93-4951-BA15-F840DF701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Tree>
    <p:extLst>
      <p:ext uri="{BB962C8B-B14F-4D97-AF65-F5344CB8AC3E}">
        <p14:creationId xmlns:p14="http://schemas.microsoft.com/office/powerpoint/2010/main" val="149629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Catalog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5" name="TextBox 4"/>
          <p:cNvSpPr txBox="1"/>
          <p:nvPr/>
        </p:nvSpPr>
        <p:spPr>
          <a:xfrm>
            <a:off x="4650659" y="692209"/>
            <a:ext cx="1356852" cy="400110"/>
          </a:xfrm>
          <a:prstGeom prst="rect">
            <a:avLst/>
          </a:prstGeom>
          <a:noFill/>
        </p:spPr>
        <p:txBody>
          <a:bodyPr wrap="square" lIns="9144" rIns="9144" rtlCol="0">
            <a:spAutoFit/>
          </a:bodyPr>
          <a:lstStyle/>
          <a:p>
            <a:pPr algn="ctr"/>
            <a:r>
              <a:rPr lang="en-US" sz="2000" b="1" dirty="0"/>
              <a:t>Control Title</a:t>
            </a:r>
          </a:p>
        </p:txBody>
      </p:sp>
      <p:cxnSp>
        <p:nvCxnSpPr>
          <p:cNvPr id="6" name="Straight Arrow Connector 5"/>
          <p:cNvCxnSpPr>
            <a:stCxn id="3" idx="2"/>
          </p:cNvCxnSpPr>
          <p:nvPr/>
        </p:nvCxnSpPr>
        <p:spPr>
          <a:xfrm flipH="1">
            <a:off x="2954595" y="1092319"/>
            <a:ext cx="2374490" cy="413685"/>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843526E3-69C1-484F-9DE1-BB5EAAB9CB6E}" type="slidenum">
              <a:rPr lang="en-US" smtClean="0"/>
              <a:t>13</a:t>
            </a:fld>
            <a:endParaRPr lang="en-US"/>
          </a:p>
        </p:txBody>
      </p:sp>
      <p:sp>
        <p:nvSpPr>
          <p:cNvPr id="9" name="TextBox 8"/>
          <p:cNvSpPr txBox="1"/>
          <p:nvPr/>
        </p:nvSpPr>
        <p:spPr>
          <a:xfrm>
            <a:off x="5943366" y="728440"/>
            <a:ext cx="6086167" cy="5078313"/>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"http://csrc.nist.gov/ns/</a:t>
            </a:r>
            <a:r>
              <a:rPr lang="en-US" sz="1100" dirty="0" err="1">
                <a:solidFill>
                  <a:srgbClr val="993300"/>
                </a:solidFill>
                <a:highlight>
                  <a:srgbClr val="FFFFFF"/>
                </a:highlight>
              </a:rPr>
              <a:t>oscal</a:t>
            </a:r>
            <a:r>
              <a:rPr lang="en-US" sz="1100" dirty="0">
                <a:solidFill>
                  <a:srgbClr val="993300"/>
                </a:solidFill>
                <a:highlight>
                  <a:srgbClr val="FFFFFF"/>
                </a:highlight>
              </a:rPr>
              <a:t>/1.0"</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 Excerpts for demonstration</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"SP800-53-declarations.xml"</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"ac-1_a"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&lt;value&gt;</a:t>
            </a:r>
            <a:r>
              <a:rPr lang="en-US" sz="1100" dirty="0">
                <a:solidFill>
                  <a:srgbClr val="000000"/>
                </a:solidFill>
                <a:highlight>
                  <a:srgbClr val="FFFFFF"/>
                </a:highlight>
              </a:rPr>
              <a:t>Club members in good standing</a:t>
            </a:r>
            <a:r>
              <a:rPr lang="en-US" sz="1100" dirty="0">
                <a:solidFill>
                  <a:srgbClr val="000096"/>
                </a:solidFill>
                <a:highlight>
                  <a:srgbClr val="FFFFFF"/>
                </a:highlight>
              </a:rPr>
              <a:t>&lt;/value&gt;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"item"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"smm_ac-1a."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&lt;insert</a:t>
            </a:r>
            <a:r>
              <a:rPr lang="en-US" sz="1100" dirty="0">
                <a:solidFill>
                  <a:srgbClr val="F5844C"/>
                </a:solidFill>
                <a:highlight>
                  <a:srgbClr val="FFFFFF"/>
                </a:highlight>
              </a:rPr>
              <a:t> </a:t>
            </a:r>
            <a:r>
              <a:rPr lang="en-US" sz="1100" dirty="0" err="1">
                <a:solidFill>
                  <a:srgbClr val="F5844C"/>
                </a:solidFill>
                <a:highlight>
                  <a:srgbClr val="FFFFFF"/>
                </a:highlight>
              </a:rPr>
              <a:t>param</a:t>
            </a:r>
            <a:r>
              <a:rPr lang="en-US" sz="1100" dirty="0">
                <a:solidFill>
                  <a:srgbClr val="F5844C"/>
                </a:solidFill>
                <a:highlight>
                  <a:srgbClr val="FFFFFF"/>
                </a:highlight>
              </a:rPr>
              <a:t>-id</a:t>
            </a:r>
            <a:r>
              <a:rPr lang="en-US" sz="1100" dirty="0">
                <a:solidFill>
                  <a:srgbClr val="FF8040"/>
                </a:solidFill>
                <a:highlight>
                  <a:srgbClr val="FFFFFF"/>
                </a:highlight>
              </a:rPr>
              <a:t>=</a:t>
            </a:r>
            <a:r>
              <a:rPr lang="en-US" sz="1100" dirty="0">
                <a:solidFill>
                  <a:srgbClr val="993300"/>
                </a:solidFill>
                <a:highlight>
                  <a:srgbClr val="FFFFFF"/>
                </a:highlight>
              </a:rPr>
              <a:t>"ac-1_a"</a:t>
            </a:r>
            <a:br>
              <a:rPr lang="en-US" sz="1100" dirty="0">
                <a:solidFill>
                  <a:srgbClr val="000000"/>
                </a:solidFill>
                <a:highlight>
                  <a:srgbClr val="FFFFFF"/>
                </a:highlight>
              </a:rPr>
            </a:br>
            <a:r>
              <a:rPr lang="en-US" sz="1100" dirty="0">
                <a:solidFill>
                  <a:srgbClr val="F5844C"/>
                </a:solidFill>
                <a:highlight>
                  <a:srgbClr val="FFFFFF"/>
                </a:highlight>
              </a:rPr>
              <a:t>            </a:t>
            </a:r>
            <a:r>
              <a:rPr lang="en-US" sz="1100" dirty="0">
                <a:solidFill>
                  <a:srgbClr val="000096"/>
                </a:solidFill>
                <a:highlight>
                  <a:srgbClr val="FFFFFF"/>
                </a:highlight>
              </a:rPr>
              <a:t>/&gt;</a:t>
            </a:r>
            <a:r>
              <a:rPr lang="en-US" sz="1100" dirty="0">
                <a:solidFill>
                  <a:srgbClr val="000000"/>
                </a:solidFill>
                <a:highlight>
                  <a:srgbClr val="FFFFFF"/>
                </a:highlight>
              </a:rPr>
              <a:t>:</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a:t>
            </a:r>
            <a:br>
              <a:rPr lang="en-US" sz="1100" dirty="0">
                <a:solidFill>
                  <a:srgbClr val="000000"/>
                </a:solidFill>
                <a:highlight>
                  <a:srgbClr val="FFFFFF"/>
                </a:highlight>
              </a:rPr>
            </a:br>
            <a:r>
              <a:rPr lang="en-US" sz="1100" dirty="0">
                <a:solidFill>
                  <a:srgbClr val="000000"/>
                </a:solidFill>
                <a:highlight>
                  <a:srgbClr val="FFFFFF"/>
                </a:highlight>
              </a:rPr>
              <a:t>            Publication 800-12</a:t>
            </a:r>
            <a:r>
              <a:rPr lang="en-US" sz="1100" dirty="0">
                <a:solidFill>
                  <a:srgbClr val="000096"/>
                </a:solidFill>
                <a:highlight>
                  <a:srgbClr val="FFFFFF"/>
                </a:highlight>
              </a:rPr>
              <a:t>&lt;/citation&gt;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00"/>
                </a:solidFill>
                <a:highlight>
                  <a:srgbClr val="FFFFFF"/>
                </a:highlight>
              </a:rPr>
              <a:t> </a:t>
            </a:r>
            <a:r>
              <a:rPr lang="en-US" sz="1100" dirty="0">
                <a:solidFill>
                  <a:srgbClr val="000096"/>
                </a:solidFill>
                <a:highlight>
                  <a:srgbClr val="FFFFFF"/>
                </a:highlight>
              </a:rPr>
              <a:t>&lt;/group&gt;</a:t>
            </a:r>
            <a:br>
              <a:rPr lang="en-US" sz="1100" dirty="0">
                <a:solidFill>
                  <a:srgbClr val="000000"/>
                </a:solidFill>
                <a:highlight>
                  <a:srgbClr val="FFFFFF"/>
                </a:highlight>
              </a:rPr>
            </a:br>
            <a:r>
              <a:rPr lang="en-US" sz="1100" dirty="0">
                <a:solidFill>
                  <a:srgbClr val="000096"/>
                </a:solidFill>
                <a:highlight>
                  <a:srgbClr val="FFFFFF"/>
                </a:highlight>
              </a:rPr>
              <a:t>&lt;/catalog&gt;</a:t>
            </a:r>
          </a:p>
        </p:txBody>
      </p:sp>
      <p:cxnSp>
        <p:nvCxnSpPr>
          <p:cNvPr id="7" name="Straight Arrow Connector 6"/>
          <p:cNvCxnSpPr>
            <a:stCxn id="5" idx="2"/>
          </p:cNvCxnSpPr>
          <p:nvPr/>
        </p:nvCxnSpPr>
        <p:spPr>
          <a:xfrm>
            <a:off x="5329085" y="1092319"/>
            <a:ext cx="924231" cy="692519"/>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104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Catalog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5" name="TextBox 4"/>
          <p:cNvSpPr txBox="1"/>
          <p:nvPr/>
        </p:nvSpPr>
        <p:spPr>
          <a:xfrm>
            <a:off x="4483605" y="876845"/>
            <a:ext cx="1356852" cy="400110"/>
          </a:xfrm>
          <a:prstGeom prst="rect">
            <a:avLst/>
          </a:prstGeom>
          <a:noFill/>
        </p:spPr>
        <p:txBody>
          <a:bodyPr wrap="square" lIns="9144" rIns="9144" rtlCol="0">
            <a:spAutoFit/>
          </a:bodyPr>
          <a:lstStyle/>
          <a:p>
            <a:pPr algn="ctr"/>
            <a:r>
              <a:rPr lang="en-US" sz="2000" b="1" dirty="0"/>
              <a:t>Control Text</a:t>
            </a:r>
          </a:p>
        </p:txBody>
      </p:sp>
      <p:cxnSp>
        <p:nvCxnSpPr>
          <p:cNvPr id="6" name="Straight Arrow Connector 5"/>
          <p:cNvCxnSpPr>
            <a:stCxn id="5" idx="2"/>
          </p:cNvCxnSpPr>
          <p:nvPr/>
        </p:nvCxnSpPr>
        <p:spPr>
          <a:xfrm flipH="1">
            <a:off x="2855713" y="1276955"/>
            <a:ext cx="2306318" cy="572574"/>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843526E3-69C1-484F-9DE1-BB5EAAB9CB6E}" type="slidenum">
              <a:rPr lang="en-US" smtClean="0"/>
              <a:t>14</a:t>
            </a:fld>
            <a:endParaRPr lang="en-US"/>
          </a:p>
        </p:txBody>
      </p:sp>
      <p:sp>
        <p:nvSpPr>
          <p:cNvPr id="18" name="TextBox 17"/>
          <p:cNvSpPr txBox="1"/>
          <p:nvPr/>
        </p:nvSpPr>
        <p:spPr>
          <a:xfrm>
            <a:off x="5943366" y="728440"/>
            <a:ext cx="6086167" cy="5078313"/>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"http://csrc.nist.gov/ns/</a:t>
            </a:r>
            <a:r>
              <a:rPr lang="en-US" sz="1100" dirty="0" err="1">
                <a:solidFill>
                  <a:srgbClr val="993300"/>
                </a:solidFill>
                <a:highlight>
                  <a:srgbClr val="FFFFFF"/>
                </a:highlight>
              </a:rPr>
              <a:t>oscal</a:t>
            </a:r>
            <a:r>
              <a:rPr lang="en-US" sz="1100" dirty="0">
                <a:solidFill>
                  <a:srgbClr val="993300"/>
                </a:solidFill>
                <a:highlight>
                  <a:srgbClr val="FFFFFF"/>
                </a:highlight>
              </a:rPr>
              <a:t>/1.0"</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 Excerpts for demonstration</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"SP800-53-declarations.xml"</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"ac-1_a"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&lt;value&gt;</a:t>
            </a:r>
            <a:r>
              <a:rPr lang="en-US" sz="1100" dirty="0">
                <a:solidFill>
                  <a:srgbClr val="000000"/>
                </a:solidFill>
                <a:highlight>
                  <a:srgbClr val="FFFFFF"/>
                </a:highlight>
              </a:rPr>
              <a:t>Club members in good standing</a:t>
            </a:r>
            <a:r>
              <a:rPr lang="en-US" sz="1100" dirty="0">
                <a:solidFill>
                  <a:srgbClr val="000096"/>
                </a:solidFill>
                <a:highlight>
                  <a:srgbClr val="FFFFFF"/>
                </a:highlight>
              </a:rPr>
              <a:t>&lt;/value&gt;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"item"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"smm_ac-1a."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&lt;insert</a:t>
            </a:r>
            <a:r>
              <a:rPr lang="en-US" sz="1100" dirty="0">
                <a:solidFill>
                  <a:srgbClr val="F5844C"/>
                </a:solidFill>
                <a:highlight>
                  <a:srgbClr val="FFFFFF"/>
                </a:highlight>
              </a:rPr>
              <a:t> </a:t>
            </a:r>
            <a:r>
              <a:rPr lang="en-US" sz="1100" dirty="0" err="1">
                <a:solidFill>
                  <a:srgbClr val="F5844C"/>
                </a:solidFill>
                <a:highlight>
                  <a:srgbClr val="FFFFFF"/>
                </a:highlight>
              </a:rPr>
              <a:t>param</a:t>
            </a:r>
            <a:r>
              <a:rPr lang="en-US" sz="1100" dirty="0">
                <a:solidFill>
                  <a:srgbClr val="F5844C"/>
                </a:solidFill>
                <a:highlight>
                  <a:srgbClr val="FFFFFF"/>
                </a:highlight>
              </a:rPr>
              <a:t>-id</a:t>
            </a:r>
            <a:r>
              <a:rPr lang="en-US" sz="1100" dirty="0">
                <a:solidFill>
                  <a:srgbClr val="FF8040"/>
                </a:solidFill>
                <a:highlight>
                  <a:srgbClr val="FFFFFF"/>
                </a:highlight>
              </a:rPr>
              <a:t>=</a:t>
            </a:r>
            <a:r>
              <a:rPr lang="en-US" sz="1100" dirty="0">
                <a:solidFill>
                  <a:srgbClr val="993300"/>
                </a:solidFill>
                <a:highlight>
                  <a:srgbClr val="FFFFFF"/>
                </a:highlight>
              </a:rPr>
              <a:t>"ac-1_a"</a:t>
            </a:r>
            <a:br>
              <a:rPr lang="en-US" sz="1100" dirty="0">
                <a:solidFill>
                  <a:srgbClr val="000000"/>
                </a:solidFill>
                <a:highlight>
                  <a:srgbClr val="FFFFFF"/>
                </a:highlight>
              </a:rPr>
            </a:br>
            <a:r>
              <a:rPr lang="en-US" sz="1100" dirty="0">
                <a:solidFill>
                  <a:srgbClr val="F5844C"/>
                </a:solidFill>
                <a:highlight>
                  <a:srgbClr val="FFFFFF"/>
                </a:highlight>
              </a:rPr>
              <a:t>            </a:t>
            </a:r>
            <a:r>
              <a:rPr lang="en-US" sz="1100" dirty="0">
                <a:solidFill>
                  <a:srgbClr val="000096"/>
                </a:solidFill>
                <a:highlight>
                  <a:srgbClr val="FFFFFF"/>
                </a:highlight>
              </a:rPr>
              <a:t>/&gt;</a:t>
            </a:r>
            <a:r>
              <a:rPr lang="en-US" sz="1100" dirty="0">
                <a:solidFill>
                  <a:srgbClr val="000000"/>
                </a:solidFill>
                <a:highlight>
                  <a:srgbClr val="FFFFFF"/>
                </a:highlight>
              </a:rPr>
              <a:t>:</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a:t>
            </a:r>
            <a:br>
              <a:rPr lang="en-US" sz="1100" dirty="0">
                <a:solidFill>
                  <a:srgbClr val="000000"/>
                </a:solidFill>
                <a:highlight>
                  <a:srgbClr val="FFFFFF"/>
                </a:highlight>
              </a:rPr>
            </a:br>
            <a:r>
              <a:rPr lang="en-US" sz="1100" dirty="0">
                <a:solidFill>
                  <a:srgbClr val="000000"/>
                </a:solidFill>
                <a:highlight>
                  <a:srgbClr val="FFFFFF"/>
                </a:highlight>
              </a:rPr>
              <a:t>            Publication 800-12</a:t>
            </a:r>
            <a:r>
              <a:rPr lang="en-US" sz="1100" dirty="0">
                <a:solidFill>
                  <a:srgbClr val="000096"/>
                </a:solidFill>
                <a:highlight>
                  <a:srgbClr val="FFFFFF"/>
                </a:highlight>
              </a:rPr>
              <a:t>&lt;/citation&gt;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00"/>
                </a:solidFill>
                <a:highlight>
                  <a:srgbClr val="FFFFFF"/>
                </a:highlight>
              </a:rPr>
              <a:t> </a:t>
            </a:r>
            <a:r>
              <a:rPr lang="en-US" sz="1100" dirty="0">
                <a:solidFill>
                  <a:srgbClr val="000096"/>
                </a:solidFill>
                <a:highlight>
                  <a:srgbClr val="FFFFFF"/>
                </a:highlight>
              </a:rPr>
              <a:t>&lt;/group&gt;</a:t>
            </a:r>
            <a:br>
              <a:rPr lang="en-US" sz="1100" dirty="0">
                <a:solidFill>
                  <a:srgbClr val="000000"/>
                </a:solidFill>
                <a:highlight>
                  <a:srgbClr val="FFFFFF"/>
                </a:highlight>
              </a:rPr>
            </a:br>
            <a:r>
              <a:rPr lang="en-US" sz="1100" dirty="0">
                <a:solidFill>
                  <a:srgbClr val="000096"/>
                </a:solidFill>
                <a:highlight>
                  <a:srgbClr val="FFFFFF"/>
                </a:highlight>
              </a:rPr>
              <a:t>&lt;/catalog&gt;</a:t>
            </a:r>
          </a:p>
        </p:txBody>
      </p:sp>
      <p:cxnSp>
        <p:nvCxnSpPr>
          <p:cNvPr id="7" name="Straight Arrow Connector 6"/>
          <p:cNvCxnSpPr>
            <a:cxnSpLocks/>
            <a:stCxn id="5" idx="2"/>
          </p:cNvCxnSpPr>
          <p:nvPr/>
        </p:nvCxnSpPr>
        <p:spPr>
          <a:xfrm>
            <a:off x="5162031" y="1276955"/>
            <a:ext cx="1032707" cy="1839732"/>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94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Catalog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5" name="TextBox 4"/>
          <p:cNvSpPr txBox="1"/>
          <p:nvPr/>
        </p:nvSpPr>
        <p:spPr>
          <a:xfrm>
            <a:off x="3039762" y="788136"/>
            <a:ext cx="3299491" cy="707886"/>
          </a:xfrm>
          <a:prstGeom prst="rect">
            <a:avLst/>
          </a:prstGeom>
          <a:noFill/>
        </p:spPr>
        <p:txBody>
          <a:bodyPr wrap="square" lIns="9144" rIns="9144" rtlCol="0">
            <a:spAutoFit/>
          </a:bodyPr>
          <a:lstStyle/>
          <a:p>
            <a:pPr algn="ctr"/>
            <a:r>
              <a:rPr lang="en-US" sz="2000" b="1" dirty="0"/>
              <a:t>Parameter Assignment</a:t>
            </a:r>
          </a:p>
          <a:p>
            <a:pPr algn="ctr"/>
            <a:r>
              <a:rPr lang="en-US" sz="2000" b="1" dirty="0"/>
              <a:t>and Reference</a:t>
            </a:r>
          </a:p>
        </p:txBody>
      </p:sp>
      <p:cxnSp>
        <p:nvCxnSpPr>
          <p:cNvPr id="6" name="Straight Arrow Connector 5"/>
          <p:cNvCxnSpPr>
            <a:cxnSpLocks/>
          </p:cNvCxnSpPr>
          <p:nvPr/>
        </p:nvCxnSpPr>
        <p:spPr>
          <a:xfrm flipH="1">
            <a:off x="3631222" y="1532586"/>
            <a:ext cx="1058286" cy="316943"/>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843526E3-69C1-484F-9DE1-BB5EAAB9CB6E}" type="slidenum">
              <a:rPr lang="en-US" smtClean="0"/>
              <a:t>15</a:t>
            </a:fld>
            <a:endParaRPr lang="en-US"/>
          </a:p>
        </p:txBody>
      </p:sp>
      <p:sp>
        <p:nvSpPr>
          <p:cNvPr id="15" name="TextBox 14"/>
          <p:cNvSpPr txBox="1"/>
          <p:nvPr/>
        </p:nvSpPr>
        <p:spPr>
          <a:xfrm>
            <a:off x="5943366" y="728440"/>
            <a:ext cx="6086167" cy="5078313"/>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"http://csrc.nist.gov/ns/</a:t>
            </a:r>
            <a:r>
              <a:rPr lang="en-US" sz="1100" dirty="0" err="1">
                <a:solidFill>
                  <a:srgbClr val="993300"/>
                </a:solidFill>
                <a:highlight>
                  <a:srgbClr val="FFFFFF"/>
                </a:highlight>
              </a:rPr>
              <a:t>oscal</a:t>
            </a:r>
            <a:r>
              <a:rPr lang="en-US" sz="1100" dirty="0">
                <a:solidFill>
                  <a:srgbClr val="993300"/>
                </a:solidFill>
                <a:highlight>
                  <a:srgbClr val="FFFFFF"/>
                </a:highlight>
              </a:rPr>
              <a:t>/1.0"</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 Excerpts for demonstration</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"SP800-53-declarations.xml"</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"ac-1_a"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&lt;value&gt;</a:t>
            </a:r>
            <a:r>
              <a:rPr lang="en-US" sz="1100" dirty="0">
                <a:solidFill>
                  <a:srgbClr val="000000"/>
                </a:solidFill>
                <a:highlight>
                  <a:srgbClr val="FFFFFF"/>
                </a:highlight>
              </a:rPr>
              <a:t>Club members in good standing</a:t>
            </a:r>
            <a:r>
              <a:rPr lang="en-US" sz="1100" dirty="0">
                <a:solidFill>
                  <a:srgbClr val="000096"/>
                </a:solidFill>
                <a:highlight>
                  <a:srgbClr val="FFFFFF"/>
                </a:highlight>
              </a:rPr>
              <a:t>&lt;/value&gt;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"item"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"smm_ac-1a."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&lt;insert</a:t>
            </a:r>
            <a:r>
              <a:rPr lang="en-US" sz="1100" dirty="0">
                <a:solidFill>
                  <a:srgbClr val="F5844C"/>
                </a:solidFill>
                <a:highlight>
                  <a:srgbClr val="FFFFFF"/>
                </a:highlight>
              </a:rPr>
              <a:t> </a:t>
            </a:r>
            <a:r>
              <a:rPr lang="en-US" sz="1100" dirty="0" err="1">
                <a:solidFill>
                  <a:srgbClr val="F5844C"/>
                </a:solidFill>
                <a:highlight>
                  <a:srgbClr val="FFFFFF"/>
                </a:highlight>
              </a:rPr>
              <a:t>param</a:t>
            </a:r>
            <a:r>
              <a:rPr lang="en-US" sz="1100" dirty="0">
                <a:solidFill>
                  <a:srgbClr val="F5844C"/>
                </a:solidFill>
                <a:highlight>
                  <a:srgbClr val="FFFFFF"/>
                </a:highlight>
              </a:rPr>
              <a:t>-id</a:t>
            </a:r>
            <a:r>
              <a:rPr lang="en-US" sz="1100" dirty="0">
                <a:solidFill>
                  <a:srgbClr val="FF8040"/>
                </a:solidFill>
                <a:highlight>
                  <a:srgbClr val="FFFFFF"/>
                </a:highlight>
              </a:rPr>
              <a:t>=</a:t>
            </a:r>
            <a:r>
              <a:rPr lang="en-US" sz="1100" dirty="0">
                <a:solidFill>
                  <a:srgbClr val="993300"/>
                </a:solidFill>
                <a:highlight>
                  <a:srgbClr val="FFFFFF"/>
                </a:highlight>
              </a:rPr>
              <a:t>"ac-1_a"</a:t>
            </a:r>
            <a:br>
              <a:rPr lang="en-US" sz="1100" dirty="0">
                <a:solidFill>
                  <a:srgbClr val="000000"/>
                </a:solidFill>
                <a:highlight>
                  <a:srgbClr val="FFFFFF"/>
                </a:highlight>
              </a:rPr>
            </a:br>
            <a:r>
              <a:rPr lang="en-US" sz="1100" dirty="0">
                <a:solidFill>
                  <a:srgbClr val="F5844C"/>
                </a:solidFill>
                <a:highlight>
                  <a:srgbClr val="FFFFFF"/>
                </a:highlight>
              </a:rPr>
              <a:t>            </a:t>
            </a:r>
            <a:r>
              <a:rPr lang="en-US" sz="1100" dirty="0">
                <a:solidFill>
                  <a:srgbClr val="000096"/>
                </a:solidFill>
                <a:highlight>
                  <a:srgbClr val="FFFFFF"/>
                </a:highlight>
              </a:rPr>
              <a:t>/&gt;</a:t>
            </a:r>
            <a:r>
              <a:rPr lang="en-US" sz="1100" dirty="0">
                <a:solidFill>
                  <a:srgbClr val="000000"/>
                </a:solidFill>
                <a:highlight>
                  <a:srgbClr val="FFFFFF"/>
                </a:highlight>
              </a:rPr>
              <a:t>:</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a:t>
            </a:r>
            <a:br>
              <a:rPr lang="en-US" sz="1100" dirty="0">
                <a:solidFill>
                  <a:srgbClr val="000000"/>
                </a:solidFill>
                <a:highlight>
                  <a:srgbClr val="FFFFFF"/>
                </a:highlight>
              </a:rPr>
            </a:br>
            <a:r>
              <a:rPr lang="en-US" sz="1100" dirty="0">
                <a:solidFill>
                  <a:srgbClr val="000000"/>
                </a:solidFill>
                <a:highlight>
                  <a:srgbClr val="FFFFFF"/>
                </a:highlight>
              </a:rPr>
              <a:t>            Publication 800-12</a:t>
            </a:r>
            <a:r>
              <a:rPr lang="en-US" sz="1100" dirty="0">
                <a:solidFill>
                  <a:srgbClr val="000096"/>
                </a:solidFill>
                <a:highlight>
                  <a:srgbClr val="FFFFFF"/>
                </a:highlight>
              </a:rPr>
              <a:t>&lt;/citation&gt;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00"/>
                </a:solidFill>
                <a:highlight>
                  <a:srgbClr val="FFFFFF"/>
                </a:highlight>
              </a:rPr>
              <a:t> </a:t>
            </a:r>
            <a:r>
              <a:rPr lang="en-US" sz="1100" dirty="0">
                <a:solidFill>
                  <a:srgbClr val="000096"/>
                </a:solidFill>
                <a:highlight>
                  <a:srgbClr val="FFFFFF"/>
                </a:highlight>
              </a:rPr>
              <a:t>&lt;/group&gt;</a:t>
            </a:r>
            <a:br>
              <a:rPr lang="en-US" sz="1100" dirty="0">
                <a:solidFill>
                  <a:srgbClr val="000000"/>
                </a:solidFill>
                <a:highlight>
                  <a:srgbClr val="FFFFFF"/>
                </a:highlight>
              </a:rPr>
            </a:br>
            <a:r>
              <a:rPr lang="en-US" sz="1100" dirty="0">
                <a:solidFill>
                  <a:srgbClr val="000096"/>
                </a:solidFill>
                <a:highlight>
                  <a:srgbClr val="FFFFFF"/>
                </a:highlight>
              </a:rPr>
              <a:t>&lt;/catalog&gt;</a:t>
            </a:r>
          </a:p>
        </p:txBody>
      </p:sp>
      <p:cxnSp>
        <p:nvCxnSpPr>
          <p:cNvPr id="7" name="Straight Arrow Connector 6"/>
          <p:cNvCxnSpPr>
            <a:cxnSpLocks/>
          </p:cNvCxnSpPr>
          <p:nvPr/>
        </p:nvCxnSpPr>
        <p:spPr>
          <a:xfrm>
            <a:off x="4689508" y="1532586"/>
            <a:ext cx="1543867" cy="450760"/>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B0E04B-6E9E-43A5-9328-2CA542CF3696}"/>
              </a:ext>
            </a:extLst>
          </p:cNvPr>
          <p:cNvCxnSpPr>
            <a:cxnSpLocks/>
          </p:cNvCxnSpPr>
          <p:nvPr/>
        </p:nvCxnSpPr>
        <p:spPr>
          <a:xfrm>
            <a:off x="4689508" y="1532586"/>
            <a:ext cx="5407529" cy="2086377"/>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97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741B089-C758-4011-95FA-ED17BD20B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Catalog</a:t>
            </a:r>
          </a:p>
        </p:txBody>
      </p:sp>
      <p:sp>
        <p:nvSpPr>
          <p:cNvPr id="4" name="TextBox 3"/>
          <p:cNvSpPr txBox="1"/>
          <p:nvPr/>
        </p:nvSpPr>
        <p:spPr>
          <a:xfrm>
            <a:off x="5943366" y="728440"/>
            <a:ext cx="6086167" cy="5078313"/>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"http://csrc.nist.gov/ns/</a:t>
            </a:r>
            <a:r>
              <a:rPr lang="en-US" sz="1100" dirty="0" err="1">
                <a:solidFill>
                  <a:srgbClr val="993300"/>
                </a:solidFill>
                <a:highlight>
                  <a:srgbClr val="FFFFFF"/>
                </a:highlight>
              </a:rPr>
              <a:t>oscal</a:t>
            </a:r>
            <a:r>
              <a:rPr lang="en-US" sz="1100" dirty="0">
                <a:solidFill>
                  <a:srgbClr val="993300"/>
                </a:solidFill>
                <a:highlight>
                  <a:srgbClr val="FFFFFF"/>
                </a:highlight>
              </a:rPr>
              <a:t>/1.0"</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 Excerpts for demonstration</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"SP800-53-declarations.xml"</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"ac-1_a"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&lt;value&gt;</a:t>
            </a:r>
            <a:r>
              <a:rPr lang="en-US" sz="1100" dirty="0">
                <a:solidFill>
                  <a:srgbClr val="000000"/>
                </a:solidFill>
                <a:highlight>
                  <a:srgbClr val="FFFFFF"/>
                </a:highlight>
              </a:rPr>
              <a:t>Club members in good standing</a:t>
            </a:r>
            <a:r>
              <a:rPr lang="en-US" sz="1100" dirty="0">
                <a:solidFill>
                  <a:srgbClr val="000096"/>
                </a:solidFill>
                <a:highlight>
                  <a:srgbClr val="FFFFFF"/>
                </a:highlight>
              </a:rPr>
              <a:t>&lt;/value&gt;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"item"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"smm_ac-1a."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&lt;insert</a:t>
            </a:r>
            <a:r>
              <a:rPr lang="en-US" sz="1100" dirty="0">
                <a:solidFill>
                  <a:srgbClr val="F5844C"/>
                </a:solidFill>
                <a:highlight>
                  <a:srgbClr val="FFFFFF"/>
                </a:highlight>
              </a:rPr>
              <a:t> </a:t>
            </a:r>
            <a:r>
              <a:rPr lang="en-US" sz="1100" dirty="0" err="1">
                <a:solidFill>
                  <a:srgbClr val="F5844C"/>
                </a:solidFill>
                <a:highlight>
                  <a:srgbClr val="FFFFFF"/>
                </a:highlight>
              </a:rPr>
              <a:t>param</a:t>
            </a:r>
            <a:r>
              <a:rPr lang="en-US" sz="1100" dirty="0">
                <a:solidFill>
                  <a:srgbClr val="F5844C"/>
                </a:solidFill>
                <a:highlight>
                  <a:srgbClr val="FFFFFF"/>
                </a:highlight>
              </a:rPr>
              <a:t>-id</a:t>
            </a:r>
            <a:r>
              <a:rPr lang="en-US" sz="1100" dirty="0">
                <a:solidFill>
                  <a:srgbClr val="FF8040"/>
                </a:solidFill>
                <a:highlight>
                  <a:srgbClr val="FFFFFF"/>
                </a:highlight>
              </a:rPr>
              <a:t>=</a:t>
            </a:r>
            <a:r>
              <a:rPr lang="en-US" sz="1100" dirty="0">
                <a:solidFill>
                  <a:srgbClr val="993300"/>
                </a:solidFill>
                <a:highlight>
                  <a:srgbClr val="FFFFFF"/>
                </a:highlight>
              </a:rPr>
              <a:t>"ac-1_a"</a:t>
            </a:r>
            <a:br>
              <a:rPr lang="en-US" sz="1100" dirty="0">
                <a:solidFill>
                  <a:srgbClr val="000000"/>
                </a:solidFill>
                <a:highlight>
                  <a:srgbClr val="FFFFFF"/>
                </a:highlight>
              </a:rPr>
            </a:br>
            <a:r>
              <a:rPr lang="en-US" sz="1100" dirty="0">
                <a:solidFill>
                  <a:srgbClr val="F5844C"/>
                </a:solidFill>
                <a:highlight>
                  <a:srgbClr val="FFFFFF"/>
                </a:highlight>
              </a:rPr>
              <a:t>            </a:t>
            </a:r>
            <a:r>
              <a:rPr lang="en-US" sz="1100" dirty="0">
                <a:solidFill>
                  <a:srgbClr val="000096"/>
                </a:solidFill>
                <a:highlight>
                  <a:srgbClr val="FFFFFF"/>
                </a:highlight>
              </a:rPr>
              <a:t>/&gt;</a:t>
            </a:r>
            <a:r>
              <a:rPr lang="en-US" sz="1100" dirty="0">
                <a:solidFill>
                  <a:srgbClr val="000000"/>
                </a:solidFill>
                <a:highlight>
                  <a:srgbClr val="FFFFFF"/>
                </a:highlight>
              </a:rPr>
              <a:t>:</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a:t>
            </a:r>
            <a:br>
              <a:rPr lang="en-US" sz="1100" dirty="0">
                <a:solidFill>
                  <a:srgbClr val="000000"/>
                </a:solidFill>
                <a:highlight>
                  <a:srgbClr val="FFFFFF"/>
                </a:highlight>
              </a:rPr>
            </a:br>
            <a:r>
              <a:rPr lang="en-US" sz="1100" dirty="0">
                <a:solidFill>
                  <a:srgbClr val="000000"/>
                </a:solidFill>
                <a:highlight>
                  <a:srgbClr val="FFFFFF"/>
                </a:highlight>
              </a:rPr>
              <a:t>            Publication 800-12</a:t>
            </a:r>
            <a:r>
              <a:rPr lang="en-US" sz="1100" dirty="0">
                <a:solidFill>
                  <a:srgbClr val="000096"/>
                </a:solidFill>
                <a:highlight>
                  <a:srgbClr val="FFFFFF"/>
                </a:highlight>
              </a:rPr>
              <a:t>&lt;/citation&gt;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00"/>
                </a:solidFill>
                <a:highlight>
                  <a:srgbClr val="FFFFFF"/>
                </a:highlight>
              </a:rPr>
              <a:t> </a:t>
            </a:r>
            <a:r>
              <a:rPr lang="en-US" sz="1100" dirty="0">
                <a:solidFill>
                  <a:srgbClr val="000096"/>
                </a:solidFill>
                <a:highlight>
                  <a:srgbClr val="FFFFFF"/>
                </a:highlight>
              </a:rPr>
              <a:t>&lt;/group&gt;</a:t>
            </a:r>
            <a:br>
              <a:rPr lang="en-US" sz="1100" dirty="0">
                <a:solidFill>
                  <a:srgbClr val="000000"/>
                </a:solidFill>
                <a:highlight>
                  <a:srgbClr val="FFFFFF"/>
                </a:highlight>
              </a:rPr>
            </a:br>
            <a:r>
              <a:rPr lang="en-US" sz="1100" dirty="0">
                <a:solidFill>
                  <a:srgbClr val="000096"/>
                </a:solidFill>
                <a:highlight>
                  <a:srgbClr val="FFFFFF"/>
                </a:highlight>
              </a:rPr>
              <a:t>&lt;/catalog&gt;</a:t>
            </a:r>
          </a:p>
        </p:txBody>
      </p:sp>
      <p:cxnSp>
        <p:nvCxnSpPr>
          <p:cNvPr id="5" name="Straight Arrow Connector 4"/>
          <p:cNvCxnSpPr>
            <a:cxnSpLocks/>
          </p:cNvCxnSpPr>
          <p:nvPr/>
        </p:nvCxnSpPr>
        <p:spPr>
          <a:xfrm flipH="1" flipV="1">
            <a:off x="3436142" y="5055186"/>
            <a:ext cx="1873856" cy="940911"/>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flipV="1">
            <a:off x="5309998" y="4790941"/>
            <a:ext cx="949134" cy="1248475"/>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12539" y="5996097"/>
            <a:ext cx="3146322" cy="400110"/>
          </a:xfrm>
          <a:prstGeom prst="rect">
            <a:avLst/>
          </a:prstGeom>
          <a:noFill/>
        </p:spPr>
        <p:txBody>
          <a:bodyPr wrap="square" lIns="9144" rIns="9144" rtlCol="0">
            <a:spAutoFit/>
          </a:bodyPr>
          <a:lstStyle/>
          <a:p>
            <a:pPr algn="ctr"/>
            <a:r>
              <a:rPr lang="en-US" sz="2000" b="1" dirty="0"/>
              <a:t>Document Reference</a:t>
            </a:r>
          </a:p>
        </p:txBody>
      </p:sp>
      <p:sp>
        <p:nvSpPr>
          <p:cNvPr id="8" name="Slide Number Placeholder 7"/>
          <p:cNvSpPr>
            <a:spLocks noGrp="1"/>
          </p:cNvSpPr>
          <p:nvPr>
            <p:ph type="sldNum" sz="quarter" idx="12"/>
          </p:nvPr>
        </p:nvSpPr>
        <p:spPr/>
        <p:txBody>
          <a:bodyPr/>
          <a:lstStyle/>
          <a:p>
            <a:fld id="{843526E3-69C1-484F-9DE1-BB5EAAB9CB6E}" type="slidenum">
              <a:rPr lang="en-US" smtClean="0"/>
              <a:t>16</a:t>
            </a:fld>
            <a:endParaRPr lang="en-US"/>
          </a:p>
        </p:txBody>
      </p:sp>
    </p:spTree>
    <p:extLst>
      <p:ext uri="{BB962C8B-B14F-4D97-AF65-F5344CB8AC3E}">
        <p14:creationId xmlns:p14="http://schemas.microsoft.com/office/powerpoint/2010/main" val="1044183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43C949-AC82-4BA0-81A0-BAC5F4FE01E8}"/>
              </a:ext>
            </a:extLst>
          </p:cNvPr>
          <p:cNvSpPr>
            <a:spLocks noGrp="1"/>
          </p:cNvSpPr>
          <p:nvPr>
            <p:ph type="title"/>
          </p:nvPr>
        </p:nvSpPr>
        <p:spPr/>
        <p:txBody>
          <a:bodyPr/>
          <a:lstStyle/>
          <a:p>
            <a:r>
              <a:rPr lang="en-US" dirty="0"/>
              <a:t>The OSCAL Format – Other Features</a:t>
            </a:r>
          </a:p>
        </p:txBody>
      </p:sp>
      <p:sp>
        <p:nvSpPr>
          <p:cNvPr id="4" name="Content Placeholder 3">
            <a:extLst>
              <a:ext uri="{FF2B5EF4-FFF2-40B4-BE49-F238E27FC236}">
                <a16:creationId xmlns:a16="http://schemas.microsoft.com/office/drawing/2014/main" id="{AF78ACB8-993D-4123-A8B3-A8B9B6CD0FAC}"/>
              </a:ext>
            </a:extLst>
          </p:cNvPr>
          <p:cNvSpPr>
            <a:spLocks noGrp="1"/>
          </p:cNvSpPr>
          <p:nvPr>
            <p:ph idx="1"/>
          </p:nvPr>
        </p:nvSpPr>
        <p:spPr/>
        <p:txBody>
          <a:bodyPr/>
          <a:lstStyle/>
          <a:p>
            <a:r>
              <a:rPr lang="en-US" dirty="0"/>
              <a:t>A number of other features are also supported:</a:t>
            </a:r>
          </a:p>
          <a:p>
            <a:pPr lvl="1"/>
            <a:r>
              <a:rPr lang="en-US" dirty="0"/>
              <a:t>Inclusion of additional guidance text</a:t>
            </a:r>
          </a:p>
          <a:p>
            <a:pPr lvl="1"/>
            <a:r>
              <a:rPr lang="en-US" dirty="0"/>
              <a:t>References to related controls</a:t>
            </a:r>
          </a:p>
          <a:p>
            <a:pPr lvl="1"/>
            <a:r>
              <a:rPr lang="en-US" dirty="0"/>
              <a:t>Definition of control enhancements</a:t>
            </a:r>
          </a:p>
          <a:p>
            <a:pPr lvl="1"/>
            <a:r>
              <a:rPr lang="en-US" dirty="0"/>
              <a:t>Inclusion of assessment objectives and assessment methods (e.g., SP 800-53a)</a:t>
            </a:r>
          </a:p>
        </p:txBody>
      </p:sp>
      <p:sp>
        <p:nvSpPr>
          <p:cNvPr id="2" name="Slide Number Placeholder 1">
            <a:extLst>
              <a:ext uri="{FF2B5EF4-FFF2-40B4-BE49-F238E27FC236}">
                <a16:creationId xmlns:a16="http://schemas.microsoft.com/office/drawing/2014/main" id="{210DF6B5-576D-4330-9903-CAA3072D2169}"/>
              </a:ext>
            </a:extLst>
          </p:cNvPr>
          <p:cNvSpPr>
            <a:spLocks noGrp="1"/>
          </p:cNvSpPr>
          <p:nvPr>
            <p:ph type="sldNum" sz="quarter" idx="12"/>
          </p:nvPr>
        </p:nvSpPr>
        <p:spPr/>
        <p:txBody>
          <a:bodyPr/>
          <a:lstStyle/>
          <a:p>
            <a:fld id="{843526E3-69C1-484F-9DE1-BB5EAAB9CB6E}" type="slidenum">
              <a:rPr lang="en-US" smtClean="0"/>
              <a:t>17</a:t>
            </a:fld>
            <a:endParaRPr lang="en-US"/>
          </a:p>
        </p:txBody>
      </p:sp>
    </p:spTree>
    <p:extLst>
      <p:ext uri="{BB962C8B-B14F-4D97-AF65-F5344CB8AC3E}">
        <p14:creationId xmlns:p14="http://schemas.microsoft.com/office/powerpoint/2010/main" val="693113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6463328" cy="1450757"/>
          </a:xfrm>
        </p:spPr>
        <p:txBody>
          <a:bodyPr/>
          <a:lstStyle/>
          <a:p>
            <a:r>
              <a:rPr lang="en-US" dirty="0"/>
              <a:t>Profile and catalog mapping: a trivial example</a:t>
            </a:r>
          </a:p>
        </p:txBody>
      </p:sp>
      <p:sp>
        <p:nvSpPr>
          <p:cNvPr id="3" name="Content Placeholder 2"/>
          <p:cNvSpPr>
            <a:spLocks noGrp="1"/>
          </p:cNvSpPr>
          <p:nvPr>
            <p:ph idx="1"/>
          </p:nvPr>
        </p:nvSpPr>
        <p:spPr>
          <a:xfrm>
            <a:off x="1097280" y="1845733"/>
            <a:ext cx="6463328" cy="4462301"/>
          </a:xfrm>
        </p:spPr>
        <p:txBody>
          <a:bodyPr>
            <a:normAutofit fontScale="85000" lnSpcReduction="20000"/>
          </a:bodyPr>
          <a:lstStyle/>
          <a:p>
            <a:pPr marL="0" indent="0">
              <a:buNone/>
            </a:pPr>
            <a:r>
              <a:rPr lang="en-US" dirty="0"/>
              <a:t>Representing an NIST SP 800-53 low baseline:</a:t>
            </a:r>
          </a:p>
          <a:p>
            <a:pPr marL="409575" indent="-409575">
              <a:buFont typeface="Wingdings" charset="2"/>
              <a:buChar char="q"/>
            </a:pPr>
            <a:r>
              <a:rPr lang="en-US" dirty="0"/>
              <a:t>NIST SP 800-53 catalog defines possible security controls within its scope</a:t>
            </a:r>
          </a:p>
          <a:p>
            <a:pPr marL="409575" indent="-409575">
              <a:buFont typeface="Wingdings" charset="2"/>
              <a:buChar char="q"/>
            </a:pPr>
            <a:r>
              <a:rPr lang="en-US" dirty="0"/>
              <a:t>NIST SP 800-53 profile indicates which security controls from the catalog are required to be compliant</a:t>
            </a:r>
          </a:p>
          <a:p>
            <a:pPr marL="409575" indent="-409575">
              <a:buFont typeface="Wingdings" charset="2"/>
              <a:buChar char="q"/>
            </a:pPr>
            <a:r>
              <a:rPr lang="en-US" dirty="0"/>
              <a:t>Clear mapping between the controls specified in the profile and the controls defined in the catalog</a:t>
            </a:r>
          </a:p>
          <a:p>
            <a:pPr marL="409575" indent="-409575">
              <a:buFont typeface="Wingdings" charset="2"/>
              <a:buChar char="q"/>
            </a:pPr>
            <a:r>
              <a:rPr lang="en-US" dirty="0"/>
              <a:t>OSCAL provides a standardized, machine-readable profile with clear semantics</a:t>
            </a:r>
          </a:p>
          <a:p>
            <a:pPr marL="409575" indent="-409575">
              <a:buFont typeface="Wingdings" charset="2"/>
              <a:buChar char="q"/>
            </a:pPr>
            <a:r>
              <a:rPr lang="en-US" dirty="0"/>
              <a:t>Other catalogs and profiles can use the same interoperable format (e.g., ISO/IEC 27001/2)</a:t>
            </a:r>
          </a:p>
        </p:txBody>
      </p:sp>
      <p:sp>
        <p:nvSpPr>
          <p:cNvPr id="5" name="Slide Number Placeholder 4"/>
          <p:cNvSpPr>
            <a:spLocks noGrp="1"/>
          </p:cNvSpPr>
          <p:nvPr>
            <p:ph type="sldNum" sz="quarter" idx="12"/>
          </p:nvPr>
        </p:nvSpPr>
        <p:spPr>
          <a:xfrm>
            <a:off x="9900458" y="6459785"/>
            <a:ext cx="1312025" cy="365125"/>
          </a:xfrm>
        </p:spPr>
        <p:txBody>
          <a:bodyPr/>
          <a:lstStyle/>
          <a:p>
            <a:fld id="{843526E3-69C1-484F-9DE1-BB5EAAB9CB6E}" type="slidenum">
              <a:rPr lang="en-US" smtClean="0"/>
              <a:pPr/>
              <a:t>18</a:t>
            </a:fld>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180" t="41600" r="60036" b="25067"/>
          <a:stretch/>
        </p:blipFill>
        <p:spPr>
          <a:xfrm>
            <a:off x="7577572" y="236418"/>
            <a:ext cx="4614428" cy="6071616"/>
          </a:xfrm>
          <a:prstGeom prst="rect">
            <a:avLst/>
          </a:prstGeom>
        </p:spPr>
      </p:pic>
    </p:spTree>
    <p:extLst>
      <p:ext uri="{BB962C8B-B14F-4D97-AF65-F5344CB8AC3E}">
        <p14:creationId xmlns:p14="http://schemas.microsoft.com/office/powerpoint/2010/main" val="1786107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628B9A-7439-4258-90F0-56122E99CE22}"/>
              </a:ext>
            </a:extLst>
          </p:cNvPr>
          <p:cNvSpPr>
            <a:spLocks noGrp="1"/>
          </p:cNvSpPr>
          <p:nvPr>
            <p:ph type="sldNum" sz="quarter" idx="12"/>
          </p:nvPr>
        </p:nvSpPr>
        <p:spPr/>
        <p:txBody>
          <a:bodyPr/>
          <a:lstStyle/>
          <a:p>
            <a:fld id="{843526E3-69C1-484F-9DE1-BB5EAAB9CB6E}" type="slidenum">
              <a:rPr lang="en-US" smtClean="0"/>
              <a:t>19</a:t>
            </a:fld>
            <a:endParaRPr lang="en-US"/>
          </a:p>
        </p:txBody>
      </p:sp>
      <p:sp>
        <p:nvSpPr>
          <p:cNvPr id="5" name="Title 4">
            <a:extLst>
              <a:ext uri="{FF2B5EF4-FFF2-40B4-BE49-F238E27FC236}">
                <a16:creationId xmlns:a16="http://schemas.microsoft.com/office/drawing/2014/main" id="{F6496A61-26D5-4399-9E0D-92C694F7A3C8}"/>
              </a:ext>
            </a:extLst>
          </p:cNvPr>
          <p:cNvSpPr>
            <a:spLocks noGrp="1"/>
          </p:cNvSpPr>
          <p:nvPr>
            <p:ph type="title" idx="4294967295"/>
          </p:nvPr>
        </p:nvSpPr>
        <p:spPr>
          <a:xfrm>
            <a:off x="1051775" y="119914"/>
            <a:ext cx="10058400" cy="781608"/>
          </a:xfrm>
        </p:spPr>
        <p:txBody>
          <a:bodyPr/>
          <a:lstStyle/>
          <a:p>
            <a:pPr algn="ctr"/>
            <a:r>
              <a:rPr lang="en-US" dirty="0"/>
              <a:t>SP 800-53 Baseline vs OSCAL Profile</a:t>
            </a:r>
          </a:p>
        </p:txBody>
      </p:sp>
      <p:pic>
        <p:nvPicPr>
          <p:cNvPr id="9" name="Picture 8">
            <a:extLst>
              <a:ext uri="{FF2B5EF4-FFF2-40B4-BE49-F238E27FC236}">
                <a16:creationId xmlns:a16="http://schemas.microsoft.com/office/drawing/2014/main" id="{FB5023CC-8B87-4F76-8E47-79D56A7571F3}"/>
              </a:ext>
            </a:extLst>
          </p:cNvPr>
          <p:cNvPicPr>
            <a:picLocks noChangeAspect="1"/>
          </p:cNvPicPr>
          <p:nvPr/>
        </p:nvPicPr>
        <p:blipFill>
          <a:blip r:embed="rId2"/>
          <a:stretch>
            <a:fillRect/>
          </a:stretch>
        </p:blipFill>
        <p:spPr>
          <a:xfrm>
            <a:off x="493200" y="901522"/>
            <a:ext cx="4703561" cy="5261020"/>
          </a:xfrm>
          <a:prstGeom prst="rect">
            <a:avLst/>
          </a:prstGeom>
        </p:spPr>
      </p:pic>
      <p:sp>
        <p:nvSpPr>
          <p:cNvPr id="10" name="TextBox 9">
            <a:extLst>
              <a:ext uri="{FF2B5EF4-FFF2-40B4-BE49-F238E27FC236}">
                <a16:creationId xmlns:a16="http://schemas.microsoft.com/office/drawing/2014/main" id="{B784FBAB-6B00-4653-B001-471954CEE2C8}"/>
              </a:ext>
            </a:extLst>
          </p:cNvPr>
          <p:cNvSpPr txBox="1"/>
          <p:nvPr/>
        </p:nvSpPr>
        <p:spPr>
          <a:xfrm>
            <a:off x="6903076" y="1223493"/>
            <a:ext cx="4713668" cy="4293483"/>
          </a:xfrm>
          <a:prstGeom prst="rect">
            <a:avLst/>
          </a:prstGeom>
          <a:noFill/>
        </p:spPr>
        <p:txBody>
          <a:bodyPr wrap="square" rtlCol="0">
            <a:spAutoFit/>
          </a:bodyPr>
          <a:lstStyle/>
          <a:p>
            <a:r>
              <a:rPr lang="en-US" sz="1050" dirty="0">
                <a:solidFill>
                  <a:srgbClr val="000096"/>
                </a:solidFill>
                <a:highlight>
                  <a:srgbClr val="FFFFFF"/>
                </a:highlight>
              </a:rPr>
              <a:t>&lt;profile</a:t>
            </a:r>
            <a:r>
              <a:rPr lang="en-US" sz="1050" dirty="0">
                <a:solidFill>
                  <a:srgbClr val="F5844C"/>
                </a:solidFill>
                <a:highlight>
                  <a:srgbClr val="FFFFFF"/>
                </a:highlight>
              </a:rPr>
              <a:t> </a:t>
            </a:r>
            <a:r>
              <a:rPr lang="en-US" sz="1050" dirty="0" err="1">
                <a:solidFill>
                  <a:srgbClr val="F5844C"/>
                </a:solidFill>
                <a:highlight>
                  <a:srgbClr val="FFFFFF"/>
                </a:highlight>
              </a:rPr>
              <a:t>xmlns</a:t>
            </a:r>
            <a:r>
              <a:rPr lang="en-US" sz="1050" dirty="0">
                <a:solidFill>
                  <a:srgbClr val="FF8040"/>
                </a:solidFill>
                <a:highlight>
                  <a:srgbClr val="FFFFFF"/>
                </a:highlight>
              </a:rPr>
              <a:t>=</a:t>
            </a:r>
            <a:r>
              <a:rPr lang="en-US" sz="1050" dirty="0">
                <a:solidFill>
                  <a:srgbClr val="993300"/>
                </a:solidFill>
                <a:highlight>
                  <a:srgbClr val="FFFFFF"/>
                </a:highlight>
              </a:rPr>
              <a:t>"http://csrc.nist.gov/ns/</a:t>
            </a:r>
            <a:r>
              <a:rPr lang="en-US" sz="1050" dirty="0" err="1">
                <a:solidFill>
                  <a:srgbClr val="993300"/>
                </a:solidFill>
                <a:highlight>
                  <a:srgbClr val="FFFFFF"/>
                </a:highlight>
              </a:rPr>
              <a:t>oscal</a:t>
            </a:r>
            <a:r>
              <a:rPr lang="en-US" sz="1050" dirty="0">
                <a:solidFill>
                  <a:srgbClr val="993300"/>
                </a:solidFill>
                <a:highlight>
                  <a:srgbClr val="FFFFFF"/>
                </a:highlight>
              </a:rPr>
              <a:t>/1.0"</a:t>
            </a:r>
            <a:r>
              <a:rPr lang="en-US" sz="1050" dirty="0">
                <a:solidFill>
                  <a:srgbClr val="000096"/>
                </a:solidFill>
                <a:highlight>
                  <a:srgbClr val="FFFFFF"/>
                </a:highlight>
              </a:rPr>
              <a:t>&gt;</a:t>
            </a:r>
          </a:p>
          <a:p>
            <a:r>
              <a:rPr lang="en-US" sz="1050" dirty="0">
                <a:solidFill>
                  <a:srgbClr val="000096"/>
                </a:solidFill>
                <a:highlight>
                  <a:srgbClr val="FFFFFF"/>
                </a:highlight>
              </a:rPr>
              <a:t>   &lt;title&gt;</a:t>
            </a:r>
            <a:r>
              <a:rPr lang="en-US" sz="1050" dirty="0">
                <a:solidFill>
                  <a:srgbClr val="000000"/>
                </a:solidFill>
                <a:highlight>
                  <a:srgbClr val="FFFFFF"/>
                </a:highlight>
              </a:rPr>
              <a:t>SP 800-53 Low Baseline</a:t>
            </a:r>
            <a:r>
              <a:rPr lang="en-US" sz="1050" dirty="0">
                <a:solidFill>
                  <a:srgbClr val="000096"/>
                </a:solidFill>
                <a:highlight>
                  <a:srgbClr val="FFFFFF"/>
                </a:highlight>
              </a:rPr>
              <a:t>&lt;/title&gt;</a:t>
            </a:r>
          </a:p>
          <a:p>
            <a:r>
              <a:rPr lang="en-US" sz="1050" dirty="0">
                <a:solidFill>
                  <a:srgbClr val="000096"/>
                </a:solidFill>
                <a:highlight>
                  <a:srgbClr val="FFFFFF"/>
                </a:highlight>
              </a:rPr>
              <a:t>   &lt;invoke</a:t>
            </a:r>
            <a:r>
              <a:rPr lang="en-US" sz="1050" dirty="0">
                <a:solidFill>
                  <a:srgbClr val="F5844C"/>
                </a:solidFill>
                <a:highlight>
                  <a:srgbClr val="FFFFFF"/>
                </a:highlight>
              </a:rPr>
              <a:t> </a:t>
            </a:r>
            <a:r>
              <a:rPr lang="en-US" sz="1050" dirty="0" err="1">
                <a:solidFill>
                  <a:srgbClr val="F5844C"/>
                </a:solidFill>
                <a:highlight>
                  <a:srgbClr val="FFFFFF"/>
                </a:highlight>
              </a:rPr>
              <a:t>href</a:t>
            </a:r>
            <a:r>
              <a:rPr lang="en-US" sz="1050" dirty="0">
                <a:solidFill>
                  <a:srgbClr val="FF8040"/>
                </a:solidFill>
                <a:highlight>
                  <a:srgbClr val="FFFFFF"/>
                </a:highlight>
              </a:rPr>
              <a:t>=</a:t>
            </a:r>
            <a:r>
              <a:rPr lang="en-US" sz="1050" dirty="0">
                <a:solidFill>
                  <a:srgbClr val="993300"/>
                </a:solidFill>
                <a:highlight>
                  <a:srgbClr val="FFFFFF"/>
                </a:highlight>
              </a:rPr>
              <a:t>“..</a:t>
            </a:r>
            <a:r>
              <a:rPr lang="en-US" sz="1050" dirty="0" err="1">
                <a:solidFill>
                  <a:srgbClr val="993300"/>
                </a:solidFill>
                <a:highlight>
                  <a:srgbClr val="FFFFFF"/>
                </a:highlight>
              </a:rPr>
              <a:t>snip..l</a:t>
            </a:r>
            <a:r>
              <a:rPr lang="en-US" sz="1050" dirty="0">
                <a:solidFill>
                  <a:srgbClr val="993300"/>
                </a:solidFill>
                <a:highlight>
                  <a:srgbClr val="FFFFFF"/>
                </a:highlight>
              </a:rPr>
              <a:t>"</a:t>
            </a:r>
            <a:r>
              <a:rPr lang="en-US" sz="1050" dirty="0">
                <a:solidFill>
                  <a:srgbClr val="000096"/>
                </a:solidFill>
                <a:highlight>
                  <a:srgbClr val="FFFFFF"/>
                </a:highlight>
              </a:rPr>
              <a:t>&gt;</a:t>
            </a: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"ac.1"</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"ac.2"</a:t>
            </a:r>
            <a:r>
              <a:rPr lang="en-US" sz="1050" dirty="0">
                <a:solidFill>
                  <a:srgbClr val="000096"/>
                </a:solidFill>
                <a:highlight>
                  <a:srgbClr val="FFFFFF"/>
                </a:highlight>
              </a:rPr>
              <a:t>/&gt;</a:t>
            </a:r>
            <a:br>
              <a:rPr lang="en-US" sz="1050" dirty="0">
                <a:solidFill>
                  <a:srgbClr val="000000"/>
                </a:solidFill>
                <a:highlight>
                  <a:srgbClr val="FFFFFF"/>
                </a:highlight>
              </a:rPr>
            </a:br>
            <a:endParaRPr lang="en-US" sz="1050" dirty="0">
              <a:solidFill>
                <a:srgbClr val="000000"/>
              </a:solidFill>
              <a:highlight>
                <a:srgbClr val="FFFFFF"/>
              </a:highlight>
            </a:endParaRPr>
          </a:p>
          <a:p>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"ac.3"</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"ac.7"</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"ac.8"</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"ac.14"</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"ac.17"</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"ac.18"</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"ac.19"</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"ac.20"</a:t>
            </a:r>
            <a:r>
              <a:rPr lang="en-US" sz="1050" dirty="0">
                <a:solidFill>
                  <a:srgbClr val="000096"/>
                </a:solidFill>
                <a:highlight>
                  <a:srgbClr val="FFFFFF"/>
                </a:highlight>
              </a:rPr>
              <a:t>/&gt;</a:t>
            </a:r>
          </a:p>
          <a:p>
            <a:endParaRPr lang="en-US" sz="1050" dirty="0">
              <a:solidFill>
                <a:srgbClr val="000096"/>
              </a:solidFill>
              <a:highlight>
                <a:srgbClr val="FFFFFF"/>
              </a:highlight>
            </a:endParaRPr>
          </a:p>
          <a:p>
            <a:r>
              <a:rPr lang="en-US" sz="1050" dirty="0">
                <a:solidFill>
                  <a:srgbClr val="000096"/>
                </a:solidFill>
                <a:highlight>
                  <a:srgbClr val="FFFFFF"/>
                </a:highlight>
              </a:rPr>
              <a:t>      …snip…</a:t>
            </a:r>
            <a:endParaRPr lang="en-US" sz="1050" dirty="0">
              <a:solidFill>
                <a:srgbClr val="000000"/>
              </a:solidFill>
              <a:highlight>
                <a:srgbClr val="FFFFFF"/>
              </a:highlight>
            </a:endParaRPr>
          </a:p>
          <a:p>
            <a:r>
              <a:rPr lang="en-US" sz="1050" dirty="0">
                <a:solidFill>
                  <a:srgbClr val="000096"/>
                </a:solidFill>
                <a:highlight>
                  <a:srgbClr val="FFFFFF"/>
                </a:highlight>
              </a:rPr>
              <a:t>   &lt;/invoke&gt;</a:t>
            </a:r>
            <a:br>
              <a:rPr lang="en-US" sz="1050" dirty="0">
                <a:solidFill>
                  <a:srgbClr val="000000"/>
                </a:solidFill>
                <a:highlight>
                  <a:srgbClr val="FFFFFF"/>
                </a:highlight>
              </a:rPr>
            </a:br>
            <a:r>
              <a:rPr lang="en-US" sz="1050" dirty="0">
                <a:solidFill>
                  <a:srgbClr val="000096"/>
                </a:solidFill>
                <a:highlight>
                  <a:srgbClr val="FFFFFF"/>
                </a:highlight>
              </a:rPr>
              <a:t>&lt;/profile&gt;</a:t>
            </a:r>
            <a:endParaRPr lang="en-US" sz="1050" dirty="0">
              <a:solidFill>
                <a:srgbClr val="000000"/>
              </a:solidFill>
              <a:highlight>
                <a:srgbClr val="FFFFFF"/>
              </a:highlight>
            </a:endParaRPr>
          </a:p>
        </p:txBody>
      </p:sp>
    </p:spTree>
    <p:extLst>
      <p:ext uri="{BB962C8B-B14F-4D97-AF65-F5344CB8AC3E}">
        <p14:creationId xmlns:p14="http://schemas.microsoft.com/office/powerpoint/2010/main" val="113732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Questions to address</a:t>
            </a:r>
          </a:p>
        </p:txBody>
      </p:sp>
      <p:sp>
        <p:nvSpPr>
          <p:cNvPr id="3" name="Content Placeholder 2"/>
          <p:cNvSpPr>
            <a:spLocks noGrp="1"/>
          </p:cNvSpPr>
          <p:nvPr>
            <p:ph idx="1"/>
          </p:nvPr>
        </p:nvSpPr>
        <p:spPr/>
        <p:txBody>
          <a:bodyPr/>
          <a:lstStyle/>
          <a:p>
            <a:pPr marL="409575" indent="-396875">
              <a:buFont typeface="Wingdings" charset="2"/>
              <a:buChar char="q"/>
            </a:pPr>
            <a:r>
              <a:rPr lang="en-US" dirty="0"/>
              <a:t>Why is OSCAL needed?</a:t>
            </a:r>
          </a:p>
          <a:p>
            <a:pPr marL="409575" indent="-396875">
              <a:buFont typeface="Wingdings" charset="2"/>
              <a:buChar char="q"/>
            </a:pPr>
            <a:r>
              <a:rPr lang="en-US" dirty="0"/>
              <a:t>What is the initial scope of the OSCAL project?</a:t>
            </a:r>
          </a:p>
          <a:p>
            <a:pPr marL="409575" indent="-396875">
              <a:buFont typeface="Wingdings" charset="2"/>
              <a:buChar char="q"/>
            </a:pPr>
            <a:r>
              <a:rPr lang="en-US" dirty="0"/>
              <a:t>What are the major challenges within the initial scope?</a:t>
            </a:r>
          </a:p>
          <a:p>
            <a:pPr marL="409575" indent="-396875">
              <a:buFont typeface="Wingdings" charset="2"/>
              <a:buChar char="q"/>
            </a:pPr>
            <a:r>
              <a:rPr lang="en-US" dirty="0"/>
              <a:t>What is the current status of the OSCAL project?</a:t>
            </a:r>
          </a:p>
          <a:p>
            <a:pPr marL="409575" indent="-396875">
              <a:buFont typeface="Wingdings" charset="2"/>
              <a:buChar char="q"/>
            </a:pPr>
            <a:r>
              <a:rPr lang="en-US" dirty="0"/>
              <a:t>How will OSCAL be made available for use?</a:t>
            </a:r>
          </a:p>
          <a:p>
            <a:pPr marL="409575" indent="-396875">
              <a:buFont typeface="Wingdings" charset="2"/>
              <a:buChar char="q"/>
            </a:pPr>
            <a:r>
              <a:rPr lang="en-US" dirty="0"/>
              <a:t>What is the future vision for OSCAL?</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a:t>
            </a:fld>
            <a:endParaRPr lang="en-US" dirty="0"/>
          </a:p>
        </p:txBody>
      </p:sp>
    </p:spTree>
    <p:extLst>
      <p:ext uri="{BB962C8B-B14F-4D97-AF65-F5344CB8AC3E}">
        <p14:creationId xmlns:p14="http://schemas.microsoft.com/office/powerpoint/2010/main" val="20286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OSCAL development approach</a:t>
            </a:r>
          </a:p>
        </p:txBody>
      </p:sp>
      <p:sp>
        <p:nvSpPr>
          <p:cNvPr id="3" name="Content Placeholder 2"/>
          <p:cNvSpPr>
            <a:spLocks noGrp="1"/>
          </p:cNvSpPr>
          <p:nvPr>
            <p:ph idx="1"/>
          </p:nvPr>
        </p:nvSpPr>
        <p:spPr>
          <a:xfrm>
            <a:off x="1097280" y="1959428"/>
            <a:ext cx="10058400" cy="4296229"/>
          </a:xfrm>
        </p:spPr>
        <p:txBody>
          <a:bodyPr/>
          <a:lstStyle/>
          <a:p>
            <a:pPr marL="349250" indent="-349250">
              <a:lnSpc>
                <a:spcPct val="80000"/>
              </a:lnSpc>
              <a:buFont typeface="Wingdings" charset="2"/>
              <a:buChar char="§"/>
            </a:pPr>
            <a:r>
              <a:rPr lang="en-US" dirty="0"/>
              <a:t>Using an agile methodology</a:t>
            </a:r>
          </a:p>
          <a:p>
            <a:pPr marL="349250" indent="-349250">
              <a:lnSpc>
                <a:spcPct val="80000"/>
              </a:lnSpc>
              <a:buFont typeface="Wingdings" charset="2"/>
              <a:buChar char="§"/>
            </a:pPr>
            <a:r>
              <a:rPr lang="en-US" dirty="0"/>
              <a:t>Having monthly sprints with one or more user stories per sprint</a:t>
            </a:r>
          </a:p>
          <a:p>
            <a:pPr marL="349250" indent="-349250">
              <a:lnSpc>
                <a:spcPct val="80000"/>
              </a:lnSpc>
              <a:buFont typeface="Wingdings" charset="2"/>
              <a:buChar char="§"/>
            </a:pPr>
            <a:r>
              <a:rPr lang="en-US" dirty="0"/>
              <a:t>Developing OSCAL iteratively instead of trying to engineer the entire solution at once</a:t>
            </a:r>
          </a:p>
          <a:p>
            <a:pPr marL="349250" indent="-349250">
              <a:lnSpc>
                <a:spcPct val="80000"/>
              </a:lnSpc>
              <a:buFont typeface="Wingdings" charset="2"/>
              <a:buChar char="§"/>
            </a:pPr>
            <a:r>
              <a:rPr lang="en-US" dirty="0"/>
              <a:t>Implementing the 20% of the functionality that solves 80% of the problem</a:t>
            </a:r>
          </a:p>
          <a:p>
            <a:pPr marL="349250" indent="-349250">
              <a:lnSpc>
                <a:spcPct val="80000"/>
              </a:lnSpc>
              <a:buFont typeface="Wingdings" charset="2"/>
              <a:buChar char="§"/>
            </a:pPr>
            <a:r>
              <a:rPr lang="en-US" dirty="0"/>
              <a:t>Moving from a manual mapping approach to an automatic one</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20</a:t>
            </a:fld>
            <a:endParaRPr lang="en-US" dirty="0"/>
          </a:p>
        </p:txBody>
      </p:sp>
    </p:spTree>
    <p:extLst>
      <p:ext uri="{BB962C8B-B14F-4D97-AF65-F5344CB8AC3E}">
        <p14:creationId xmlns:p14="http://schemas.microsoft.com/office/powerpoint/2010/main" val="133977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OSCAL deliverables</a:t>
            </a:r>
          </a:p>
        </p:txBody>
      </p:sp>
      <p:graphicFrame>
        <p:nvGraphicFramePr>
          <p:cNvPr id="4" name="Table 3"/>
          <p:cNvGraphicFramePr>
            <a:graphicFrameLocks noGrp="1"/>
          </p:cNvGraphicFramePr>
          <p:nvPr>
            <p:extLst>
              <p:ext uri="{D42A27DB-BD31-4B8C-83A1-F6EECF244321}">
                <p14:modId xmlns:p14="http://schemas.microsoft.com/office/powerpoint/2010/main" val="1719292707"/>
              </p:ext>
            </p:extLst>
          </p:nvPr>
        </p:nvGraphicFramePr>
        <p:xfrm>
          <a:off x="1204683" y="1953381"/>
          <a:ext cx="9950996" cy="3533018"/>
        </p:xfrm>
        <a:graphic>
          <a:graphicData uri="http://schemas.openxmlformats.org/drawingml/2006/table">
            <a:tbl>
              <a:tblPr firstRow="1" bandRow="1">
                <a:tableStyleId>{69CF1AB2-1976-4502-BF36-3FF5EA218861}</a:tableStyleId>
              </a:tblPr>
              <a:tblGrid>
                <a:gridCol w="2235203">
                  <a:extLst>
                    <a:ext uri="{9D8B030D-6E8A-4147-A177-3AD203B41FA5}">
                      <a16:colId xmlns:a16="http://schemas.microsoft.com/office/drawing/2014/main" val="20000"/>
                    </a:ext>
                  </a:extLst>
                </a:gridCol>
                <a:gridCol w="7715793">
                  <a:extLst>
                    <a:ext uri="{9D8B030D-6E8A-4147-A177-3AD203B41FA5}">
                      <a16:colId xmlns:a16="http://schemas.microsoft.com/office/drawing/2014/main" val="20001"/>
                    </a:ext>
                  </a:extLst>
                </a:gridCol>
              </a:tblGrid>
              <a:tr h="732273">
                <a:tc>
                  <a:txBody>
                    <a:bodyPr/>
                    <a:lstStyle/>
                    <a:p>
                      <a:r>
                        <a:rPr lang="en-US" sz="2400" b="0" dirty="0"/>
                        <a:t>XML Schemas</a:t>
                      </a:r>
                    </a:p>
                  </a:txBody>
                  <a:tcPr/>
                </a:tc>
                <a:tc>
                  <a:txBody>
                    <a:bodyPr/>
                    <a:lstStyle/>
                    <a:p>
                      <a:r>
                        <a:rPr lang="en-US" sz="2400" b="0" dirty="0"/>
                        <a:t>Validate catalogs and profiles against constraints</a:t>
                      </a:r>
                    </a:p>
                  </a:txBody>
                  <a:tcPr/>
                </a:tc>
                <a:extLst>
                  <a:ext uri="{0D108BD9-81ED-4DB2-BD59-A6C34878D82A}">
                    <a16:rowId xmlns:a16="http://schemas.microsoft.com/office/drawing/2014/main" val="10000"/>
                  </a:ext>
                </a:extLst>
              </a:tr>
              <a:tr h="732273">
                <a:tc>
                  <a:txBody>
                    <a:bodyPr/>
                    <a:lstStyle/>
                    <a:p>
                      <a:r>
                        <a:rPr lang="en-US" sz="2400" dirty="0"/>
                        <a:t>XSL Templates</a:t>
                      </a:r>
                    </a:p>
                  </a:txBody>
                  <a:tcPr/>
                </a:tc>
                <a:tc>
                  <a:txBody>
                    <a:bodyPr/>
                    <a:lstStyle/>
                    <a:p>
                      <a:r>
                        <a:rPr lang="en-US" sz="2400" dirty="0"/>
                        <a:t>Produce human-readable versions (PDFs)</a:t>
                      </a:r>
                    </a:p>
                  </a:txBody>
                  <a:tcPr/>
                </a:tc>
                <a:extLst>
                  <a:ext uri="{0D108BD9-81ED-4DB2-BD59-A6C34878D82A}">
                    <a16:rowId xmlns:a16="http://schemas.microsoft.com/office/drawing/2014/main" val="10001"/>
                  </a:ext>
                </a:extLst>
              </a:tr>
              <a:tr h="732273">
                <a:tc>
                  <a:txBody>
                    <a:bodyPr/>
                    <a:lstStyle/>
                    <a:p>
                      <a:r>
                        <a:rPr lang="en-US" sz="2400" dirty="0"/>
                        <a:t>CSS</a:t>
                      </a:r>
                    </a:p>
                  </a:txBody>
                  <a:tcPr/>
                </a:tc>
                <a:tc>
                  <a:txBody>
                    <a:bodyPr/>
                    <a:lstStyle/>
                    <a:p>
                      <a:r>
                        <a:rPr lang="en-US" sz="2400" dirty="0"/>
                        <a:t>Edit</a:t>
                      </a:r>
                      <a:r>
                        <a:rPr lang="en-US" sz="2400" baseline="0" dirty="0"/>
                        <a:t> OSCAL catalogs and profiles using XML tools</a:t>
                      </a:r>
                      <a:endParaRPr lang="en-US" sz="2400" dirty="0"/>
                    </a:p>
                  </a:txBody>
                  <a:tcPr/>
                </a:tc>
                <a:extLst>
                  <a:ext uri="{0D108BD9-81ED-4DB2-BD59-A6C34878D82A}">
                    <a16:rowId xmlns:a16="http://schemas.microsoft.com/office/drawing/2014/main" val="10002"/>
                  </a:ext>
                </a:extLst>
              </a:tr>
              <a:tr h="1336199">
                <a:tc>
                  <a:txBody>
                    <a:bodyPr/>
                    <a:lstStyle/>
                    <a:p>
                      <a:r>
                        <a:rPr lang="en-US" sz="2400" dirty="0"/>
                        <a:t>Prose Documentation</a:t>
                      </a:r>
                    </a:p>
                  </a:txBody>
                  <a:tcPr/>
                </a:tc>
                <a:tc>
                  <a:txBody>
                    <a:bodyPr/>
                    <a:lstStyle/>
                    <a:p>
                      <a:pPr>
                        <a:spcAft>
                          <a:spcPts val="600"/>
                        </a:spcAft>
                      </a:pPr>
                      <a:r>
                        <a:rPr lang="en-US" sz="2400" dirty="0"/>
                        <a:t>Define the OSCAL specification </a:t>
                      </a:r>
                    </a:p>
                    <a:p>
                      <a:pPr>
                        <a:spcAft>
                          <a:spcPts val="600"/>
                        </a:spcAft>
                      </a:pPr>
                      <a:r>
                        <a:rPr lang="en-US" sz="2400" dirty="0"/>
                        <a:t>Explain how</a:t>
                      </a:r>
                      <a:r>
                        <a:rPr lang="en-US" sz="2400" baseline="0" dirty="0"/>
                        <a:t> organizations can convert existing catalogs and profiles into OSCAL formats</a:t>
                      </a:r>
                      <a:endParaRPr lang="en-US" sz="2400"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097280" y="5675086"/>
            <a:ext cx="10058399" cy="461665"/>
          </a:xfrm>
          <a:prstGeom prst="rect">
            <a:avLst/>
          </a:prstGeom>
          <a:noFill/>
        </p:spPr>
        <p:txBody>
          <a:bodyPr wrap="square" rtlCol="0">
            <a:spAutoFit/>
          </a:bodyPr>
          <a:lstStyle/>
          <a:p>
            <a:pPr algn="ctr"/>
            <a:r>
              <a:rPr lang="en-US" sz="2400" dirty="0"/>
              <a:t>This information is posted to GitHub </a:t>
            </a:r>
          </a:p>
        </p:txBody>
      </p:sp>
      <p:sp>
        <p:nvSpPr>
          <p:cNvPr id="7" name="Slide Number Placeholder 6"/>
          <p:cNvSpPr>
            <a:spLocks noGrp="1"/>
          </p:cNvSpPr>
          <p:nvPr>
            <p:ph type="sldNum" sz="quarter" idx="12"/>
          </p:nvPr>
        </p:nvSpPr>
        <p:spPr>
          <a:xfrm>
            <a:off x="9900458" y="6459785"/>
            <a:ext cx="1312025" cy="365125"/>
          </a:xfrm>
        </p:spPr>
        <p:txBody>
          <a:bodyPr/>
          <a:lstStyle/>
          <a:p>
            <a:fld id="{843526E3-69C1-484F-9DE1-BB5EAAB9CB6E}" type="slidenum">
              <a:rPr lang="en-US" smtClean="0"/>
              <a:pPr/>
              <a:t>21</a:t>
            </a:fld>
            <a:endParaRPr lang="en-US" dirty="0"/>
          </a:p>
        </p:txBody>
      </p:sp>
    </p:spTree>
    <p:extLst>
      <p:ext uri="{BB962C8B-B14F-4D97-AF65-F5344CB8AC3E}">
        <p14:creationId xmlns:p14="http://schemas.microsoft.com/office/powerpoint/2010/main" val="1902728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Completed sprints (Cont’d)</a:t>
            </a:r>
          </a:p>
        </p:txBody>
      </p:sp>
      <p:sp>
        <p:nvSpPr>
          <p:cNvPr id="3" name="Content Placeholder 2"/>
          <p:cNvSpPr>
            <a:spLocks noGrp="1"/>
          </p:cNvSpPr>
          <p:nvPr>
            <p:ph idx="1"/>
          </p:nvPr>
        </p:nvSpPr>
        <p:spPr>
          <a:xfrm>
            <a:off x="1097280" y="1944914"/>
            <a:ext cx="10058400" cy="4325256"/>
          </a:xfrm>
        </p:spPr>
        <p:txBody>
          <a:bodyPr>
            <a:normAutofit lnSpcReduction="10000"/>
          </a:bodyPr>
          <a:lstStyle/>
          <a:p>
            <a:r>
              <a:rPr lang="en-US" dirty="0"/>
              <a:t>Sprint 1 (June 2017)</a:t>
            </a:r>
          </a:p>
          <a:p>
            <a:pPr marL="403225" indent="-374650">
              <a:buFont typeface="Wingdings" charset="2"/>
              <a:buChar char="q"/>
            </a:pPr>
            <a:r>
              <a:rPr lang="en-US" sz="2400" dirty="0"/>
              <a:t>Redesigned the OSCAL model from scratch.</a:t>
            </a:r>
          </a:p>
          <a:p>
            <a:pPr marL="403225" indent="-374650">
              <a:buFont typeface="Wingdings" charset="2"/>
              <a:buChar char="q"/>
            </a:pPr>
            <a:r>
              <a:rPr lang="en-US" sz="2400" dirty="0"/>
              <a:t>Represented control information from NIST SP 800-53 and ISO 27002 in a common format.</a:t>
            </a:r>
          </a:p>
          <a:p>
            <a:r>
              <a:rPr lang="en-US" dirty="0"/>
              <a:t>Sprint 2 (July 2017)</a:t>
            </a:r>
          </a:p>
          <a:p>
            <a:pPr marL="403225" indent="-403225">
              <a:buFont typeface="Wingdings" charset="2"/>
              <a:buChar char="q"/>
            </a:pPr>
            <a:r>
              <a:rPr lang="en-US" sz="2400" dirty="0"/>
              <a:t>Represented control information from NIST SP 800-53, ISO 27002, and a subset of COBIT 5 in a common format.</a:t>
            </a:r>
          </a:p>
          <a:p>
            <a:pPr marL="403225" indent="-403225">
              <a:buFont typeface="Wingdings" charset="2"/>
              <a:buChar char="q"/>
            </a:pPr>
            <a:r>
              <a:rPr lang="en-US" sz="2400" dirty="0"/>
              <a:t>Displayed all NIST SP 800-53 control catalog entries that corresponded to each NIST SP 800-53 baseline (low, moderate, high).</a:t>
            </a:r>
          </a:p>
          <a:p>
            <a:pPr marL="403225" indent="-403225">
              <a:buFont typeface="Wingdings" charset="2"/>
              <a:buChar char="q"/>
            </a:pPr>
            <a:r>
              <a:rPr lang="en-US" sz="2400" dirty="0"/>
              <a:t>Decided to merge NIST SP 800-53A into the catalog model.</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22</a:t>
            </a:fld>
            <a:endParaRPr lang="en-US" dirty="0"/>
          </a:p>
        </p:txBody>
      </p:sp>
    </p:spTree>
    <p:extLst>
      <p:ext uri="{BB962C8B-B14F-4D97-AF65-F5344CB8AC3E}">
        <p14:creationId xmlns:p14="http://schemas.microsoft.com/office/powerpoint/2010/main" val="69089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Completed sprints (Cont’d)</a:t>
            </a:r>
          </a:p>
        </p:txBody>
      </p:sp>
      <p:sp>
        <p:nvSpPr>
          <p:cNvPr id="3" name="Content Placeholder 2"/>
          <p:cNvSpPr>
            <a:spLocks noGrp="1"/>
          </p:cNvSpPr>
          <p:nvPr>
            <p:ph idx="1"/>
          </p:nvPr>
        </p:nvSpPr>
        <p:spPr>
          <a:xfrm>
            <a:off x="1097280" y="1845733"/>
            <a:ext cx="10058400" cy="4526037"/>
          </a:xfrm>
        </p:spPr>
        <p:txBody>
          <a:bodyPr>
            <a:normAutofit fontScale="92500"/>
          </a:bodyPr>
          <a:lstStyle/>
          <a:p>
            <a:pPr marL="0" indent="0">
              <a:buNone/>
            </a:pPr>
            <a:r>
              <a:rPr lang="en-US" sz="3000" dirty="0"/>
              <a:t>Sprint 3 (August 2017)</a:t>
            </a:r>
          </a:p>
          <a:p>
            <a:pPr marL="409575" indent="-409575">
              <a:buFont typeface="Wingdings" charset="2"/>
              <a:buChar char="q"/>
            </a:pPr>
            <a:r>
              <a:rPr lang="en-US" dirty="0"/>
              <a:t>Document the OSCAL artifacts on GitHub and how they can be used.</a:t>
            </a:r>
          </a:p>
          <a:p>
            <a:pPr marL="409575" indent="-409575">
              <a:buFont typeface="Wingdings" charset="2"/>
              <a:buChar char="q"/>
            </a:pPr>
            <a:r>
              <a:rPr lang="en-US" dirty="0"/>
              <a:t>Create a profile that references controls from multiple OSCAL catalogs.</a:t>
            </a:r>
          </a:p>
          <a:p>
            <a:pPr marL="409575" indent="-409575">
              <a:buFont typeface="Wingdings" charset="2"/>
              <a:buChar char="q"/>
            </a:pPr>
            <a:r>
              <a:rPr lang="en-US" dirty="0"/>
              <a:t>Represent single-valued parameter options for NIST SP 800-53 controls.</a:t>
            </a:r>
          </a:p>
          <a:p>
            <a:pPr marL="409575" indent="-409575">
              <a:buFont typeface="Wingdings" charset="2"/>
              <a:buChar char="q"/>
            </a:pPr>
            <a:r>
              <a:rPr lang="en-US" dirty="0"/>
              <a:t>Set single-valued parameters for a NIST SP 800-53 baseline’s controls.</a:t>
            </a:r>
          </a:p>
          <a:p>
            <a:pPr marL="409575" indent="-409575">
              <a:buFont typeface="Wingdings" charset="2"/>
              <a:buChar char="q"/>
            </a:pPr>
            <a:r>
              <a:rPr lang="en-US" dirty="0"/>
              <a:t>Document OSCAL’s purpose, benefits, uses, components, and high-level architecture in Word and </a:t>
            </a:r>
            <a:r>
              <a:rPr lang="en-US" dirty="0" err="1"/>
              <a:t>Powerpoint</a:t>
            </a:r>
            <a:r>
              <a:rPr lang="en-US" dirty="0"/>
              <a:t> formats.</a:t>
            </a:r>
          </a:p>
          <a:p>
            <a:pPr marL="409575" indent="-409575">
              <a:buFont typeface="Wingdings" charset="2"/>
              <a:buChar char="q"/>
            </a:pPr>
            <a:r>
              <a:rPr lang="en-US" dirty="0"/>
              <a:t>Document the catalog schema’s composition within the XML schema and in Word and </a:t>
            </a:r>
            <a:r>
              <a:rPr lang="en-US" dirty="0" err="1"/>
              <a:t>Powerpoint</a:t>
            </a:r>
            <a:r>
              <a:rPr lang="en-US" dirty="0"/>
              <a:t> formats.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23</a:t>
            </a:fld>
            <a:endParaRPr lang="en-US" dirty="0"/>
          </a:p>
        </p:txBody>
      </p:sp>
    </p:spTree>
    <p:extLst>
      <p:ext uri="{BB962C8B-B14F-4D97-AF65-F5344CB8AC3E}">
        <p14:creationId xmlns:p14="http://schemas.microsoft.com/office/powerpoint/2010/main" val="1267271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Completed sprints (Cont’d)</a:t>
            </a:r>
          </a:p>
        </p:txBody>
      </p:sp>
      <p:sp>
        <p:nvSpPr>
          <p:cNvPr id="3" name="Content Placeholder 2"/>
          <p:cNvSpPr>
            <a:spLocks noGrp="1"/>
          </p:cNvSpPr>
          <p:nvPr>
            <p:ph idx="1"/>
          </p:nvPr>
        </p:nvSpPr>
        <p:spPr/>
        <p:txBody>
          <a:bodyPr/>
          <a:lstStyle/>
          <a:p>
            <a:pPr marL="0" indent="0">
              <a:buNone/>
            </a:pPr>
            <a:r>
              <a:rPr lang="en-US" dirty="0"/>
              <a:t>Sprint 4 (September 2017)</a:t>
            </a:r>
          </a:p>
          <a:p>
            <a:pPr marL="403225" indent="-403225">
              <a:buFont typeface="Wingdings" charset="2"/>
              <a:buChar char="q"/>
            </a:pPr>
            <a:r>
              <a:rPr lang="en-US" dirty="0"/>
              <a:t>Reorganize &amp; improve documentation for easier use – Issue #25</a:t>
            </a:r>
          </a:p>
          <a:p>
            <a:pPr marL="403225" indent="-403225">
              <a:buFont typeface="Wingdings" charset="2"/>
              <a:buChar char="q"/>
            </a:pPr>
            <a:r>
              <a:rPr lang="en-US" dirty="0"/>
              <a:t>Add support for tailoring of profiles (e.g., add &amp; modify statements) – Issue #43</a:t>
            </a:r>
          </a:p>
          <a:p>
            <a:pPr marL="403225" indent="-403225">
              <a:buFont typeface="Wingdings" charset="2"/>
              <a:buChar char="q"/>
            </a:pPr>
            <a:r>
              <a:rPr lang="en-US" dirty="0"/>
              <a:t>Design an approach for security frameworks and mappings (e.g. Cybersecurity Framework, PCI DSS) – Issue #5</a:t>
            </a:r>
          </a:p>
          <a:p>
            <a:pPr marL="403225" indent="-403225">
              <a:buFont typeface="Wingdings" charset="2"/>
              <a:buChar char="q"/>
            </a:pPr>
            <a:endParaRPr lang="en-US" dirty="0"/>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24</a:t>
            </a:fld>
            <a:endParaRPr lang="en-US" dirty="0"/>
          </a:p>
        </p:txBody>
      </p:sp>
    </p:spTree>
    <p:extLst>
      <p:ext uri="{BB962C8B-B14F-4D97-AF65-F5344CB8AC3E}">
        <p14:creationId xmlns:p14="http://schemas.microsoft.com/office/powerpoint/2010/main" val="1456307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A5D8-CDCF-4E2F-8D2B-5590204E6722}"/>
              </a:ext>
            </a:extLst>
          </p:cNvPr>
          <p:cNvSpPr>
            <a:spLocks noGrp="1"/>
          </p:cNvSpPr>
          <p:nvPr>
            <p:ph type="title"/>
          </p:nvPr>
        </p:nvSpPr>
        <p:spPr/>
        <p:txBody>
          <a:bodyPr/>
          <a:lstStyle/>
          <a:p>
            <a:r>
              <a:rPr lang="en-US" dirty="0"/>
              <a:t>Potential Focus for Sprint 5 (Nov. 2017)</a:t>
            </a:r>
          </a:p>
        </p:txBody>
      </p:sp>
      <p:sp>
        <p:nvSpPr>
          <p:cNvPr id="3" name="Content Placeholder 2">
            <a:extLst>
              <a:ext uri="{FF2B5EF4-FFF2-40B4-BE49-F238E27FC236}">
                <a16:creationId xmlns:a16="http://schemas.microsoft.com/office/drawing/2014/main" id="{A73D051D-E89B-49CF-9378-A80D748DFE6C}"/>
              </a:ext>
            </a:extLst>
          </p:cNvPr>
          <p:cNvSpPr>
            <a:spLocks noGrp="1"/>
          </p:cNvSpPr>
          <p:nvPr>
            <p:ph idx="1"/>
          </p:nvPr>
        </p:nvSpPr>
        <p:spPr/>
        <p:txBody>
          <a:bodyPr>
            <a:normAutofit/>
          </a:bodyPr>
          <a:lstStyle/>
          <a:p>
            <a:pPr marL="0" indent="0">
              <a:buNone/>
            </a:pPr>
            <a:r>
              <a:rPr lang="en-US" dirty="0"/>
              <a:t>We will likely focus on the following:</a:t>
            </a:r>
          </a:p>
          <a:p>
            <a:pPr marL="403225" indent="-403225">
              <a:buFont typeface="Wingdings" charset="2"/>
              <a:buChar char="q"/>
            </a:pPr>
            <a:r>
              <a:rPr lang="en-US" dirty="0"/>
              <a:t>Develop framework examples for CSF, and PCI DSS</a:t>
            </a:r>
          </a:p>
          <a:p>
            <a:pPr marL="403225" indent="-403225">
              <a:buFont typeface="Wingdings" charset="2"/>
              <a:buChar char="q"/>
            </a:pPr>
            <a:r>
              <a:rPr lang="en-US" dirty="0"/>
              <a:t>Incorporate JSON Schema and examples</a:t>
            </a:r>
          </a:p>
          <a:p>
            <a:pPr marL="403225" indent="-403225">
              <a:buFont typeface="Wingdings" charset="2"/>
              <a:buChar char="q"/>
            </a:pPr>
            <a:r>
              <a:rPr lang="en-US" dirty="0"/>
              <a:t>Continue review and refinement of Catalog and Profile models</a:t>
            </a:r>
          </a:p>
          <a:p>
            <a:pPr marL="403225" indent="-403225">
              <a:buFont typeface="Wingdings" charset="2"/>
              <a:buChar char="q"/>
            </a:pPr>
            <a:r>
              <a:rPr lang="en-US" dirty="0"/>
              <a:t>Continue improvement of GitHub documentation</a:t>
            </a:r>
          </a:p>
          <a:p>
            <a:pPr marL="403225" indent="-403225">
              <a:buFont typeface="Wingdings" charset="2"/>
              <a:buChar char="q"/>
            </a:pPr>
            <a:r>
              <a:rPr lang="en-US" dirty="0"/>
              <a:t>Provide a cleaner organization for schema and examples</a:t>
            </a:r>
          </a:p>
          <a:p>
            <a:pPr lvl="1"/>
            <a:endParaRPr lang="en-US" sz="2800" dirty="0"/>
          </a:p>
        </p:txBody>
      </p:sp>
      <p:sp>
        <p:nvSpPr>
          <p:cNvPr id="4" name="Slide Number Placeholder 3">
            <a:extLst>
              <a:ext uri="{FF2B5EF4-FFF2-40B4-BE49-F238E27FC236}">
                <a16:creationId xmlns:a16="http://schemas.microsoft.com/office/drawing/2014/main" id="{08932264-3CD9-408A-B460-37A534004473}"/>
              </a:ext>
            </a:extLst>
          </p:cNvPr>
          <p:cNvSpPr>
            <a:spLocks noGrp="1"/>
          </p:cNvSpPr>
          <p:nvPr>
            <p:ph type="sldNum" sz="quarter" idx="12"/>
          </p:nvPr>
        </p:nvSpPr>
        <p:spPr/>
        <p:txBody>
          <a:bodyPr/>
          <a:lstStyle/>
          <a:p>
            <a:fld id="{843526E3-69C1-484F-9DE1-BB5EAAB9CB6E}" type="slidenum">
              <a:rPr lang="en-US" smtClean="0"/>
              <a:t>25</a:t>
            </a:fld>
            <a:endParaRPr lang="en-US"/>
          </a:p>
        </p:txBody>
      </p:sp>
    </p:spTree>
    <p:extLst>
      <p:ext uri="{BB962C8B-B14F-4D97-AF65-F5344CB8AC3E}">
        <p14:creationId xmlns:p14="http://schemas.microsoft.com/office/powerpoint/2010/main" val="66962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focus</a:t>
            </a:r>
          </a:p>
        </p:txBody>
      </p:sp>
      <p:sp>
        <p:nvSpPr>
          <p:cNvPr id="7" name="Slide Number Placeholder 6"/>
          <p:cNvSpPr>
            <a:spLocks noGrp="1"/>
          </p:cNvSpPr>
          <p:nvPr>
            <p:ph type="sldNum" sz="quarter" idx="12"/>
          </p:nvPr>
        </p:nvSpPr>
        <p:spPr>
          <a:xfrm>
            <a:off x="9900458" y="6459785"/>
            <a:ext cx="1312025" cy="365125"/>
          </a:xfrm>
        </p:spPr>
        <p:txBody>
          <a:bodyPr/>
          <a:lstStyle/>
          <a:p>
            <a:fld id="{843526E3-69C1-484F-9DE1-BB5EAAB9CB6E}" type="slidenum">
              <a:rPr lang="en-US" smtClean="0"/>
              <a:pPr/>
              <a:t>26</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912" y="1893002"/>
            <a:ext cx="4819136" cy="4411141"/>
          </a:xfrm>
          <a:prstGeom prst="rect">
            <a:avLst/>
          </a:prstGeom>
        </p:spPr>
      </p:pic>
    </p:spTree>
    <p:extLst>
      <p:ext uri="{BB962C8B-B14F-4D97-AF65-F5344CB8AC3E}">
        <p14:creationId xmlns:p14="http://schemas.microsoft.com/office/powerpoint/2010/main" val="813714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Descriptions of future </a:t>
            </a:r>
            <a:br>
              <a:rPr lang="en-US" dirty="0"/>
            </a:br>
            <a:r>
              <a:rPr lang="en-US" dirty="0"/>
              <a:t>components</a:t>
            </a:r>
          </a:p>
        </p:txBody>
      </p:sp>
      <p:sp>
        <p:nvSpPr>
          <p:cNvPr id="3" name="Content Placeholder 2"/>
          <p:cNvSpPr>
            <a:spLocks noGrp="1"/>
          </p:cNvSpPr>
          <p:nvPr>
            <p:ph idx="1"/>
          </p:nvPr>
        </p:nvSpPr>
        <p:spPr>
          <a:xfrm>
            <a:off x="1097280" y="1845733"/>
            <a:ext cx="6897542" cy="4443855"/>
          </a:xfrm>
        </p:spPr>
        <p:txBody>
          <a:bodyPr>
            <a:normAutofit fontScale="92500" lnSpcReduction="20000"/>
          </a:bodyPr>
          <a:lstStyle/>
          <a:p>
            <a:pPr marL="403225" indent="-403225">
              <a:buFont typeface="Wingdings" charset="2"/>
              <a:buChar char="q"/>
            </a:pPr>
            <a:r>
              <a:rPr lang="en-US" b="1" dirty="0"/>
              <a:t>Implementation: </a:t>
            </a:r>
            <a:r>
              <a:rPr lang="en-US" dirty="0"/>
              <a:t>Defines how each profile item is implemented (System Security Plan) </a:t>
            </a:r>
          </a:p>
          <a:p>
            <a:pPr marL="403225" indent="-403225">
              <a:buFont typeface="Wingdings" charset="2"/>
              <a:buChar char="q"/>
            </a:pPr>
            <a:r>
              <a:rPr lang="en-US" b="1" dirty="0"/>
              <a:t>Assessment: </a:t>
            </a:r>
            <a:r>
              <a:rPr lang="en-US" dirty="0"/>
              <a:t>Describes how the system assessment is to be performed</a:t>
            </a:r>
          </a:p>
          <a:p>
            <a:pPr marL="403225" indent="-403225">
              <a:buFont typeface="Wingdings" charset="2"/>
              <a:buChar char="q"/>
            </a:pPr>
            <a:r>
              <a:rPr lang="en-US" b="1" dirty="0"/>
              <a:t>Assessment Results: </a:t>
            </a:r>
            <a:r>
              <a:rPr lang="en-US" dirty="0"/>
              <a:t>Records the findings of the assessment</a:t>
            </a:r>
          </a:p>
          <a:p>
            <a:pPr marL="403225" indent="-403225">
              <a:buFont typeface="Wingdings" charset="2"/>
              <a:buChar char="q"/>
            </a:pPr>
            <a:r>
              <a:rPr lang="en-US" b="1" dirty="0"/>
              <a:t>Metrics:</a:t>
            </a:r>
            <a:r>
              <a:rPr lang="en-US" dirty="0"/>
              <a:t> Defines metrics and measurements for understanding the effectiveness of the system’s security</a:t>
            </a:r>
          </a:p>
          <a:p>
            <a:pPr marL="403225" indent="-403225">
              <a:buFont typeface="Wingdings" charset="2"/>
              <a:buChar char="q"/>
            </a:pPr>
            <a:r>
              <a:rPr lang="en-US" b="1" dirty="0"/>
              <a:t>Mechanism: </a:t>
            </a:r>
            <a:r>
              <a:rPr lang="en-US" dirty="0"/>
              <a:t>Describes methods used to monitor the system’s current security state (e.g., Security Content Automation Protocol (SCAP))</a:t>
            </a:r>
          </a:p>
          <a:p>
            <a:endParaRPr lang="en-US" dirty="0"/>
          </a:p>
        </p:txBody>
      </p:sp>
      <p:sp>
        <p:nvSpPr>
          <p:cNvPr id="4" name="Slide Number Placeholder 3"/>
          <p:cNvSpPr>
            <a:spLocks noGrp="1"/>
          </p:cNvSpPr>
          <p:nvPr>
            <p:ph type="sldNum" sz="quarter" idx="12"/>
          </p:nvPr>
        </p:nvSpPr>
        <p:spPr/>
        <p:txBody>
          <a:bodyPr/>
          <a:lstStyle/>
          <a:p>
            <a:fld id="{843526E3-69C1-484F-9DE1-BB5EAAB9CB6E}" type="slidenum">
              <a:rPr lang="en-US" smtClean="0"/>
              <a:t>27</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100" y="0"/>
            <a:ext cx="3914900" cy="3583459"/>
          </a:xfrm>
          <a:prstGeom prst="rect">
            <a:avLst/>
          </a:prstGeom>
        </p:spPr>
      </p:pic>
    </p:spTree>
    <p:extLst>
      <p:ext uri="{BB962C8B-B14F-4D97-AF65-F5344CB8AC3E}">
        <p14:creationId xmlns:p14="http://schemas.microsoft.com/office/powerpoint/2010/main" val="1952662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OSCAL work</a:t>
            </a:r>
          </a:p>
        </p:txBody>
      </p:sp>
      <p:sp>
        <p:nvSpPr>
          <p:cNvPr id="3" name="Content Placeholder 2"/>
          <p:cNvSpPr>
            <a:spLocks noGrp="1"/>
          </p:cNvSpPr>
          <p:nvPr>
            <p:ph idx="1"/>
          </p:nvPr>
        </p:nvSpPr>
        <p:spPr>
          <a:xfrm>
            <a:off x="1097280" y="1845734"/>
            <a:ext cx="10058400" cy="4431498"/>
          </a:xfrm>
        </p:spPr>
        <p:txBody>
          <a:bodyPr>
            <a:normAutofit fontScale="92500"/>
          </a:bodyPr>
          <a:lstStyle/>
          <a:p>
            <a:pPr marL="514350" indent="-514350">
              <a:buFont typeface="+mj-lt"/>
              <a:buAutoNum type="arabicPeriod"/>
            </a:pPr>
            <a:r>
              <a:rPr lang="en-US" dirty="0"/>
              <a:t>Represent the following in standardized, machine-readable formats:</a:t>
            </a:r>
          </a:p>
          <a:p>
            <a:pPr marL="1031875" lvl="1" indent="-476250">
              <a:buFont typeface="+mj-lt"/>
              <a:buAutoNum type="alphaLcPeriod"/>
            </a:pPr>
            <a:r>
              <a:rPr lang="en-US" dirty="0"/>
              <a:t>How each control is implemented on a system</a:t>
            </a:r>
          </a:p>
          <a:p>
            <a:pPr marL="1031875" lvl="1" indent="-476250">
              <a:buFont typeface="+mj-lt"/>
              <a:buAutoNum type="alphaLcPeriod"/>
            </a:pPr>
            <a:r>
              <a:rPr lang="en-US" dirty="0"/>
              <a:t>Which controls are applicable to a system</a:t>
            </a:r>
          </a:p>
          <a:p>
            <a:pPr marL="1031875" lvl="1" indent="-476250">
              <a:buFont typeface="+mj-lt"/>
              <a:buAutoNum type="alphaLcPeriod"/>
            </a:pPr>
            <a:r>
              <a:rPr lang="en-US" dirty="0"/>
              <a:t>How each control on a system can be assessed (procedures) to ensure it’s implemented and operating properly</a:t>
            </a:r>
          </a:p>
          <a:p>
            <a:pPr marL="1031875" lvl="1" indent="-476250">
              <a:buFont typeface="+mj-lt"/>
              <a:buAutoNum type="alphaLcPeriod"/>
            </a:pPr>
            <a:r>
              <a:rPr lang="en-US" dirty="0"/>
              <a:t>How the control implementations on a system can be measured (metrics)</a:t>
            </a:r>
          </a:p>
          <a:p>
            <a:pPr marL="514350" indent="-514350">
              <a:buFont typeface="+mj-lt"/>
              <a:buAutoNum type="arabicPeriod"/>
            </a:pPr>
            <a:r>
              <a:rPr lang="en-US" dirty="0"/>
              <a:t>Identify which controls from a profile are implemented on a system.</a:t>
            </a:r>
          </a:p>
          <a:p>
            <a:pPr marL="514350" indent="-514350">
              <a:buFont typeface="+mj-lt"/>
              <a:buAutoNum type="arabicPeriod"/>
            </a:pPr>
            <a:r>
              <a:rPr lang="en-US" dirty="0"/>
              <a:t>Verify whether each control meets the options (parameters) specified in the profile.</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28</a:t>
            </a:fld>
            <a:endParaRPr lang="en-US" dirty="0"/>
          </a:p>
        </p:txBody>
      </p:sp>
    </p:spTree>
    <p:extLst>
      <p:ext uri="{BB962C8B-B14F-4D97-AF65-F5344CB8AC3E}">
        <p14:creationId xmlns:p14="http://schemas.microsoft.com/office/powerpoint/2010/main" val="1895215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Long-term goals</a:t>
            </a:r>
          </a:p>
        </p:txBody>
      </p:sp>
      <p:sp>
        <p:nvSpPr>
          <p:cNvPr id="3" name="Content Placeholder 2"/>
          <p:cNvSpPr>
            <a:spLocks noGrp="1"/>
          </p:cNvSpPr>
          <p:nvPr>
            <p:ph idx="1"/>
          </p:nvPr>
        </p:nvSpPr>
        <p:spPr>
          <a:xfrm>
            <a:off x="1097279" y="1845733"/>
            <a:ext cx="10252891" cy="4511523"/>
          </a:xfrm>
        </p:spPr>
        <p:txBody>
          <a:bodyPr>
            <a:normAutofit/>
          </a:bodyPr>
          <a:lstStyle/>
          <a:p>
            <a:pPr marL="409575" indent="-409575">
              <a:buFont typeface="Wingdings" charset="2"/>
              <a:buChar char="q"/>
            </a:pPr>
            <a:r>
              <a:rPr lang="en-US" dirty="0"/>
              <a:t>Have OSCAL-enabled tools and OSCAL-formatted content widely available</a:t>
            </a:r>
          </a:p>
          <a:p>
            <a:pPr marL="409575" indent="-409575">
              <a:spcAft>
                <a:spcPts val="800"/>
              </a:spcAft>
              <a:buFont typeface="Wingdings" charset="2"/>
              <a:buChar char="q"/>
            </a:pPr>
            <a:r>
              <a:rPr lang="en-US" dirty="0"/>
              <a:t>Have OSCAL use enable:</a:t>
            </a:r>
          </a:p>
          <a:p>
            <a:pPr marL="806450" lvl="1" indent="-396875">
              <a:buFont typeface="Wingdings" charset="2"/>
              <a:buChar char="q"/>
            </a:pPr>
            <a:r>
              <a:rPr lang="en-US" dirty="0"/>
              <a:t>A large decrease in assessment-related labor</a:t>
            </a:r>
          </a:p>
          <a:p>
            <a:pPr marL="806450" lvl="1" indent="-396875">
              <a:buFont typeface="Wingdings" charset="2"/>
              <a:buChar char="q"/>
            </a:pPr>
            <a:r>
              <a:rPr lang="en-US" dirty="0"/>
              <a:t>The ability to assess a system’s security much more often, ideally continuously</a:t>
            </a:r>
          </a:p>
          <a:p>
            <a:pPr marL="806450" lvl="1" indent="-396875">
              <a:buFont typeface="Wingdings" charset="2"/>
              <a:buChar char="q"/>
            </a:pPr>
            <a:r>
              <a:rPr lang="en-US" dirty="0"/>
              <a:t>The ability to assess a system’s compliance with several sets of requirements simultaneously </a:t>
            </a:r>
          </a:p>
          <a:p>
            <a:pPr marL="806450" lvl="1" indent="-396875">
              <a:buFont typeface="Wingdings" charset="2"/>
              <a:buChar char="q"/>
            </a:pPr>
            <a:r>
              <a:rPr lang="en-US" dirty="0"/>
              <a:t>The consistent performance of assessments, regardless of system type</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29</a:t>
            </a:fld>
            <a:endParaRPr lang="en-US" dirty="0"/>
          </a:p>
        </p:txBody>
      </p:sp>
    </p:spTree>
    <p:extLst>
      <p:ext uri="{BB962C8B-B14F-4D97-AF65-F5344CB8AC3E}">
        <p14:creationId xmlns:p14="http://schemas.microsoft.com/office/powerpoint/2010/main" val="187582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A30D-87CB-4EEA-B887-749E56B5AA36}"/>
              </a:ext>
            </a:extLst>
          </p:cNvPr>
          <p:cNvSpPr>
            <a:spLocks noGrp="1"/>
          </p:cNvSpPr>
          <p:nvPr>
            <p:ph type="title"/>
          </p:nvPr>
        </p:nvSpPr>
        <p:spPr/>
        <p:txBody>
          <a:bodyPr/>
          <a:lstStyle/>
          <a:p>
            <a:r>
              <a:rPr lang="en-US" dirty="0"/>
              <a:t>The OSCAL Team</a:t>
            </a:r>
          </a:p>
        </p:txBody>
      </p:sp>
      <p:sp>
        <p:nvSpPr>
          <p:cNvPr id="3" name="Content Placeholder 2">
            <a:extLst>
              <a:ext uri="{FF2B5EF4-FFF2-40B4-BE49-F238E27FC236}">
                <a16:creationId xmlns:a16="http://schemas.microsoft.com/office/drawing/2014/main" id="{6D031817-DCDA-4BFD-97B1-DCE14153F55F}"/>
              </a:ext>
            </a:extLst>
          </p:cNvPr>
          <p:cNvSpPr>
            <a:spLocks noGrp="1"/>
          </p:cNvSpPr>
          <p:nvPr>
            <p:ph idx="1"/>
          </p:nvPr>
        </p:nvSpPr>
        <p:spPr/>
        <p:txBody>
          <a:bodyPr/>
          <a:lstStyle/>
          <a:p>
            <a:r>
              <a:rPr lang="en-US" dirty="0"/>
              <a:t>Project co-leaders:</a:t>
            </a:r>
          </a:p>
          <a:p>
            <a:pPr lvl="1"/>
            <a:r>
              <a:rPr lang="en-US" dirty="0"/>
              <a:t>Michaela Iorga and David Waltermire</a:t>
            </a:r>
          </a:p>
          <a:p>
            <a:r>
              <a:rPr lang="en-US" dirty="0"/>
              <a:t>Team members:</a:t>
            </a:r>
          </a:p>
          <a:p>
            <a:pPr lvl="1"/>
            <a:r>
              <a:rPr lang="en-US" dirty="0"/>
              <a:t>Wendell Piez – C2Labs</a:t>
            </a:r>
          </a:p>
          <a:p>
            <a:pPr lvl="1"/>
            <a:r>
              <a:rPr lang="en-US" dirty="0"/>
              <a:t>Anil Karmel – C2Labs</a:t>
            </a:r>
          </a:p>
          <a:p>
            <a:pPr lvl="1"/>
            <a:r>
              <a:rPr lang="en-US" dirty="0"/>
              <a:t>Karen Scarfone – Scarfone Cybersecurity</a:t>
            </a:r>
          </a:p>
          <a:p>
            <a:pPr lvl="1"/>
            <a:r>
              <a:rPr lang="en-US" dirty="0"/>
              <a:t>Andrew Weiss - Docker</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9FEC2E3-4F74-460C-9EC6-F95C36273B1D}"/>
              </a:ext>
            </a:extLst>
          </p:cNvPr>
          <p:cNvSpPr>
            <a:spLocks noGrp="1"/>
          </p:cNvSpPr>
          <p:nvPr>
            <p:ph type="sldNum" sz="quarter" idx="12"/>
          </p:nvPr>
        </p:nvSpPr>
        <p:spPr/>
        <p:txBody>
          <a:bodyPr/>
          <a:lstStyle/>
          <a:p>
            <a:fld id="{843526E3-69C1-484F-9DE1-BB5EAAB9CB6E}" type="slidenum">
              <a:rPr lang="en-US" smtClean="0"/>
              <a:t>3</a:t>
            </a:fld>
            <a:endParaRPr lang="en-US"/>
          </a:p>
        </p:txBody>
      </p:sp>
    </p:spTree>
    <p:extLst>
      <p:ext uri="{BB962C8B-B14F-4D97-AF65-F5344CB8AC3E}">
        <p14:creationId xmlns:p14="http://schemas.microsoft.com/office/powerpoint/2010/main" val="3620656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For more information email the OSCAL team at </a:t>
            </a:r>
            <a:r>
              <a:rPr lang="en-US" dirty="0">
                <a:hlinkClick r:id="rId3"/>
              </a:rPr>
              <a:t>oscal@nist.gov</a:t>
            </a:r>
            <a:r>
              <a:rPr lang="en-US" dirty="0"/>
              <a:t>.</a:t>
            </a:r>
          </a:p>
          <a:p>
            <a:pPr marL="0" indent="0">
              <a:buNone/>
            </a:pPr>
            <a:endParaRPr lang="en-US" dirty="0"/>
          </a:p>
          <a:p>
            <a:pPr marL="0" indent="0">
              <a:buNone/>
            </a:pPr>
            <a:r>
              <a:rPr lang="en-US" dirty="0"/>
              <a:t>Check out the project on GitHub. Email us for access to the private repository.</a:t>
            </a:r>
          </a:p>
          <a:p>
            <a:pPr marL="0" indent="0">
              <a:buNone/>
            </a:pPr>
            <a:r>
              <a:rPr lang="en-US" dirty="0">
                <a:hlinkClick r:id="rId4"/>
              </a:rPr>
              <a:t>https://github.com/usnistgov/OSCAL</a:t>
            </a: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43526E3-69C1-484F-9DE1-BB5EAAB9CB6E}" type="slidenum">
              <a:rPr lang="en-US" smtClean="0"/>
              <a:pPr/>
              <a:t>30</a:t>
            </a:fld>
            <a:endParaRPr lang="en-US" dirty="0"/>
          </a:p>
        </p:txBody>
      </p:sp>
    </p:spTree>
    <p:extLst>
      <p:ext uri="{BB962C8B-B14F-4D97-AF65-F5344CB8AC3E}">
        <p14:creationId xmlns:p14="http://schemas.microsoft.com/office/powerpoint/2010/main" val="40993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about terminology</a:t>
            </a:r>
          </a:p>
        </p:txBody>
      </p:sp>
      <p:graphicFrame>
        <p:nvGraphicFramePr>
          <p:cNvPr id="4" name="Table 3"/>
          <p:cNvGraphicFramePr>
            <a:graphicFrameLocks noGrp="1"/>
          </p:cNvGraphicFramePr>
          <p:nvPr>
            <p:extLst>
              <p:ext uri="{D42A27DB-BD31-4B8C-83A1-F6EECF244321}">
                <p14:modId xmlns:p14="http://schemas.microsoft.com/office/powerpoint/2010/main" val="569865310"/>
              </p:ext>
            </p:extLst>
          </p:nvPr>
        </p:nvGraphicFramePr>
        <p:xfrm>
          <a:off x="1097279" y="2084923"/>
          <a:ext cx="10252891" cy="3888265"/>
        </p:xfrm>
        <a:graphic>
          <a:graphicData uri="http://schemas.openxmlformats.org/drawingml/2006/table">
            <a:tbl>
              <a:tblPr firstRow="1" bandRow="1">
                <a:tableStyleId>{5C22544A-7EE6-4342-B048-85BDC9FD1C3A}</a:tableStyleId>
              </a:tblPr>
              <a:tblGrid>
                <a:gridCol w="1762035">
                  <a:extLst>
                    <a:ext uri="{9D8B030D-6E8A-4147-A177-3AD203B41FA5}">
                      <a16:colId xmlns:a16="http://schemas.microsoft.com/office/drawing/2014/main" val="20000"/>
                    </a:ext>
                  </a:extLst>
                </a:gridCol>
                <a:gridCol w="8490856">
                  <a:extLst>
                    <a:ext uri="{9D8B030D-6E8A-4147-A177-3AD203B41FA5}">
                      <a16:colId xmlns:a16="http://schemas.microsoft.com/office/drawing/2014/main" val="20001"/>
                    </a:ext>
                  </a:extLst>
                </a:gridCol>
              </a:tblGrid>
              <a:tr h="687865">
                <a:tc>
                  <a:txBody>
                    <a:bodyPr/>
                    <a:lstStyle/>
                    <a:p>
                      <a:r>
                        <a:rPr lang="en-US" sz="2400" dirty="0"/>
                        <a:t>OSCAL Term</a:t>
                      </a:r>
                    </a:p>
                  </a:txBody>
                  <a:tcPr/>
                </a:tc>
                <a:tc>
                  <a:txBody>
                    <a:bodyPr/>
                    <a:lstStyle/>
                    <a:p>
                      <a:r>
                        <a:rPr lang="en-US" sz="2400" dirty="0"/>
                        <a:t>Meaning</a:t>
                      </a:r>
                    </a:p>
                  </a:txBody>
                  <a:tcPr/>
                </a:tc>
                <a:extLst>
                  <a:ext uri="{0D108BD9-81ED-4DB2-BD59-A6C34878D82A}">
                    <a16:rowId xmlns:a16="http://schemas.microsoft.com/office/drawing/2014/main" val="10000"/>
                  </a:ext>
                </a:extLst>
              </a:tr>
              <a:tr h="687865">
                <a:tc>
                  <a:txBody>
                    <a:bodyPr/>
                    <a:lstStyle/>
                    <a:p>
                      <a:r>
                        <a:rPr lang="en-US" sz="2400" dirty="0"/>
                        <a:t>Control</a:t>
                      </a:r>
                    </a:p>
                  </a:txBody>
                  <a:tcPr/>
                </a:tc>
                <a:tc>
                  <a:txBody>
                    <a:bodyPr/>
                    <a:lstStyle/>
                    <a:p>
                      <a:r>
                        <a:rPr lang="en-US" sz="2400" dirty="0"/>
                        <a:t>A safeguard or countermeasure designed</a:t>
                      </a:r>
                      <a:r>
                        <a:rPr lang="en-US" sz="2400" baseline="0" dirty="0"/>
                        <a:t> to satisfy a set of defined security requirements. [based on NIST SP 800-53 definition]</a:t>
                      </a:r>
                      <a:endParaRPr lang="en-US" sz="2400" dirty="0"/>
                    </a:p>
                  </a:txBody>
                  <a:tcPr/>
                </a:tc>
                <a:extLst>
                  <a:ext uri="{0D108BD9-81ED-4DB2-BD59-A6C34878D82A}">
                    <a16:rowId xmlns:a16="http://schemas.microsoft.com/office/drawing/2014/main" val="10001"/>
                  </a:ext>
                </a:extLst>
              </a:tr>
              <a:tr h="687865">
                <a:tc>
                  <a:txBody>
                    <a:bodyPr/>
                    <a:lstStyle/>
                    <a:p>
                      <a:r>
                        <a:rPr lang="en-US" sz="2400" dirty="0"/>
                        <a:t>Catalog</a:t>
                      </a:r>
                    </a:p>
                  </a:txBody>
                  <a:tcPr/>
                </a:tc>
                <a:tc>
                  <a:txBody>
                    <a:bodyPr/>
                    <a:lstStyle/>
                    <a:p>
                      <a:r>
                        <a:rPr lang="en-US" sz="2400" dirty="0"/>
                        <a:t>A set of security control definitions. Examples include the hundreds of controls </a:t>
                      </a:r>
                      <a:r>
                        <a:rPr lang="en-US" sz="2400" baseline="0" dirty="0"/>
                        <a:t>in </a:t>
                      </a:r>
                      <a:r>
                        <a:rPr lang="en-US" sz="2400" dirty="0"/>
                        <a:t>NIST SP 800-53, the 100+ controls in ISO 27002, and the practices in COBIT 5.</a:t>
                      </a:r>
                    </a:p>
                  </a:txBody>
                  <a:tcPr/>
                </a:tc>
                <a:extLst>
                  <a:ext uri="{0D108BD9-81ED-4DB2-BD59-A6C34878D82A}">
                    <a16:rowId xmlns:a16="http://schemas.microsoft.com/office/drawing/2014/main" val="10002"/>
                  </a:ext>
                </a:extLst>
              </a:tr>
              <a:tr h="687865">
                <a:tc>
                  <a:txBody>
                    <a:bodyPr/>
                    <a:lstStyle/>
                    <a:p>
                      <a:r>
                        <a:rPr lang="en-US" sz="2400" dirty="0"/>
                        <a:t>Profile</a:t>
                      </a:r>
                    </a:p>
                  </a:txBody>
                  <a:tcPr/>
                </a:tc>
                <a:tc>
                  <a:txBody>
                    <a:bodyPr/>
                    <a:lstStyle/>
                    <a:p>
                      <a:r>
                        <a:rPr lang="en-US" sz="2400" dirty="0"/>
                        <a:t>A set of security requirements; also called a baseline or overlay. Examples include the control baselines in NIST SP 800-53, the </a:t>
                      </a:r>
                      <a:r>
                        <a:rPr lang="en-US" sz="2400" dirty="0" err="1"/>
                        <a:t>FedRAMP</a:t>
                      </a:r>
                      <a:r>
                        <a:rPr lang="en-US" sz="2400" dirty="0"/>
                        <a:t> baselines, and the PCI DSS requirements.</a:t>
                      </a:r>
                    </a:p>
                  </a:txBody>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a:xfrm>
            <a:off x="9900458" y="6459785"/>
            <a:ext cx="1312025" cy="365125"/>
          </a:xfrm>
        </p:spPr>
        <p:txBody>
          <a:bodyPr/>
          <a:lstStyle/>
          <a:p>
            <a:fld id="{843526E3-69C1-484F-9DE1-BB5EAAB9CB6E}" type="slidenum">
              <a:rPr lang="en-US" smtClean="0"/>
              <a:pPr/>
              <a:t>4</a:t>
            </a:fld>
            <a:endParaRPr lang="en-US" dirty="0"/>
          </a:p>
        </p:txBody>
      </p:sp>
    </p:spTree>
    <p:extLst>
      <p:ext uri="{BB962C8B-B14F-4D97-AF65-F5344CB8AC3E}">
        <p14:creationId xmlns:p14="http://schemas.microsoft.com/office/powerpoint/2010/main" val="95056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challenges in security controls assessment</a:t>
            </a:r>
          </a:p>
        </p:txBody>
      </p:sp>
      <p:sp>
        <p:nvSpPr>
          <p:cNvPr id="3" name="Content Placeholder 2"/>
          <p:cNvSpPr>
            <a:spLocks noGrp="1"/>
          </p:cNvSpPr>
          <p:nvPr>
            <p:ph idx="1"/>
          </p:nvPr>
        </p:nvSpPr>
        <p:spPr>
          <a:xfrm>
            <a:off x="1097279" y="2002970"/>
            <a:ext cx="10354492" cy="3866123"/>
          </a:xfrm>
        </p:spPr>
        <p:txBody>
          <a:bodyPr>
            <a:normAutofit fontScale="92500"/>
          </a:bodyPr>
          <a:lstStyle/>
          <a:p>
            <a:pPr marL="409575" indent="-409575">
              <a:buFont typeface="Wingdings" charset="2"/>
              <a:buChar char="q"/>
            </a:pPr>
            <a:r>
              <a:rPr lang="en-US" dirty="0"/>
              <a:t>Security controls and profiles are represented in proprietary ways</a:t>
            </a:r>
          </a:p>
          <a:p>
            <a:pPr marL="409575" indent="-409575">
              <a:buFont typeface="Wingdings" charset="2"/>
              <a:buChar char="q"/>
            </a:pPr>
            <a:r>
              <a:rPr lang="en-US" dirty="0"/>
              <a:t>Profile mappings to catalogs are often imprecise, not machine-readable</a:t>
            </a:r>
          </a:p>
          <a:p>
            <a:pPr marL="409575" indent="-409575">
              <a:buFont typeface="Wingdings" charset="2"/>
              <a:buChar char="q"/>
            </a:pPr>
            <a:r>
              <a:rPr lang="en-US" dirty="0"/>
              <a:t>Systems with many components require different profiles per component</a:t>
            </a:r>
          </a:p>
          <a:p>
            <a:pPr marL="409575" indent="-409575">
              <a:buFont typeface="Wingdings" charset="2"/>
              <a:buChar char="q"/>
            </a:pPr>
            <a:r>
              <a:rPr lang="en-US" dirty="0"/>
              <a:t>Multi-tenant and mixed ownership of components complicate assessment</a:t>
            </a:r>
          </a:p>
          <a:p>
            <a:pPr marL="409575" indent="-409575">
              <a:buFont typeface="Wingdings" charset="2"/>
              <a:buChar char="q"/>
            </a:pPr>
            <a:r>
              <a:rPr lang="en-US" dirty="0"/>
              <a:t>A single system may be subject to several regulatory frameworks</a:t>
            </a:r>
          </a:p>
          <a:p>
            <a:pPr marL="409575" indent="-409575">
              <a:buFont typeface="Wingdings" charset="2"/>
              <a:buChar char="q"/>
            </a:pPr>
            <a:r>
              <a:rPr lang="en-US" dirty="0"/>
              <a:t>Security control assessment is a complex, largely manual process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5</a:t>
            </a:fld>
            <a:endParaRPr lang="en-US" dirty="0"/>
          </a:p>
        </p:txBody>
      </p:sp>
    </p:spTree>
    <p:extLst>
      <p:ext uri="{BB962C8B-B14F-4D97-AF65-F5344CB8AC3E}">
        <p14:creationId xmlns:p14="http://schemas.microsoft.com/office/powerpoint/2010/main" val="211581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OSCAL</a:t>
            </a:r>
          </a:p>
        </p:txBody>
      </p:sp>
      <p:sp>
        <p:nvSpPr>
          <p:cNvPr id="3" name="Content Placeholder 2"/>
          <p:cNvSpPr>
            <a:spLocks noGrp="1"/>
          </p:cNvSpPr>
          <p:nvPr>
            <p:ph idx="1"/>
          </p:nvPr>
        </p:nvSpPr>
        <p:spPr>
          <a:xfrm>
            <a:off x="1097280" y="1845733"/>
            <a:ext cx="10058400" cy="4462301"/>
          </a:xfrm>
        </p:spPr>
        <p:txBody>
          <a:bodyPr>
            <a:normAutofit/>
          </a:bodyPr>
          <a:lstStyle/>
          <a:p>
            <a:pPr marL="409575" indent="-409575">
              <a:spcAft>
                <a:spcPts val="800"/>
              </a:spcAft>
              <a:buFont typeface="Wingdings" charset="2"/>
              <a:buChar char="q"/>
            </a:pPr>
            <a:r>
              <a:rPr lang="en-US" dirty="0"/>
              <a:t>Standardize how system security control and assessment information is represented</a:t>
            </a:r>
          </a:p>
          <a:p>
            <a:pPr marL="806450" lvl="1" indent="-396875">
              <a:buFont typeface="Wingdings" charset="2"/>
              <a:buChar char="q"/>
            </a:pPr>
            <a:r>
              <a:rPr lang="en-US" b="1" dirty="0"/>
              <a:t>Standardized:</a:t>
            </a:r>
            <a:r>
              <a:rPr lang="en-US" dirty="0"/>
              <a:t> Provide security control, control implementation, and assessment information in an open, standardized way that can be used by both humans and machines</a:t>
            </a:r>
          </a:p>
          <a:p>
            <a:pPr marL="806450" lvl="1" indent="-396875">
              <a:buFont typeface="Wingdings" charset="2"/>
              <a:buChar char="q"/>
            </a:pPr>
            <a:r>
              <a:rPr lang="en-US" b="1" dirty="0"/>
              <a:t>Interoperable:</a:t>
            </a:r>
            <a:r>
              <a:rPr lang="en-US" dirty="0"/>
              <a:t> Ensure OSCAL is well-defined so tools using OSCAL information are interoperable and use information consistently</a:t>
            </a:r>
          </a:p>
          <a:p>
            <a:pPr marL="806450" lvl="1" indent="-396875">
              <a:buFont typeface="Wingdings" charset="2"/>
              <a:buChar char="q"/>
            </a:pPr>
            <a:r>
              <a:rPr lang="en-US" b="1" dirty="0"/>
              <a:t>Easy to use: </a:t>
            </a:r>
            <a:r>
              <a:rPr lang="en-US" dirty="0"/>
              <a:t>Promote developer adoption of OSCAL so tools are available for organizations to build, customize, and use OSCAL information</a:t>
            </a:r>
          </a:p>
          <a:p>
            <a:pPr marL="513842" indent="-396875">
              <a:buFont typeface="Wingdings" charset="2"/>
              <a:buChar char="q"/>
            </a:pPr>
            <a:r>
              <a:rPr lang="en-US" dirty="0"/>
              <a:t>Improve the efficiency, accuracy, and consistency of system security assessments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6</a:t>
            </a:fld>
            <a:endParaRPr lang="en-US" dirty="0"/>
          </a:p>
        </p:txBody>
      </p:sp>
    </p:spTree>
    <p:extLst>
      <p:ext uri="{BB962C8B-B14F-4D97-AF65-F5344CB8AC3E}">
        <p14:creationId xmlns:p14="http://schemas.microsoft.com/office/powerpoint/2010/main" val="214584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focus</a:t>
            </a:r>
          </a:p>
        </p:txBody>
      </p:sp>
      <p:sp>
        <p:nvSpPr>
          <p:cNvPr id="5" name="Slide Number Placeholder 4"/>
          <p:cNvSpPr>
            <a:spLocks noGrp="1"/>
          </p:cNvSpPr>
          <p:nvPr>
            <p:ph type="sldNum" sz="quarter" idx="12"/>
          </p:nvPr>
        </p:nvSpPr>
        <p:spPr>
          <a:xfrm>
            <a:off x="9900458" y="6459785"/>
            <a:ext cx="1312025" cy="365125"/>
          </a:xfrm>
        </p:spPr>
        <p:txBody>
          <a:bodyPr/>
          <a:lstStyle/>
          <a:p>
            <a:fld id="{843526E3-69C1-484F-9DE1-BB5EAAB9CB6E}" type="slidenum">
              <a:rPr lang="en-US" smtClean="0"/>
              <a:pPr/>
              <a:t>7</a:t>
            </a:fld>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84717" y="1865487"/>
            <a:ext cx="4883525" cy="4466171"/>
          </a:xfrm>
        </p:spPr>
      </p:pic>
    </p:spTree>
    <p:extLst>
      <p:ext uri="{BB962C8B-B14F-4D97-AF65-F5344CB8AC3E}">
        <p14:creationId xmlns:p14="http://schemas.microsoft.com/office/powerpoint/2010/main" val="198473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241736" cy="1450757"/>
          </a:xfrm>
        </p:spPr>
        <p:txBody>
          <a:bodyPr/>
          <a:lstStyle/>
          <a:p>
            <a:r>
              <a:rPr lang="en-US" dirty="0"/>
              <a:t>Descriptions of current components</a:t>
            </a:r>
          </a:p>
        </p:txBody>
      </p:sp>
      <p:sp>
        <p:nvSpPr>
          <p:cNvPr id="3" name="Content Placeholder 2"/>
          <p:cNvSpPr>
            <a:spLocks noGrp="1"/>
          </p:cNvSpPr>
          <p:nvPr>
            <p:ph idx="1"/>
          </p:nvPr>
        </p:nvSpPr>
        <p:spPr>
          <a:xfrm>
            <a:off x="1097280" y="1845734"/>
            <a:ext cx="6773974" cy="4023360"/>
          </a:xfrm>
        </p:spPr>
        <p:txBody>
          <a:bodyPr>
            <a:normAutofit/>
          </a:bodyPr>
          <a:lstStyle/>
          <a:p>
            <a:pPr marL="403225" indent="-403225">
              <a:buFont typeface="Wingdings" charset="2"/>
              <a:buChar char="q"/>
            </a:pPr>
            <a:r>
              <a:rPr lang="en-US" b="1" dirty="0"/>
              <a:t>Catalog: </a:t>
            </a:r>
            <a:r>
              <a:rPr lang="en-US" dirty="0"/>
              <a:t>Defines a set of security controls (e.g., NIST SP 800-53 Appendix F); may also define objectives and methods for assessing the controls (e.g., NIST SP 800-53A)</a:t>
            </a:r>
          </a:p>
          <a:p>
            <a:pPr marL="403225" indent="-403225">
              <a:buFont typeface="Wingdings" charset="2"/>
              <a:buChar char="q"/>
            </a:pPr>
            <a:r>
              <a:rPr lang="en-US" b="1" dirty="0"/>
              <a:t>Profile: </a:t>
            </a:r>
            <a:r>
              <a:rPr lang="en-US" dirty="0"/>
              <a:t>Defines a set of security requirements, where meeting each requirement necessitates implementing one or more security controls</a:t>
            </a:r>
          </a:p>
        </p:txBody>
      </p:sp>
      <p:sp>
        <p:nvSpPr>
          <p:cNvPr id="4" name="Slide Number Placeholder 3"/>
          <p:cNvSpPr>
            <a:spLocks noGrp="1"/>
          </p:cNvSpPr>
          <p:nvPr>
            <p:ph type="sldNum" sz="quarter" idx="12"/>
          </p:nvPr>
        </p:nvSpPr>
        <p:spPr/>
        <p:txBody>
          <a:bodyPr/>
          <a:lstStyle/>
          <a:p>
            <a:fld id="{843526E3-69C1-484F-9DE1-BB5EAAB9CB6E}" type="slidenum">
              <a:rPr lang="en-US" smtClean="0"/>
              <a:t>8</a:t>
            </a:fld>
            <a:endParaRPr lang="en-US"/>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565" y="136968"/>
            <a:ext cx="4214436" cy="3854264"/>
          </a:xfrm>
          <a:prstGeom prst="rect">
            <a:avLst/>
          </a:prstGeom>
        </p:spPr>
      </p:pic>
    </p:spTree>
    <p:extLst>
      <p:ext uri="{BB962C8B-B14F-4D97-AF65-F5344CB8AC3E}">
        <p14:creationId xmlns:p14="http://schemas.microsoft.com/office/powerpoint/2010/main" val="82719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project scope</a:t>
            </a:r>
          </a:p>
        </p:txBody>
      </p:sp>
      <p:sp>
        <p:nvSpPr>
          <p:cNvPr id="3" name="Content Placeholder 2"/>
          <p:cNvSpPr>
            <a:spLocks noGrp="1"/>
          </p:cNvSpPr>
          <p:nvPr>
            <p:ph idx="1"/>
          </p:nvPr>
        </p:nvSpPr>
        <p:spPr>
          <a:xfrm>
            <a:off x="1097280" y="1845733"/>
            <a:ext cx="10058400" cy="4467981"/>
          </a:xfrm>
        </p:spPr>
        <p:txBody>
          <a:bodyPr>
            <a:normAutofit/>
          </a:bodyPr>
          <a:lstStyle/>
          <a:p>
            <a:pPr marL="514350" indent="-514350">
              <a:buFont typeface="+mj-lt"/>
              <a:buAutoNum type="arabicPeriod"/>
            </a:pPr>
            <a:r>
              <a:rPr lang="en-US" dirty="0"/>
              <a:t>Represent catalogs in a standardized, machine-readable format.</a:t>
            </a:r>
          </a:p>
          <a:p>
            <a:pPr marL="514350" indent="-514350">
              <a:buFont typeface="+mj-lt"/>
              <a:buAutoNum type="arabicPeriod"/>
            </a:pPr>
            <a:r>
              <a:rPr lang="en-US" dirty="0"/>
              <a:t>Normalize semantics across catalogs.</a:t>
            </a:r>
          </a:p>
          <a:p>
            <a:pPr marL="514350" indent="-514350">
              <a:buFont typeface="+mj-lt"/>
              <a:buAutoNum type="arabicPeriod"/>
            </a:pPr>
            <a:r>
              <a:rPr lang="en-US" dirty="0"/>
              <a:t>Represent profiles in standardized, machine-readable formats that map profile requirements to the corresponding controls within catalogs.</a:t>
            </a:r>
          </a:p>
          <a:p>
            <a:pPr marL="514350" indent="-514350">
              <a:buFont typeface="+mj-lt"/>
              <a:buAutoNum type="arabicPeriod"/>
            </a:pPr>
            <a:r>
              <a:rPr lang="en-US" dirty="0"/>
              <a:t>Identify which controls from one or more catalogs are required by a particular profile.</a:t>
            </a:r>
          </a:p>
          <a:p>
            <a:pPr marL="514350" indent="-514350">
              <a:buFont typeface="+mj-lt"/>
              <a:buAutoNum type="arabicPeriod"/>
            </a:pPr>
            <a:r>
              <a:rPr lang="en-US" dirty="0"/>
              <a:t>Enable a profile user to customize it for controls with options, such as specifying the timeout for idle sessions.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9</a:t>
            </a:fld>
            <a:endParaRPr lang="en-US" dirty="0"/>
          </a:p>
        </p:txBody>
      </p:sp>
    </p:spTree>
    <p:extLst>
      <p:ext uri="{BB962C8B-B14F-4D97-AF65-F5344CB8AC3E}">
        <p14:creationId xmlns:p14="http://schemas.microsoft.com/office/powerpoint/2010/main" val="12766187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1049</TotalTime>
  <Words>4852</Words>
  <Application>Microsoft Office PowerPoint</Application>
  <PresentationFormat>Widescreen</PresentationFormat>
  <Paragraphs>305</Paragraphs>
  <Slides>30</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Retrospect</vt:lpstr>
      <vt:lpstr>Overview of the Open Security Controls Assessment Language (OSCAL)</vt:lpstr>
      <vt:lpstr> Questions to address</vt:lpstr>
      <vt:lpstr>The OSCAL Team</vt:lpstr>
      <vt:lpstr>A note about terminology</vt:lpstr>
      <vt:lpstr>Major challenges in security controls assessment</vt:lpstr>
      <vt:lpstr>The purpose of OSCAL</vt:lpstr>
      <vt:lpstr>Current focus</vt:lpstr>
      <vt:lpstr>Descriptions of current components</vt:lpstr>
      <vt:lpstr>Initial project scope</vt:lpstr>
      <vt:lpstr>OSCAL users within the current scope</vt:lpstr>
      <vt:lpstr>Benefits for OSCAL consumers</vt:lpstr>
      <vt:lpstr>PowerPoint Presentation</vt:lpstr>
      <vt:lpstr>PowerPoint Presentation</vt:lpstr>
      <vt:lpstr>PowerPoint Presentation</vt:lpstr>
      <vt:lpstr>PowerPoint Presentation</vt:lpstr>
      <vt:lpstr>PowerPoint Presentation</vt:lpstr>
      <vt:lpstr>The OSCAL Format – Other Features</vt:lpstr>
      <vt:lpstr>Profile and catalog mapping: a trivial example</vt:lpstr>
      <vt:lpstr>SP 800-53 Baseline vs OSCAL Profile</vt:lpstr>
      <vt:lpstr>The OSCAL development approach</vt:lpstr>
      <vt:lpstr>OSCAL deliverables</vt:lpstr>
      <vt:lpstr>Completed sprints (Cont’d)</vt:lpstr>
      <vt:lpstr>Completed sprints (Cont’d)</vt:lpstr>
      <vt:lpstr>Completed sprints (Cont’d)</vt:lpstr>
      <vt:lpstr>Potential Focus for Sprint 5 (Nov. 2017)</vt:lpstr>
      <vt:lpstr>Future focus</vt:lpstr>
      <vt:lpstr>Descriptions of future  components</vt:lpstr>
      <vt:lpstr>Future OSCAL work</vt:lpstr>
      <vt:lpstr>Long-term goals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Scarfone</dc:creator>
  <cp:lastModifiedBy>Waltermire, David A. (Fed)</cp:lastModifiedBy>
  <cp:revision>151</cp:revision>
  <dcterms:created xsi:type="dcterms:W3CDTF">2017-08-02T15:22:33Z</dcterms:created>
  <dcterms:modified xsi:type="dcterms:W3CDTF">2017-10-17T16:36:17Z</dcterms:modified>
</cp:coreProperties>
</file>