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79" r:id="rId7"/>
    <p:sldId id="287" r:id="rId8"/>
    <p:sldId id="263" r:id="rId9"/>
    <p:sldId id="261" r:id="rId10"/>
    <p:sldId id="286" r:id="rId11"/>
    <p:sldId id="267" r:id="rId12"/>
    <p:sldId id="262" r:id="rId13"/>
    <p:sldId id="264" r:id="rId14"/>
    <p:sldId id="276" r:id="rId15"/>
    <p:sldId id="277" r:id="rId16"/>
    <p:sldId id="288" r:id="rId17"/>
    <p:sldId id="289" r:id="rId18"/>
    <p:sldId id="278" r:id="rId19"/>
    <p:sldId id="268" r:id="rId20"/>
    <p:sldId id="269" r:id="rId21"/>
    <p:sldId id="270" r:id="rId22"/>
    <p:sldId id="280" r:id="rId23"/>
    <p:sldId id="285" r:id="rId24"/>
    <p:sldId id="271" r:id="rId25"/>
    <p:sldId id="272"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1124"/>
    <p:restoredTop sz="59372"/>
  </p:normalViewPr>
  <p:slideViewPr>
    <p:cSldViewPr snapToGrid="0" snapToObjects="1">
      <p:cViewPr varScale="1">
        <p:scale>
          <a:sx n="94" d="100"/>
          <a:sy n="94" d="100"/>
        </p:scale>
        <p:origin x="376" y="200"/>
      </p:cViewPr>
      <p:guideLst/>
    </p:cSldViewPr>
  </p:slideViewPr>
  <p:notesTextViewPr>
    <p:cViewPr>
      <p:scale>
        <a:sx n="1" d="1"/>
        <a:sy n="1" d="1"/>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6D84C-3BE2-3445-A067-35DD891AB735}" type="datetimeFigureOut">
              <a:rPr lang="en-US" smtClean="0"/>
              <a:t>8/23/17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C8187-4CC5-E24D-AAC1-EB6AAB5D6F55}" type="slidenum">
              <a:rPr lang="en-US" smtClean="0"/>
              <a:t>‹#›</a:t>
            </a:fld>
            <a:endParaRPr lang="en-US"/>
          </a:p>
        </p:txBody>
      </p:sp>
    </p:spTree>
    <p:extLst>
      <p:ext uri="{BB962C8B-B14F-4D97-AF65-F5344CB8AC3E}">
        <p14:creationId xmlns:p14="http://schemas.microsoft.com/office/powerpoint/2010/main" val="54012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a:t>
            </a:fld>
            <a:endParaRPr lang="en-US"/>
          </a:p>
        </p:txBody>
      </p:sp>
    </p:spTree>
    <p:extLst>
      <p:ext uri="{BB962C8B-B14F-4D97-AF65-F5344CB8AC3E}">
        <p14:creationId xmlns:p14="http://schemas.microsoft.com/office/powerpoint/2010/main" val="1901095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talks to the benefits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OSCAL consumers</a:t>
            </a:r>
            <a:r>
              <a:rPr lang="en-US" sz="1200" kern="1200" dirty="0" smtClean="0">
                <a:solidFill>
                  <a:schemeClr val="tx1"/>
                </a:solidFill>
                <a:effectLst/>
                <a:latin typeface="+mn-lt"/>
                <a:ea typeface="+mn-ea"/>
                <a:cs typeface="+mn-cs"/>
              </a:rPr>
              <a:t>. By providing a standardized catalog and profile model, operations personnel would be able to access that information and put it to use to understand if their systems comply with organization security requirements. For </a:t>
            </a:r>
            <a:r>
              <a:rPr lang="en-US" sz="1200" kern="1200" dirty="0" smtClean="0">
                <a:solidFill>
                  <a:schemeClr val="tx1"/>
                </a:solidFill>
                <a:effectLst/>
                <a:latin typeface="+mn-lt"/>
                <a:ea typeface="+mn-ea"/>
                <a:cs typeface="+mn-cs"/>
              </a:rPr>
              <a:t>example, </a:t>
            </a:r>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NIST SP 800-53 revision </a:t>
            </a:r>
            <a:r>
              <a:rPr lang="en-US" sz="1200" kern="1200" dirty="0" smtClean="0">
                <a:solidFill>
                  <a:schemeClr val="tx1"/>
                </a:solidFill>
                <a:effectLst/>
                <a:latin typeface="+mn-lt"/>
                <a:ea typeface="+mn-ea"/>
                <a:cs typeface="+mn-cs"/>
              </a:rPr>
              <a:t>5 is in </a:t>
            </a:r>
            <a:r>
              <a:rPr lang="en-US" sz="1200" kern="1200" dirty="0" smtClean="0">
                <a:solidFill>
                  <a:schemeClr val="tx1"/>
                </a:solidFill>
                <a:effectLst/>
                <a:latin typeface="+mn-lt"/>
                <a:ea typeface="+mn-ea"/>
                <a:cs typeface="+mn-cs"/>
              </a:rPr>
              <a:t>OSCAL format, agencies could use it to assess their </a:t>
            </a:r>
            <a:r>
              <a:rPr lang="en-US" sz="1200" kern="1200" dirty="0" smtClean="0">
                <a:solidFill>
                  <a:schemeClr val="tx1"/>
                </a:solidFill>
                <a:effectLst/>
                <a:latin typeface="+mn-lt"/>
                <a:ea typeface="+mn-ea"/>
                <a:cs typeface="+mn-cs"/>
              </a:rPr>
              <a:t>compliance. </a:t>
            </a:r>
            <a:r>
              <a:rPr lang="en-US" sz="1200" kern="1200" dirty="0" smtClean="0">
                <a:solidFill>
                  <a:schemeClr val="tx1"/>
                </a:solidFill>
                <a:effectLst/>
                <a:latin typeface="+mn-lt"/>
                <a:ea typeface="+mn-ea"/>
                <a:cs typeface="+mn-cs"/>
              </a:rPr>
              <a:t>A standardized catalog and profile</a:t>
            </a:r>
            <a:r>
              <a:rPr lang="en-US" sz="1200" kern="1200" baseline="0" dirty="0" smtClean="0">
                <a:solidFill>
                  <a:schemeClr val="tx1"/>
                </a:solidFill>
                <a:effectLst/>
                <a:latin typeface="+mn-lt"/>
                <a:ea typeface="+mn-ea"/>
                <a:cs typeface="+mn-cs"/>
              </a:rPr>
              <a:t> model would similarly h</a:t>
            </a:r>
            <a:r>
              <a:rPr lang="en-US" sz="1200" kern="1200" dirty="0" smtClean="0">
                <a:solidFill>
                  <a:schemeClr val="tx1"/>
                </a:solidFill>
                <a:effectLst/>
                <a:latin typeface="+mn-lt"/>
                <a:ea typeface="+mn-ea"/>
                <a:cs typeface="+mn-cs"/>
              </a:rPr>
              <a:t>elp </a:t>
            </a:r>
            <a:r>
              <a:rPr lang="en-US" sz="1200" kern="1200" dirty="0" smtClean="0">
                <a:solidFill>
                  <a:schemeClr val="tx1"/>
                </a:solidFill>
                <a:effectLst/>
                <a:latin typeface="+mn-lt"/>
                <a:ea typeface="+mn-ea"/>
                <a:cs typeface="+mn-cs"/>
              </a:rPr>
              <a:t>security and privacy </a:t>
            </a:r>
            <a:r>
              <a:rPr lang="en-US" sz="1200" kern="1200" dirty="0" smtClean="0">
                <a:solidFill>
                  <a:schemeClr val="tx1"/>
                </a:solidFill>
                <a:effectLst/>
                <a:latin typeface="+mn-lt"/>
                <a:ea typeface="+mn-ea"/>
                <a:cs typeface="+mn-cs"/>
              </a:rPr>
              <a:t>personnel, auditors, and assessors </a:t>
            </a:r>
            <a:r>
              <a:rPr lang="en-US" sz="1200" kern="1200" dirty="0" smtClean="0">
                <a:solidFill>
                  <a:schemeClr val="tx1"/>
                </a:solidFill>
                <a:effectLst/>
                <a:latin typeface="+mn-lt"/>
                <a:ea typeface="+mn-ea"/>
                <a:cs typeface="+mn-cs"/>
              </a:rPr>
              <a:t>identify problems. For </a:t>
            </a:r>
            <a:r>
              <a:rPr lang="en-US" sz="1200" kern="1200" dirty="0" smtClean="0">
                <a:solidFill>
                  <a:schemeClr val="tx1"/>
                </a:solidFill>
                <a:effectLst/>
                <a:latin typeface="+mn-lt"/>
                <a:ea typeface="+mn-ea"/>
                <a:cs typeface="+mn-cs"/>
              </a:rPr>
              <a:t>example, </a:t>
            </a:r>
            <a:r>
              <a:rPr lang="en-US" sz="1200" kern="1200" dirty="0" smtClean="0">
                <a:solidFill>
                  <a:schemeClr val="tx1"/>
                </a:solidFill>
                <a:effectLst/>
                <a:latin typeface="+mn-lt"/>
                <a:ea typeface="+mn-ea"/>
                <a:cs typeface="+mn-cs"/>
              </a:rPr>
              <a:t>a profile with parameter </a:t>
            </a:r>
            <a:r>
              <a:rPr lang="en-US" sz="1200" kern="1200" dirty="0" smtClean="0">
                <a:solidFill>
                  <a:schemeClr val="tx1"/>
                </a:solidFill>
                <a:effectLst/>
                <a:latin typeface="+mn-lt"/>
                <a:ea typeface="+mn-ea"/>
                <a:cs typeface="+mn-cs"/>
              </a:rPr>
              <a:t>values could </a:t>
            </a:r>
            <a:r>
              <a:rPr lang="en-US" sz="1200" kern="1200" dirty="0" smtClean="0">
                <a:solidFill>
                  <a:schemeClr val="tx1"/>
                </a:solidFill>
                <a:effectLst/>
                <a:latin typeface="+mn-lt"/>
                <a:ea typeface="+mn-ea"/>
                <a:cs typeface="+mn-cs"/>
              </a:rPr>
              <a:t>be used to point out issues. </a:t>
            </a:r>
            <a:r>
              <a:rPr lang="en-US" sz="1200" kern="1200" dirty="0" smtClean="0">
                <a:solidFill>
                  <a:schemeClr val="tx1"/>
                </a:solidFill>
                <a:effectLst/>
                <a:latin typeface="+mn-lt"/>
                <a:ea typeface="+mn-ea"/>
                <a:cs typeface="+mn-cs"/>
              </a:rPr>
              <a:t>Policy personnel can also benefit from OSCAL, such as using OSCAL when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creating customized profiles </a:t>
            </a:r>
            <a:r>
              <a:rPr lang="en-US" sz="1200" kern="1200" dirty="0" smtClean="0">
                <a:solidFill>
                  <a:schemeClr val="tx1"/>
                </a:solidFill>
                <a:effectLst/>
                <a:latin typeface="+mn-lt"/>
                <a:ea typeface="+mn-ea"/>
                <a:cs typeface="+mn-cs"/>
              </a:rPr>
              <a:t>for an </a:t>
            </a:r>
            <a:r>
              <a:rPr lang="en-US" sz="1200" kern="1200" dirty="0" smtClean="0">
                <a:solidFill>
                  <a:schemeClr val="tx1"/>
                </a:solidFill>
                <a:effectLst/>
                <a:latin typeface="+mn-lt"/>
                <a:ea typeface="+mn-ea"/>
                <a:cs typeface="+mn-cs"/>
              </a:rPr>
              <a:t>organization.</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10</a:t>
            </a:fld>
            <a:endParaRPr lang="en-US"/>
          </a:p>
        </p:txBody>
      </p:sp>
    </p:spTree>
    <p:extLst>
      <p:ext uri="{BB962C8B-B14F-4D97-AF65-F5344CB8AC3E}">
        <p14:creationId xmlns:p14="http://schemas.microsoft.com/office/powerpoint/2010/main" val="123189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approach we’re taking with OSCAL is an agile approach. We’re </a:t>
            </a:r>
            <a:r>
              <a:rPr lang="en-US" sz="1200" kern="1200" dirty="0" smtClean="0">
                <a:solidFill>
                  <a:schemeClr val="tx1"/>
                </a:solidFill>
                <a:effectLst/>
                <a:latin typeface="+mn-lt"/>
                <a:ea typeface="+mn-ea"/>
                <a:cs typeface="+mn-cs"/>
              </a:rPr>
              <a:t>adopting</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philosophy of implementing the 20% of the functionality that solves 80% of the problem. We’re </a:t>
            </a:r>
            <a:r>
              <a:rPr lang="en-US" sz="1200" kern="1200" dirty="0" smtClean="0">
                <a:solidFill>
                  <a:schemeClr val="tx1"/>
                </a:solidFill>
                <a:effectLst/>
                <a:latin typeface="+mn-lt"/>
                <a:ea typeface="+mn-ea"/>
                <a:cs typeface="+mn-cs"/>
              </a:rPr>
              <a:t>trying </a:t>
            </a:r>
            <a:r>
              <a:rPr lang="en-US" sz="1200" kern="1200" dirty="0" smtClean="0">
                <a:solidFill>
                  <a:schemeClr val="tx1"/>
                </a:solidFill>
                <a:effectLst/>
                <a:latin typeface="+mn-lt"/>
                <a:ea typeface="+mn-ea"/>
                <a:cs typeface="+mn-cs"/>
              </a:rPr>
              <a:t>to focus on the core capabilities that are needed to </a:t>
            </a:r>
            <a:r>
              <a:rPr lang="en-US" sz="1200" kern="1200" dirty="0" smtClean="0">
                <a:solidFill>
                  <a:schemeClr val="tx1"/>
                </a:solidFill>
                <a:effectLst/>
                <a:latin typeface="+mn-lt"/>
                <a:ea typeface="+mn-ea"/>
                <a:cs typeface="+mn-cs"/>
              </a:rPr>
              <a:t>provide </a:t>
            </a:r>
            <a:r>
              <a:rPr lang="en-US" sz="1200" kern="1200" dirty="0" smtClean="0">
                <a:solidFill>
                  <a:schemeClr val="tx1"/>
                </a:solidFill>
                <a:effectLst/>
                <a:latin typeface="+mn-lt"/>
                <a:ea typeface="+mn-ea"/>
                <a:cs typeface="+mn-cs"/>
              </a:rPr>
              <a:t>the greatest amount of benefit. Because we’re working on a small set of capabilities, that allows us to make very fast progress. We’re </a:t>
            </a:r>
            <a:r>
              <a:rPr lang="en-US" sz="1200" kern="1200" dirty="0" smtClean="0">
                <a:solidFill>
                  <a:schemeClr val="tx1"/>
                </a:solidFill>
                <a:effectLst/>
                <a:latin typeface="+mn-lt"/>
                <a:ea typeface="+mn-ea"/>
                <a:cs typeface="+mn-cs"/>
              </a:rPr>
              <a:t>building the </a:t>
            </a:r>
            <a:r>
              <a:rPr lang="en-US" sz="1200" kern="1200" dirty="0" smtClean="0">
                <a:solidFill>
                  <a:schemeClr val="tx1"/>
                </a:solidFill>
                <a:effectLst/>
                <a:latin typeface="+mn-lt"/>
                <a:ea typeface="+mn-ea"/>
                <a:cs typeface="+mn-cs"/>
              </a:rPr>
              <a:t>features that we believe solve the biggest problems, so we’re providing the most value. </a:t>
            </a:r>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new strategy has been a game </a:t>
            </a:r>
            <a:r>
              <a:rPr lang="en-US" sz="1200" kern="1200" dirty="0" smtClean="0">
                <a:solidFill>
                  <a:schemeClr val="tx1"/>
                </a:solidFill>
                <a:effectLst/>
                <a:latin typeface="+mn-lt"/>
                <a:ea typeface="+mn-ea"/>
                <a:cs typeface="+mn-cs"/>
              </a:rPr>
              <a:t>changer for the OSCAL project.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11</a:t>
            </a:fld>
            <a:endParaRPr lang="en-US"/>
          </a:p>
        </p:txBody>
      </p:sp>
    </p:spTree>
    <p:extLst>
      <p:ext uri="{BB962C8B-B14F-4D97-AF65-F5344CB8AC3E}">
        <p14:creationId xmlns:p14="http://schemas.microsoft.com/office/powerpoint/2010/main" val="1174356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we’re producing as part of our monthly sprints are things like updated XML schemas for the catalog and profile models that will allow an organization to create a catalog or profile to validate that information. We’re also producing </a:t>
            </a:r>
            <a:r>
              <a:rPr lang="en-US" sz="1200" kern="1200" dirty="0" err="1" smtClean="0">
                <a:solidFill>
                  <a:schemeClr val="tx1"/>
                </a:solidFill>
                <a:effectLst/>
                <a:latin typeface="+mn-lt"/>
                <a:ea typeface="+mn-ea"/>
                <a:cs typeface="+mn-cs"/>
              </a:rPr>
              <a:t>Schematron</a:t>
            </a:r>
            <a:r>
              <a:rPr lang="en-US" sz="1200" kern="1200" dirty="0" smtClean="0">
                <a:solidFill>
                  <a:schemeClr val="tx1"/>
                </a:solidFill>
                <a:effectLst/>
                <a:latin typeface="+mn-lt"/>
                <a:ea typeface="+mn-ea"/>
                <a:cs typeface="+mn-cs"/>
              </a:rPr>
              <a:t> definitions, which are kind of an extension of the XML schemas that </a:t>
            </a:r>
            <a:r>
              <a:rPr lang="en-US" sz="1200" kern="1200" dirty="0" smtClean="0">
                <a:solidFill>
                  <a:schemeClr val="tx1"/>
                </a:solidFill>
                <a:effectLst/>
                <a:latin typeface="+mn-lt"/>
                <a:ea typeface="+mn-ea"/>
                <a:cs typeface="+mn-cs"/>
              </a:rPr>
              <a:t>provide </a:t>
            </a:r>
            <a:r>
              <a:rPr lang="en-US" sz="1200" kern="1200" dirty="0" smtClean="0">
                <a:solidFill>
                  <a:schemeClr val="tx1"/>
                </a:solidFill>
                <a:effectLst/>
                <a:latin typeface="+mn-lt"/>
                <a:ea typeface="+mn-ea"/>
                <a:cs typeface="+mn-cs"/>
              </a:rPr>
              <a:t>more validation capabilities.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a:t>
            </a:r>
            <a:r>
              <a:rPr lang="en-US" sz="1200" kern="1200" dirty="0" smtClean="0">
                <a:solidFill>
                  <a:schemeClr val="tx1"/>
                </a:solidFill>
                <a:effectLst/>
                <a:latin typeface="+mn-lt"/>
                <a:ea typeface="+mn-ea"/>
                <a:cs typeface="+mn-cs"/>
              </a:rPr>
              <a:t>providing XSL templates that allow production of human-readable versions out of OSCAL XML. </a:t>
            </a:r>
            <a:r>
              <a:rPr lang="en-US" sz="1200" kern="1200" dirty="0" smtClean="0">
                <a:solidFill>
                  <a:schemeClr val="tx1"/>
                </a:solidFill>
                <a:effectLst/>
                <a:latin typeface="+mn-lt"/>
                <a:ea typeface="+mn-ea"/>
                <a:cs typeface="+mn-cs"/>
              </a:rPr>
              <a:t>It will be easy </a:t>
            </a:r>
            <a:r>
              <a:rPr lang="en-US" sz="1200" kern="1200" dirty="0" smtClean="0">
                <a:solidFill>
                  <a:schemeClr val="tx1"/>
                </a:solidFill>
                <a:effectLst/>
                <a:latin typeface="+mn-lt"/>
                <a:ea typeface="+mn-ea"/>
                <a:cs typeface="+mn-cs"/>
              </a:rPr>
              <a:t>to convert an </a:t>
            </a:r>
            <a:r>
              <a:rPr lang="en-US" sz="1200" kern="1200" dirty="0" smtClean="0">
                <a:solidFill>
                  <a:schemeClr val="tx1"/>
                </a:solidFill>
                <a:effectLst/>
                <a:latin typeface="+mn-lt"/>
                <a:ea typeface="+mn-ea"/>
                <a:cs typeface="+mn-cs"/>
              </a:rPr>
              <a:t>OSCAL XML </a:t>
            </a:r>
            <a:r>
              <a:rPr lang="en-US" sz="1200" kern="1200" dirty="0" smtClean="0">
                <a:solidFill>
                  <a:schemeClr val="tx1"/>
                </a:solidFill>
                <a:effectLst/>
                <a:latin typeface="+mn-lt"/>
                <a:ea typeface="+mn-ea"/>
                <a:cs typeface="+mn-cs"/>
              </a:rPr>
              <a:t>catalog into a human-readable form. </a:t>
            </a:r>
            <a:r>
              <a:rPr lang="en-US" sz="1200" kern="1200" dirty="0" smtClean="0">
                <a:solidFill>
                  <a:schemeClr val="tx1"/>
                </a:solidFill>
                <a:effectLst/>
                <a:latin typeface="+mn-lt"/>
                <a:ea typeface="+mn-ea"/>
                <a:cs typeface="+mn-cs"/>
              </a:rPr>
              <a:t>For right now we are supporting HTML, and</a:t>
            </a:r>
            <a:r>
              <a:rPr lang="en-US" sz="1200" kern="1200" baseline="0" dirty="0" smtClean="0">
                <a:solidFill>
                  <a:schemeClr val="tx1"/>
                </a:solidFill>
                <a:effectLst/>
                <a:latin typeface="+mn-lt"/>
                <a:ea typeface="+mn-ea"/>
                <a:cs typeface="+mn-cs"/>
              </a:rPr>
              <a:t> we are </a:t>
            </a:r>
            <a:r>
              <a:rPr lang="en-US" sz="1200" kern="1200" dirty="0" smtClean="0">
                <a:solidFill>
                  <a:schemeClr val="tx1"/>
                </a:solidFill>
                <a:effectLst/>
                <a:latin typeface="+mn-lt"/>
                <a:ea typeface="+mn-ea"/>
                <a:cs typeface="+mn-cs"/>
              </a:rPr>
              <a:t>working </a:t>
            </a:r>
            <a:r>
              <a:rPr lang="en-US" sz="1200" kern="1200" dirty="0" smtClean="0">
                <a:solidFill>
                  <a:schemeClr val="tx1"/>
                </a:solidFill>
                <a:effectLst/>
                <a:latin typeface="+mn-lt"/>
                <a:ea typeface="+mn-ea"/>
                <a:cs typeface="+mn-cs"/>
              </a:rPr>
              <a:t>on other formats to produce </a:t>
            </a:r>
            <a:r>
              <a:rPr lang="en-US" sz="1200" kern="1200" dirty="0" smtClean="0">
                <a:solidFill>
                  <a:schemeClr val="tx1"/>
                </a:solidFill>
                <a:effectLst/>
                <a:latin typeface="+mn-lt"/>
                <a:ea typeface="+mn-ea"/>
                <a:cs typeface="+mn-cs"/>
              </a:rPr>
              <a:t>PDFs, </a:t>
            </a:r>
            <a:r>
              <a:rPr lang="en-US" sz="1200" kern="1200" dirty="0" smtClean="0">
                <a:solidFill>
                  <a:schemeClr val="tx1"/>
                </a:solidFill>
                <a:effectLst/>
                <a:latin typeface="+mn-lt"/>
                <a:ea typeface="+mn-ea"/>
                <a:cs typeface="+mn-cs"/>
              </a:rPr>
              <a:t>etc. </a:t>
            </a:r>
            <a:r>
              <a:rPr lang="en-US" sz="1200" kern="1200" dirty="0" smtClean="0">
                <a:solidFill>
                  <a:schemeClr val="tx1"/>
                </a:solidFill>
                <a:effectLst/>
                <a:latin typeface="+mn-lt"/>
                <a:ea typeface="+mn-ea"/>
                <a:cs typeface="+mn-cs"/>
              </a:rPr>
              <a:t>We want </a:t>
            </a:r>
            <a:r>
              <a:rPr lang="en-US" sz="1200" kern="1200" dirty="0" smtClean="0">
                <a:solidFill>
                  <a:schemeClr val="tx1"/>
                </a:solidFill>
                <a:effectLst/>
                <a:latin typeface="+mn-lt"/>
                <a:ea typeface="+mn-ea"/>
                <a:cs typeface="+mn-cs"/>
              </a:rPr>
              <a:t>to be able to leverage a similar kind of approach with our schemas so we can produce specification documents directly out of the schemas </a:t>
            </a:r>
            <a:r>
              <a:rPr lang="en-US" sz="1200" kern="1200" dirty="0" smtClean="0">
                <a:solidFill>
                  <a:schemeClr val="tx1"/>
                </a:solidFill>
                <a:effectLst/>
                <a:latin typeface="+mn-lt"/>
                <a:ea typeface="+mn-ea"/>
                <a:cs typeface="+mn-cs"/>
              </a:rPr>
              <a:t>we’re </a:t>
            </a:r>
            <a:r>
              <a:rPr lang="en-US" sz="1200" kern="1200" dirty="0" smtClean="0">
                <a:solidFill>
                  <a:schemeClr val="tx1"/>
                </a:solidFill>
                <a:effectLst/>
                <a:latin typeface="+mn-lt"/>
                <a:ea typeface="+mn-ea"/>
                <a:cs typeface="+mn-cs"/>
              </a:rPr>
              <a:t>producing.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a:t>
            </a:r>
            <a:r>
              <a:rPr lang="en-US" sz="1200" kern="1200" dirty="0" smtClean="0">
                <a:solidFill>
                  <a:schemeClr val="tx1"/>
                </a:solidFill>
                <a:effectLst/>
                <a:latin typeface="+mn-lt"/>
                <a:ea typeface="+mn-ea"/>
                <a:cs typeface="+mn-cs"/>
              </a:rPr>
              <a:t>producing </a:t>
            </a:r>
            <a:r>
              <a:rPr lang="en-US" sz="1200" kern="1200" dirty="0" smtClean="0">
                <a:solidFill>
                  <a:schemeClr val="tx1"/>
                </a:solidFill>
                <a:effectLst/>
                <a:latin typeface="+mn-lt"/>
                <a:ea typeface="+mn-ea"/>
                <a:cs typeface="+mn-cs"/>
              </a:rPr>
              <a:t>CSS—people who </a:t>
            </a:r>
            <a:r>
              <a:rPr lang="en-US" sz="1200" kern="1200" dirty="0" smtClean="0">
                <a:solidFill>
                  <a:schemeClr val="tx1"/>
                </a:solidFill>
                <a:effectLst/>
                <a:latin typeface="+mn-lt"/>
                <a:ea typeface="+mn-ea"/>
                <a:cs typeface="+mn-cs"/>
              </a:rPr>
              <a:t>are developing catalogs and profiles </a:t>
            </a:r>
            <a:r>
              <a:rPr lang="en-US" sz="1200" kern="1200" dirty="0" smtClean="0">
                <a:solidFill>
                  <a:schemeClr val="tx1"/>
                </a:solidFill>
                <a:effectLst/>
                <a:latin typeface="+mn-lt"/>
                <a:ea typeface="+mn-ea"/>
                <a:cs typeface="+mn-cs"/>
              </a:rPr>
              <a:t>using </a:t>
            </a:r>
            <a:r>
              <a:rPr lang="en-US" sz="1200" kern="1200" dirty="0" smtClean="0">
                <a:solidFill>
                  <a:schemeClr val="tx1"/>
                </a:solidFill>
                <a:effectLst/>
                <a:latin typeface="+mn-lt"/>
                <a:ea typeface="+mn-ea"/>
                <a:cs typeface="+mn-cs"/>
              </a:rPr>
              <a:t>XML </a:t>
            </a:r>
            <a:r>
              <a:rPr lang="en-US" sz="1200" kern="1200" dirty="0" smtClean="0">
                <a:solidFill>
                  <a:schemeClr val="tx1"/>
                </a:solidFill>
                <a:effectLst/>
                <a:latin typeface="+mn-lt"/>
                <a:ea typeface="+mn-ea"/>
                <a:cs typeface="+mn-cs"/>
              </a:rPr>
              <a:t>tools </a:t>
            </a:r>
            <a:r>
              <a:rPr lang="en-US" sz="1200" kern="1200" dirty="0" smtClean="0">
                <a:solidFill>
                  <a:schemeClr val="tx1"/>
                </a:solidFill>
                <a:effectLst/>
                <a:latin typeface="+mn-lt"/>
                <a:ea typeface="+mn-ea"/>
                <a:cs typeface="+mn-cs"/>
              </a:rPr>
              <a:t>can use CSS for data entry. </a:t>
            </a:r>
            <a:r>
              <a:rPr lang="en-US" sz="1200" kern="1200" dirty="0" smtClean="0">
                <a:solidFill>
                  <a:schemeClr val="tx1"/>
                </a:solidFill>
                <a:effectLst/>
                <a:latin typeface="+mn-lt"/>
                <a:ea typeface="+mn-ea"/>
                <a:cs typeface="+mn-cs"/>
              </a:rPr>
              <a:t>This makes the </a:t>
            </a:r>
            <a:r>
              <a:rPr lang="en-US" sz="1200" kern="1200" dirty="0" smtClean="0">
                <a:solidFill>
                  <a:schemeClr val="tx1"/>
                </a:solidFill>
                <a:effectLst/>
                <a:latin typeface="+mn-lt"/>
                <a:ea typeface="+mn-ea"/>
                <a:cs typeface="+mn-cs"/>
              </a:rPr>
              <a:t>interface much more usable.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are a</a:t>
            </a:r>
            <a:r>
              <a:rPr lang="en-US" sz="1200" kern="1200" dirty="0" smtClean="0">
                <a:solidFill>
                  <a:schemeClr val="tx1"/>
                </a:solidFill>
                <a:effectLst/>
                <a:latin typeface="+mn-lt"/>
                <a:ea typeface="+mn-ea"/>
                <a:cs typeface="+mn-cs"/>
              </a:rPr>
              <a:t>lso </a:t>
            </a:r>
            <a:r>
              <a:rPr lang="en-US" sz="1200" kern="1200" dirty="0" smtClean="0">
                <a:solidFill>
                  <a:schemeClr val="tx1"/>
                </a:solidFill>
                <a:effectLst/>
                <a:latin typeface="+mn-lt"/>
                <a:ea typeface="+mn-ea"/>
                <a:cs typeface="+mn-cs"/>
              </a:rPr>
              <a:t>working on </a:t>
            </a:r>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prose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OSCAL </a:t>
            </a:r>
            <a:r>
              <a:rPr lang="en-US" sz="1200" kern="1200" dirty="0" smtClean="0">
                <a:solidFill>
                  <a:schemeClr val="tx1"/>
                </a:solidFill>
                <a:effectLst/>
                <a:latin typeface="+mn-lt"/>
                <a:ea typeface="+mn-ea"/>
                <a:cs typeface="+mn-cs"/>
              </a:rPr>
              <a:t>specification. It will define </a:t>
            </a:r>
            <a:r>
              <a:rPr lang="en-US" sz="1200" kern="1200" dirty="0" smtClean="0">
                <a:solidFill>
                  <a:schemeClr val="tx1"/>
                </a:solidFill>
                <a:effectLst/>
                <a:latin typeface="+mn-lt"/>
                <a:ea typeface="+mn-ea"/>
                <a:cs typeface="+mn-cs"/>
              </a:rPr>
              <a:t>the catalog and profile models; </a:t>
            </a:r>
            <a:r>
              <a:rPr lang="en-US" sz="1200" kern="1200" dirty="0" smtClean="0">
                <a:solidFill>
                  <a:schemeClr val="tx1"/>
                </a:solidFill>
                <a:effectLst/>
                <a:latin typeface="+mn-lt"/>
                <a:ea typeface="+mn-ea"/>
                <a:cs typeface="+mn-cs"/>
              </a:rPr>
              <a:t>capture </a:t>
            </a:r>
            <a:r>
              <a:rPr lang="en-US" sz="1200" kern="1200" dirty="0" smtClean="0">
                <a:solidFill>
                  <a:schemeClr val="tx1"/>
                </a:solidFill>
                <a:effectLst/>
                <a:latin typeface="+mn-lt"/>
                <a:ea typeface="+mn-ea"/>
                <a:cs typeface="+mn-cs"/>
              </a:rPr>
              <a:t>the operational model of how to use OSCAL, and </a:t>
            </a:r>
            <a:r>
              <a:rPr lang="en-US" sz="1200" kern="1200" dirty="0" smtClean="0">
                <a:solidFill>
                  <a:schemeClr val="tx1"/>
                </a:solidFill>
                <a:effectLst/>
                <a:latin typeface="+mn-lt"/>
                <a:ea typeface="+mn-ea"/>
                <a:cs typeface="+mn-cs"/>
              </a:rPr>
              <a:t>explain how </a:t>
            </a:r>
            <a:r>
              <a:rPr lang="en-US" sz="1200" kern="1200" dirty="0" smtClean="0">
                <a:solidFill>
                  <a:schemeClr val="tx1"/>
                </a:solidFill>
                <a:effectLst/>
                <a:latin typeface="+mn-lt"/>
                <a:ea typeface="+mn-ea"/>
                <a:cs typeface="+mn-cs"/>
              </a:rPr>
              <a:t>you can convert </a:t>
            </a:r>
            <a:r>
              <a:rPr lang="en-US" sz="1200" kern="1200" dirty="0" smtClean="0">
                <a:solidFill>
                  <a:schemeClr val="tx1"/>
                </a:solidFill>
                <a:effectLst/>
                <a:latin typeface="+mn-lt"/>
                <a:ea typeface="+mn-ea"/>
                <a:cs typeface="+mn-cs"/>
              </a:rPr>
              <a:t>catalog and profile information </a:t>
            </a:r>
            <a:r>
              <a:rPr lang="en-US" sz="1200" kern="1200" dirty="0" smtClean="0">
                <a:solidFill>
                  <a:schemeClr val="tx1"/>
                </a:solidFill>
                <a:effectLst/>
                <a:latin typeface="+mn-lt"/>
                <a:ea typeface="+mn-ea"/>
                <a:cs typeface="+mn-cs"/>
              </a:rPr>
              <a:t>into OSCAL formats.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posting all of this information to GitHub. Some of this information is already </a:t>
            </a:r>
            <a:r>
              <a:rPr lang="en-US" sz="1200" kern="1200" dirty="0" smtClean="0">
                <a:solidFill>
                  <a:schemeClr val="tx1"/>
                </a:solidFill>
                <a:effectLst/>
                <a:latin typeface="+mn-lt"/>
                <a:ea typeface="+mn-ea"/>
                <a:cs typeface="+mn-cs"/>
              </a:rPr>
              <a:t>there</a:t>
            </a:r>
            <a:r>
              <a:rPr lang="en-US" sz="1200" kern="1200" dirty="0" smtClean="0">
                <a:solidFill>
                  <a:schemeClr val="tx1"/>
                </a:solidFill>
                <a:effectLst/>
                <a:latin typeface="+mn-lt"/>
                <a:ea typeface="+mn-ea"/>
                <a:cs typeface="+mn-cs"/>
              </a:rPr>
              <a:t>. We are working to get everything updated with the most recent development information. </a:t>
            </a: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are also </a:t>
            </a:r>
            <a:r>
              <a:rPr lang="en-US" sz="1200" kern="1200" dirty="0" smtClean="0">
                <a:solidFill>
                  <a:schemeClr val="tx1"/>
                </a:solidFill>
                <a:effectLst/>
                <a:latin typeface="+mn-lt"/>
                <a:ea typeface="+mn-ea"/>
                <a:cs typeface="+mn-cs"/>
              </a:rPr>
              <a:t>working </a:t>
            </a:r>
            <a:r>
              <a:rPr lang="en-US" sz="1200" kern="1200" dirty="0" smtClean="0">
                <a:solidFill>
                  <a:schemeClr val="tx1"/>
                </a:solidFill>
                <a:effectLst/>
                <a:latin typeface="+mn-lt"/>
                <a:ea typeface="+mn-ea"/>
                <a:cs typeface="+mn-cs"/>
              </a:rPr>
              <a:t>on updating the documentation to explain what’s on the repository, how to use it, how the repository is organized, etc. </a:t>
            </a:r>
            <a:r>
              <a:rPr lang="en-US" sz="1200" kern="1200" dirty="0" smtClean="0">
                <a:solidFill>
                  <a:schemeClr val="tx1"/>
                </a:solidFill>
                <a:effectLst/>
                <a:latin typeface="+mn-lt"/>
                <a:ea typeface="+mn-ea"/>
                <a:cs typeface="+mn-cs"/>
              </a:rPr>
              <a:t>This is much </a:t>
            </a:r>
            <a:r>
              <a:rPr lang="en-US" sz="1200" kern="1200" dirty="0" smtClean="0">
                <a:solidFill>
                  <a:schemeClr val="tx1"/>
                </a:solidFill>
                <a:effectLst/>
                <a:latin typeface="+mn-lt"/>
                <a:ea typeface="+mn-ea"/>
                <a:cs typeface="+mn-cs"/>
              </a:rPr>
              <a:t>of the focus of our current sprint.</a:t>
            </a:r>
          </a:p>
        </p:txBody>
      </p:sp>
      <p:sp>
        <p:nvSpPr>
          <p:cNvPr id="4" name="Slide Number Placeholder 3"/>
          <p:cNvSpPr>
            <a:spLocks noGrp="1"/>
          </p:cNvSpPr>
          <p:nvPr>
            <p:ph type="sldNum" sz="quarter" idx="10"/>
          </p:nvPr>
        </p:nvSpPr>
        <p:spPr/>
        <p:txBody>
          <a:bodyPr/>
          <a:lstStyle/>
          <a:p>
            <a:fld id="{9CFC8187-4CC5-E24D-AAC1-EB6AAB5D6F55}" type="slidenum">
              <a:rPr lang="en-US" smtClean="0"/>
              <a:t>12</a:t>
            </a:fld>
            <a:endParaRPr lang="en-US"/>
          </a:p>
        </p:txBody>
      </p:sp>
    </p:spTree>
    <p:extLst>
      <p:ext uri="{BB962C8B-B14F-4D97-AF65-F5344CB8AC3E}">
        <p14:creationId xmlns:p14="http://schemas.microsoft.com/office/powerpoint/2010/main" val="71859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 </a:t>
            </a:r>
            <a:r>
              <a:rPr lang="en-US" dirty="0" smtClean="0"/>
              <a:t>simple conceptual </a:t>
            </a:r>
            <a:r>
              <a:rPr lang="en-US" dirty="0" smtClean="0"/>
              <a:t>example of </a:t>
            </a:r>
            <a:r>
              <a:rPr lang="en-US" dirty="0" smtClean="0"/>
              <a:t>what we’re </a:t>
            </a:r>
            <a:r>
              <a:rPr lang="en-US" dirty="0" smtClean="0"/>
              <a:t>trying to </a:t>
            </a:r>
            <a:r>
              <a:rPr lang="en-US" dirty="0" smtClean="0"/>
              <a:t>do with catalogs and profiles. </a:t>
            </a:r>
            <a:r>
              <a:rPr lang="en-US" dirty="0" smtClean="0"/>
              <a:t>This example represents the NIST SP 800-53 low baseline. Basically, in the low baseline, which is a profile in OSCAL nomenclature, it’s effectively selecting controls represented in </a:t>
            </a:r>
            <a:r>
              <a:rPr lang="en-US" dirty="0" smtClean="0"/>
              <a:t>NIST SP 800-53</a:t>
            </a:r>
            <a:r>
              <a:rPr lang="en-US" dirty="0" smtClean="0"/>
              <a:t>. </a:t>
            </a:r>
            <a:r>
              <a:rPr lang="en-US" dirty="0" smtClean="0"/>
              <a:t>Using OSCAL formats for </a:t>
            </a:r>
            <a:r>
              <a:rPr lang="en-US" dirty="0" smtClean="0"/>
              <a:t>these makes the mappings between the control catalog and the profile </a:t>
            </a:r>
            <a:r>
              <a:rPr lang="en-US" dirty="0" smtClean="0"/>
              <a:t>explicit </a:t>
            </a:r>
            <a:r>
              <a:rPr lang="en-US" dirty="0" smtClean="0"/>
              <a:t>and machine readable. </a:t>
            </a:r>
            <a:r>
              <a:rPr lang="en-US" dirty="0" smtClean="0"/>
              <a:t>OSCAL formats will </a:t>
            </a:r>
            <a:r>
              <a:rPr lang="en-US" dirty="0" smtClean="0"/>
              <a:t>allow profiles to be generated using the same format regardless of the underlying </a:t>
            </a:r>
            <a:r>
              <a:rPr lang="en-US" dirty="0" smtClean="0"/>
              <a:t>catalogs that</a:t>
            </a:r>
            <a:r>
              <a:rPr lang="en-US" baseline="0" dirty="0" smtClean="0"/>
              <a:t> are</a:t>
            </a:r>
            <a:r>
              <a:rPr lang="en-US" dirty="0" smtClean="0"/>
              <a:t> </a:t>
            </a:r>
            <a:r>
              <a:rPr lang="en-US" dirty="0" smtClean="0"/>
              <a:t>being </a:t>
            </a:r>
            <a:r>
              <a:rPr lang="en-US" dirty="0" smtClean="0"/>
              <a:t>used,</a:t>
            </a:r>
            <a:r>
              <a:rPr lang="en-US" baseline="0" dirty="0" smtClean="0"/>
              <a:t> </a:t>
            </a:r>
            <a:r>
              <a:rPr lang="en-US" dirty="0" smtClean="0"/>
              <a:t>like </a:t>
            </a:r>
            <a:r>
              <a:rPr lang="en-US" dirty="0" smtClean="0"/>
              <a:t>ISO 27001/2 and COBIT </a:t>
            </a:r>
            <a:r>
              <a:rPr lang="en-US" dirty="0" smtClean="0"/>
              <a:t>5.</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13</a:t>
            </a:fld>
            <a:endParaRPr lang="en-US"/>
          </a:p>
        </p:txBody>
      </p:sp>
    </p:spTree>
    <p:extLst>
      <p:ext uri="{BB962C8B-B14F-4D97-AF65-F5344CB8AC3E}">
        <p14:creationId xmlns:p14="http://schemas.microsoft.com/office/powerpoint/2010/main" val="9565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slide and the following few slides provide a </a:t>
            </a:r>
            <a:r>
              <a:rPr lang="en-US" sz="1200" kern="1200" dirty="0" smtClean="0">
                <a:solidFill>
                  <a:schemeClr val="tx1"/>
                </a:solidFill>
                <a:effectLst/>
                <a:latin typeface="+mn-lt"/>
                <a:ea typeface="+mn-ea"/>
                <a:cs typeface="+mn-cs"/>
              </a:rPr>
              <a:t>quick </a:t>
            </a:r>
            <a:r>
              <a:rPr lang="en-US" sz="1200" kern="1200" dirty="0" smtClean="0">
                <a:solidFill>
                  <a:schemeClr val="tx1"/>
                </a:solidFill>
                <a:effectLst/>
                <a:latin typeface="+mn-lt"/>
                <a:ea typeface="+mn-ea"/>
                <a:cs typeface="+mn-cs"/>
              </a:rPr>
              <a:t>view </a:t>
            </a:r>
            <a:r>
              <a:rPr lang="en-US" sz="1200" kern="1200" dirty="0" smtClean="0">
                <a:solidFill>
                  <a:schemeClr val="tx1"/>
                </a:solidFill>
                <a:effectLst/>
                <a:latin typeface="+mn-lt"/>
                <a:ea typeface="+mn-ea"/>
                <a:cs typeface="+mn-cs"/>
              </a:rPr>
              <a:t>of what OSCAL looks like in XML </a:t>
            </a:r>
            <a:r>
              <a:rPr lang="en-US" sz="1200" kern="1200" dirty="0" smtClean="0">
                <a:solidFill>
                  <a:schemeClr val="tx1"/>
                </a:solidFill>
                <a:effectLst/>
                <a:latin typeface="+mn-lt"/>
                <a:ea typeface="+mn-ea"/>
                <a:cs typeface="+mn-cs"/>
              </a:rPr>
              <a:t>(right side) and </a:t>
            </a:r>
            <a:r>
              <a:rPr lang="en-US" sz="1200"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the OSCAL XML represents </a:t>
            </a:r>
            <a:r>
              <a:rPr lang="en-US" sz="1200" kern="1200" dirty="0" smtClean="0">
                <a:solidFill>
                  <a:schemeClr val="tx1"/>
                </a:solidFill>
                <a:effectLst/>
                <a:latin typeface="+mn-lt"/>
                <a:ea typeface="+mn-ea"/>
                <a:cs typeface="+mn-cs"/>
              </a:rPr>
              <a:t>the information that is written in the prose version of the control </a:t>
            </a:r>
            <a:r>
              <a:rPr lang="en-US" sz="1200" kern="1200" dirty="0" smtClean="0">
                <a:solidFill>
                  <a:schemeClr val="tx1"/>
                </a:solidFill>
                <a:effectLst/>
                <a:latin typeface="+mn-lt"/>
                <a:ea typeface="+mn-ea"/>
                <a:cs typeface="+mn-cs"/>
              </a:rPr>
              <a:t>catalog (left side).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14</a:t>
            </a:fld>
            <a:endParaRPr lang="en-US"/>
          </a:p>
        </p:txBody>
      </p:sp>
    </p:spTree>
    <p:extLst>
      <p:ext uri="{BB962C8B-B14F-4D97-AF65-F5344CB8AC3E}">
        <p14:creationId xmlns:p14="http://schemas.microsoft.com/office/powerpoint/2010/main" val="128182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example shows the </a:t>
            </a:r>
            <a:r>
              <a:rPr lang="en-US" sz="1200" kern="1200" dirty="0" smtClean="0">
                <a:solidFill>
                  <a:schemeClr val="tx1"/>
                </a:solidFill>
                <a:effectLst/>
                <a:latin typeface="+mn-lt"/>
                <a:ea typeface="+mn-ea"/>
                <a:cs typeface="+mn-cs"/>
              </a:rPr>
              <a:t>Control </a:t>
            </a:r>
            <a:r>
              <a:rPr lang="en-US" sz="1200" kern="1200" dirty="0" smtClean="0">
                <a:solidFill>
                  <a:schemeClr val="tx1"/>
                </a:solidFill>
                <a:effectLst/>
                <a:latin typeface="+mn-lt"/>
                <a:ea typeface="+mn-ea"/>
                <a:cs typeface="+mn-cs"/>
              </a:rPr>
              <a:t>Title element. The control is AC-1 </a:t>
            </a:r>
            <a:r>
              <a:rPr lang="en-US" sz="1200" kern="1200" dirty="0" smtClean="0">
                <a:solidFill>
                  <a:schemeClr val="tx1"/>
                </a:solidFill>
                <a:effectLst/>
                <a:latin typeface="+mn-lt"/>
                <a:ea typeface="+mn-ea"/>
                <a:cs typeface="+mn-cs"/>
              </a:rPr>
              <a:t>in </a:t>
            </a:r>
            <a:r>
              <a:rPr lang="en-US" sz="1200" kern="1200" dirty="0" smtClean="0">
                <a:solidFill>
                  <a:schemeClr val="tx1"/>
                </a:solidFill>
                <a:effectLst/>
                <a:latin typeface="+mn-lt"/>
                <a:ea typeface="+mn-ea"/>
                <a:cs typeface="+mn-cs"/>
              </a:rPr>
              <a:t>NIST SP 800-53.</a:t>
            </a:r>
            <a:r>
              <a:rPr lang="en-US" sz="1200" kern="1200" baseline="0" dirty="0" smtClean="0">
                <a:solidFill>
                  <a:schemeClr val="tx1"/>
                </a:solidFill>
                <a:effectLst/>
                <a:latin typeface="+mn-lt"/>
                <a:ea typeface="+mn-ea"/>
                <a:cs typeface="+mn-cs"/>
              </a:rPr>
              <a:t> The Control Title</a:t>
            </a:r>
            <a:r>
              <a:rPr lang="en-US" sz="1200" kern="1200" dirty="0" smtClean="0">
                <a:solidFill>
                  <a:schemeClr val="tx1"/>
                </a:solidFill>
                <a:effectLst/>
                <a:latin typeface="+mn-lt"/>
                <a:ea typeface="+mn-ea"/>
                <a:cs typeface="+mn-cs"/>
              </a:rPr>
              <a:t> is “Access </a:t>
            </a:r>
            <a:r>
              <a:rPr lang="en-US" sz="1200" kern="1200" dirty="0" smtClean="0">
                <a:solidFill>
                  <a:schemeClr val="tx1"/>
                </a:solidFill>
                <a:effectLst/>
                <a:latin typeface="+mn-lt"/>
                <a:ea typeface="+mn-ea"/>
                <a:cs typeface="+mn-cs"/>
              </a:rPr>
              <a:t>Control Policy and </a:t>
            </a:r>
            <a:r>
              <a:rPr lang="en-US" sz="1200" kern="1200" dirty="0" smtClean="0">
                <a:solidFill>
                  <a:schemeClr val="tx1"/>
                </a:solidFill>
                <a:effectLst/>
                <a:latin typeface="+mn-lt"/>
                <a:ea typeface="+mn-ea"/>
                <a:cs typeface="+mn-cs"/>
              </a:rPr>
              <a:t>Procedures”. </a:t>
            </a:r>
            <a:r>
              <a:rPr lang="en-US" sz="1200" kern="1200" dirty="0" smtClean="0">
                <a:solidFill>
                  <a:schemeClr val="tx1"/>
                </a:solidFill>
                <a:effectLst/>
                <a:latin typeface="+mn-lt"/>
                <a:ea typeface="+mn-ea"/>
                <a:cs typeface="+mn-cs"/>
              </a:rPr>
              <a:t>On the right hand side you can see the title represented in </a:t>
            </a:r>
            <a:r>
              <a:rPr lang="en-US" sz="1200" kern="1200" dirty="0" smtClean="0">
                <a:solidFill>
                  <a:schemeClr val="tx1"/>
                </a:solidFill>
                <a:effectLst/>
                <a:latin typeface="+mn-lt"/>
                <a:ea typeface="+mn-ea"/>
                <a:cs typeface="+mn-cs"/>
              </a:rPr>
              <a:t>OSCAL through the &lt;title&gt; element.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15</a:t>
            </a:fld>
            <a:endParaRPr lang="en-US"/>
          </a:p>
        </p:txBody>
      </p:sp>
    </p:spTree>
    <p:extLst>
      <p:ext uri="{BB962C8B-B14F-4D97-AF65-F5344CB8AC3E}">
        <p14:creationId xmlns:p14="http://schemas.microsoft.com/office/powerpoint/2010/main" val="5602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 for Control Text. </a:t>
            </a:r>
            <a:r>
              <a:rPr lang="en-US" sz="1200" kern="1200" dirty="0" smtClean="0">
                <a:solidFill>
                  <a:schemeClr val="tx1"/>
                </a:solidFill>
                <a:effectLst/>
                <a:latin typeface="+mn-lt"/>
                <a:ea typeface="+mn-ea"/>
                <a:cs typeface="+mn-cs"/>
              </a:rPr>
              <a:t>On the left side, </a:t>
            </a:r>
            <a:r>
              <a:rPr lang="en-US" sz="1200" kern="1200" dirty="0" smtClean="0">
                <a:solidFill>
                  <a:schemeClr val="tx1"/>
                </a:solidFill>
                <a:effectLst/>
                <a:latin typeface="+mn-lt"/>
                <a:ea typeface="+mn-ea"/>
                <a:cs typeface="+mn-cs"/>
              </a:rPr>
              <a:t>we have control text that </a:t>
            </a:r>
            <a:r>
              <a:rPr lang="en-US" sz="1200" kern="1200" dirty="0" smtClean="0">
                <a:solidFill>
                  <a:schemeClr val="tx1"/>
                </a:solidFill>
                <a:effectLst/>
                <a:latin typeface="+mn-lt"/>
                <a:ea typeface="+mn-ea"/>
                <a:cs typeface="+mn-cs"/>
              </a:rPr>
              <a:t>says, </a:t>
            </a:r>
            <a:r>
              <a:rPr lang="en-US" sz="1200" kern="1200" dirty="0" smtClean="0">
                <a:solidFill>
                  <a:schemeClr val="tx1"/>
                </a:solidFill>
                <a:effectLst/>
                <a:latin typeface="+mn-lt"/>
                <a:ea typeface="+mn-ea"/>
                <a:cs typeface="+mn-cs"/>
              </a:rPr>
              <a:t>“Develops, documents, and disseminates to [</a:t>
            </a:r>
            <a:r>
              <a:rPr lang="en-US" sz="1200" i="1" kern="1200" dirty="0" smtClean="0">
                <a:solidFill>
                  <a:schemeClr val="tx1"/>
                </a:solidFill>
                <a:effectLst/>
                <a:latin typeface="+mn-lt"/>
                <a:ea typeface="+mn-ea"/>
                <a:cs typeface="+mn-cs"/>
              </a:rPr>
              <a:t>Assignment: organization-defined personnel or </a:t>
            </a:r>
            <a:r>
              <a:rPr lang="en-US" sz="1200" i="1" kern="1200" dirty="0" smtClean="0">
                <a:solidFill>
                  <a:schemeClr val="tx1"/>
                </a:solidFill>
                <a:effectLst/>
                <a:latin typeface="+mn-lt"/>
                <a:ea typeface="+mn-ea"/>
                <a:cs typeface="+mn-cs"/>
              </a:rPr>
              <a:t>roles</a:t>
            </a:r>
            <a:r>
              <a:rPr lang="en-US" sz="1200"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right side the description is </a:t>
            </a:r>
            <a:r>
              <a:rPr lang="en-US" sz="1200" kern="1200" dirty="0" smtClean="0">
                <a:solidFill>
                  <a:schemeClr val="tx1"/>
                </a:solidFill>
                <a:effectLst/>
                <a:latin typeface="+mn-lt"/>
                <a:ea typeface="+mn-ea"/>
                <a:cs typeface="+mn-cs"/>
              </a:rPr>
              <a:t>defined through the description class within the &lt;prop&gt; element.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16</a:t>
            </a:fld>
            <a:endParaRPr lang="en-US"/>
          </a:p>
        </p:txBody>
      </p:sp>
    </p:spTree>
    <p:extLst>
      <p:ext uri="{BB962C8B-B14F-4D97-AF65-F5344CB8AC3E}">
        <p14:creationId xmlns:p14="http://schemas.microsoft.com/office/powerpoint/2010/main" val="1904710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example is for the Parameter Assignment. This defines the parameter that was embedded within the Control Text on the previous slide,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Assignment: organization-defined personnel or roles</a:t>
            </a:r>
            <a:r>
              <a:rPr lang="en-US" sz="1200"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The right side shows the</a:t>
            </a:r>
            <a:r>
              <a:rPr lang="en-US" sz="1200" kern="1200" baseline="0" dirty="0" smtClean="0">
                <a:solidFill>
                  <a:schemeClr val="tx1"/>
                </a:solidFill>
                <a:effectLst/>
                <a:latin typeface="+mn-lt"/>
                <a:ea typeface="+mn-ea"/>
                <a:cs typeface="+mn-cs"/>
              </a:rPr>
              <a:t> ID defined for this parameter.</a:t>
            </a:r>
            <a:endParaRPr lang="en-US" dirty="0" smtClean="0"/>
          </a:p>
        </p:txBody>
      </p:sp>
      <p:sp>
        <p:nvSpPr>
          <p:cNvPr id="4" name="Slide Number Placeholder 3"/>
          <p:cNvSpPr>
            <a:spLocks noGrp="1"/>
          </p:cNvSpPr>
          <p:nvPr>
            <p:ph type="sldNum" sz="quarter" idx="10"/>
          </p:nvPr>
        </p:nvSpPr>
        <p:spPr/>
        <p:txBody>
          <a:bodyPr/>
          <a:lstStyle/>
          <a:p>
            <a:fld id="{9CFC8187-4CC5-E24D-AAC1-EB6AAB5D6F55}" type="slidenum">
              <a:rPr lang="en-US" smtClean="0"/>
              <a:t>17</a:t>
            </a:fld>
            <a:endParaRPr lang="en-US"/>
          </a:p>
        </p:txBody>
      </p:sp>
    </p:spTree>
    <p:extLst>
      <p:ext uri="{BB962C8B-B14F-4D97-AF65-F5344CB8AC3E}">
        <p14:creationId xmlns:p14="http://schemas.microsoft.com/office/powerpoint/2010/main" val="1363523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example is a Document </a:t>
            </a:r>
            <a:r>
              <a:rPr lang="en-US" sz="1200" kern="1200" dirty="0" smtClean="0">
                <a:solidFill>
                  <a:schemeClr val="tx1"/>
                </a:solidFill>
                <a:effectLst/>
                <a:latin typeface="+mn-lt"/>
                <a:ea typeface="+mn-ea"/>
                <a:cs typeface="+mn-cs"/>
              </a:rPr>
              <a:t>Reference. </a:t>
            </a:r>
            <a:r>
              <a:rPr lang="en-US" sz="1200" kern="1200" dirty="0" smtClean="0">
                <a:solidFill>
                  <a:schemeClr val="tx1"/>
                </a:solidFill>
                <a:effectLst/>
                <a:latin typeface="+mn-lt"/>
                <a:ea typeface="+mn-ea"/>
                <a:cs typeface="+mn-cs"/>
              </a:rPr>
              <a:t>Control AC-1 </a:t>
            </a:r>
            <a:r>
              <a:rPr lang="en-US" sz="1200" kern="1200" dirty="0" smtClean="0">
                <a:solidFill>
                  <a:schemeClr val="tx1"/>
                </a:solidFill>
                <a:effectLst/>
                <a:latin typeface="+mn-lt"/>
                <a:ea typeface="+mn-ea"/>
                <a:cs typeface="+mn-cs"/>
              </a:rPr>
              <a:t>references </a:t>
            </a:r>
            <a:r>
              <a:rPr lang="en-US" sz="1200" kern="1200" dirty="0" smtClean="0">
                <a:solidFill>
                  <a:schemeClr val="tx1"/>
                </a:solidFill>
                <a:effectLst/>
                <a:latin typeface="+mn-lt"/>
                <a:ea typeface="+mn-ea"/>
                <a:cs typeface="+mn-cs"/>
              </a:rPr>
              <a:t>NIST SPs 800-12 </a:t>
            </a:r>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800-100, as shown on the left side. </a:t>
            </a:r>
            <a:r>
              <a:rPr lang="en-US" sz="1200" kern="1200" dirty="0" smtClean="0">
                <a:solidFill>
                  <a:schemeClr val="tx1"/>
                </a:solidFill>
                <a:effectLst/>
                <a:latin typeface="+mn-lt"/>
                <a:ea typeface="+mn-ea"/>
                <a:cs typeface="+mn-cs"/>
              </a:rPr>
              <a:t>On the right </a:t>
            </a:r>
            <a:r>
              <a:rPr lang="en-US" sz="1200" kern="1200" dirty="0" smtClean="0">
                <a:solidFill>
                  <a:schemeClr val="tx1"/>
                </a:solidFill>
                <a:effectLst/>
                <a:latin typeface="+mn-lt"/>
                <a:ea typeface="+mn-ea"/>
                <a:cs typeface="+mn-cs"/>
              </a:rPr>
              <a:t>side you </a:t>
            </a:r>
            <a:r>
              <a:rPr lang="en-US" sz="1200" kern="1200" dirty="0" smtClean="0">
                <a:solidFill>
                  <a:schemeClr val="tx1"/>
                </a:solidFill>
                <a:effectLst/>
                <a:latin typeface="+mn-lt"/>
                <a:ea typeface="+mn-ea"/>
                <a:cs typeface="+mn-cs"/>
              </a:rPr>
              <a:t>see the </a:t>
            </a:r>
            <a:r>
              <a:rPr lang="en-US" sz="1200" kern="1200" dirty="0" smtClean="0">
                <a:solidFill>
                  <a:schemeClr val="tx1"/>
                </a:solidFill>
                <a:effectLst/>
                <a:latin typeface="+mn-lt"/>
                <a:ea typeface="+mn-ea"/>
                <a:cs typeface="+mn-cs"/>
              </a:rPr>
              <a:t>OSCAL-formatted reference </a:t>
            </a:r>
            <a:r>
              <a:rPr lang="en-US" sz="1200" kern="1200" dirty="0" smtClean="0">
                <a:solidFill>
                  <a:schemeClr val="tx1"/>
                </a:solidFill>
                <a:effectLst/>
                <a:latin typeface="+mn-lt"/>
                <a:ea typeface="+mn-ea"/>
                <a:cs typeface="+mn-cs"/>
              </a:rPr>
              <a:t>for </a:t>
            </a:r>
            <a:r>
              <a:rPr lang="en-US" sz="1200" kern="1200" dirty="0" smtClean="0">
                <a:solidFill>
                  <a:schemeClr val="tx1"/>
                </a:solidFill>
                <a:effectLst/>
                <a:latin typeface="+mn-lt"/>
                <a:ea typeface="+mn-ea"/>
                <a:cs typeface="+mn-cs"/>
              </a:rPr>
              <a:t>NIST SP 800-12. (The other reference, to NIST SP 800-100, </a:t>
            </a:r>
            <a:r>
              <a:rPr lang="en-US" sz="1200"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omitted </a:t>
            </a:r>
            <a:r>
              <a:rPr lang="en-US" sz="1200" kern="1200" dirty="0" smtClean="0">
                <a:solidFill>
                  <a:schemeClr val="tx1"/>
                </a:solidFill>
                <a:effectLst/>
                <a:latin typeface="+mn-lt"/>
                <a:ea typeface="+mn-ea"/>
                <a:cs typeface="+mn-cs"/>
              </a:rPr>
              <a:t>for brevity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is how a reference to another publication is represented. The URL provided in the citation can be resolved to the document. This is an example of how OSCAL can support </a:t>
            </a:r>
            <a:r>
              <a:rPr lang="en-US" sz="1200" kern="1200" dirty="0" smtClean="0">
                <a:solidFill>
                  <a:schemeClr val="tx1"/>
                </a:solidFill>
                <a:effectLst/>
                <a:latin typeface="+mn-lt"/>
                <a:ea typeface="+mn-ea"/>
                <a:cs typeface="+mn-cs"/>
              </a:rPr>
              <a:t>tooling—you</a:t>
            </a:r>
            <a:r>
              <a:rPr lang="en-US" sz="1200" kern="1200" baseline="0" dirty="0" smtClean="0">
                <a:solidFill>
                  <a:schemeClr val="tx1"/>
                </a:solidFill>
                <a:effectLst/>
                <a:latin typeface="+mn-lt"/>
                <a:ea typeface="+mn-ea"/>
                <a:cs typeface="+mn-cs"/>
              </a:rPr>
              <a:t> could </a:t>
            </a:r>
            <a:r>
              <a:rPr lang="en-US" sz="1200"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on a link or a button that would actually take you to the document </a:t>
            </a:r>
            <a:r>
              <a:rPr lang="en-US" sz="1200" kern="1200" dirty="0" smtClean="0">
                <a:solidFill>
                  <a:schemeClr val="tx1"/>
                </a:solidFill>
                <a:effectLst/>
                <a:latin typeface="+mn-lt"/>
                <a:ea typeface="+mn-ea"/>
                <a:cs typeface="+mn-cs"/>
              </a:rPr>
              <a:t>being </a:t>
            </a:r>
            <a:r>
              <a:rPr lang="en-US" sz="1200" kern="1200" dirty="0" smtClean="0">
                <a:solidFill>
                  <a:schemeClr val="tx1"/>
                </a:solidFill>
                <a:effectLst/>
                <a:latin typeface="+mn-lt"/>
                <a:ea typeface="+mn-ea"/>
                <a:cs typeface="+mn-cs"/>
              </a:rPr>
              <a:t>referenced</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18</a:t>
            </a:fld>
            <a:endParaRPr lang="en-US"/>
          </a:p>
        </p:txBody>
      </p:sp>
    </p:spTree>
    <p:extLst>
      <p:ext uri="{BB962C8B-B14F-4D97-AF65-F5344CB8AC3E}">
        <p14:creationId xmlns:p14="http://schemas.microsoft.com/office/powerpoint/2010/main" val="1871408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We’ve completed the first two sprints. We </a:t>
            </a:r>
            <a:r>
              <a:rPr lang="en-US" baseline="0" dirty="0" smtClean="0"/>
              <a:t>completely redesigned the OSCAL model from scratch. When we started Sprint 1, we looked at the work that had been done and we weren’t happy with what it was providing. We started trying to evolve it and quickly realized we needed to take a different approach. That led us down the path we’re on. We’ve </a:t>
            </a:r>
            <a:r>
              <a:rPr lang="en-US" baseline="0" dirty="0" smtClean="0"/>
              <a:t>been </a:t>
            </a:r>
            <a:r>
              <a:rPr lang="en-US" baseline="0" dirty="0" smtClean="0"/>
              <a:t>able to represent control information from NIST SP 800-53, ISO 27002, and COBIT 5. We started small and became more aggressive. COBIT 5 was originally going to be in Sprint 1, but it’s a very different animal from 800-53 and ISO 27002. We didn’t want to take on the complexity of COBIT 5 right away, but rather spend some time in developing the initial format.</a:t>
            </a:r>
          </a:p>
          <a:p>
            <a:endParaRPr lang="en-US" baseline="0" dirty="0" smtClean="0"/>
          </a:p>
          <a:p>
            <a:r>
              <a:rPr lang="en-US" baseline="0" dirty="0" smtClean="0"/>
              <a:t>In Sprint 2 we </a:t>
            </a:r>
            <a:r>
              <a:rPr lang="en-US" baseline="0" dirty="0" smtClean="0"/>
              <a:t>did the COBIT 5 work. It was </a:t>
            </a:r>
            <a:r>
              <a:rPr lang="en-US" baseline="0" dirty="0" smtClean="0"/>
              <a:t>good that </a:t>
            </a:r>
            <a:r>
              <a:rPr lang="en-US" baseline="0" dirty="0" smtClean="0"/>
              <a:t>we considered COBIT 5 because it pushed us in a number of different ways we hadn’t been thinking about. </a:t>
            </a:r>
            <a:r>
              <a:rPr lang="en-US" baseline="0" dirty="0" smtClean="0"/>
              <a:t>We </a:t>
            </a:r>
            <a:r>
              <a:rPr lang="en-US" baseline="0" dirty="0" smtClean="0"/>
              <a:t>were able to represent all </a:t>
            </a:r>
            <a:r>
              <a:rPr lang="en-US" baseline="0" dirty="0" smtClean="0"/>
              <a:t>these </a:t>
            </a:r>
            <a:r>
              <a:rPr lang="en-US" baseline="0" dirty="0" smtClean="0"/>
              <a:t>control catalogs. We were </a:t>
            </a:r>
            <a:r>
              <a:rPr lang="en-US" baseline="0" dirty="0" smtClean="0"/>
              <a:t>also able </a:t>
            </a:r>
            <a:r>
              <a:rPr lang="en-US" baseline="0" dirty="0" smtClean="0"/>
              <a:t>to develop a primitive representation of </a:t>
            </a:r>
            <a:r>
              <a:rPr lang="en-US" baseline="0" dirty="0" smtClean="0"/>
              <a:t>a NIST SP </a:t>
            </a:r>
            <a:r>
              <a:rPr lang="en-US" baseline="0" dirty="0" smtClean="0"/>
              <a:t>800-53 </a:t>
            </a:r>
            <a:r>
              <a:rPr lang="en-US" baseline="0" dirty="0" smtClean="0"/>
              <a:t>baseline (profile) during </a:t>
            </a:r>
            <a:r>
              <a:rPr lang="en-US" baseline="0" dirty="0" smtClean="0"/>
              <a:t>Sprint 2. Because of the availability of </a:t>
            </a:r>
            <a:r>
              <a:rPr lang="en-US" baseline="0" dirty="0" smtClean="0"/>
              <a:t>assessment </a:t>
            </a:r>
            <a:r>
              <a:rPr lang="en-US" baseline="0" dirty="0" smtClean="0"/>
              <a:t>objectives, we decided to merge </a:t>
            </a:r>
            <a:r>
              <a:rPr lang="en-US" baseline="0" dirty="0" smtClean="0"/>
              <a:t>NIST SP 800-53A </a:t>
            </a:r>
            <a:r>
              <a:rPr lang="en-US" baseline="0" dirty="0" smtClean="0"/>
              <a:t>into the catalog model. </a:t>
            </a:r>
            <a:r>
              <a:rPr lang="en-US" baseline="0" dirty="0" smtClean="0"/>
              <a:t>Similar </a:t>
            </a:r>
            <a:r>
              <a:rPr lang="en-US" baseline="0" dirty="0" smtClean="0"/>
              <a:t>kinds of </a:t>
            </a:r>
            <a:r>
              <a:rPr lang="en-US" baseline="0" dirty="0" smtClean="0"/>
              <a:t>assessment information are available </a:t>
            </a:r>
            <a:r>
              <a:rPr lang="en-US" baseline="0" dirty="0" smtClean="0"/>
              <a:t>in ISO 27002 and COBIT </a:t>
            </a:r>
            <a:r>
              <a:rPr lang="en-US" baseline="0" dirty="0" smtClean="0"/>
              <a:t>5, so </a:t>
            </a:r>
            <a:r>
              <a:rPr lang="en-US" baseline="0" dirty="0" smtClean="0"/>
              <a:t>we normalized that </a:t>
            </a:r>
            <a:r>
              <a:rPr lang="en-US" baseline="0" dirty="0" smtClean="0"/>
              <a:t>information within the catalog model. Assessment objectives are an optional </a:t>
            </a:r>
            <a:r>
              <a:rPr lang="en-US" baseline="0" dirty="0" smtClean="0"/>
              <a:t>piece of the catalog format; you don’t have to provide assessment objectives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19</a:t>
            </a:fld>
            <a:endParaRPr lang="en-US"/>
          </a:p>
        </p:txBody>
      </p:sp>
    </p:spTree>
    <p:extLst>
      <p:ext uri="{BB962C8B-B14F-4D97-AF65-F5344CB8AC3E}">
        <p14:creationId xmlns:p14="http://schemas.microsoft.com/office/powerpoint/2010/main" val="192630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Today I </a:t>
            </a:r>
            <a:r>
              <a:rPr lang="en-US" sz="1200" kern="1200" dirty="0" smtClean="0">
                <a:solidFill>
                  <a:schemeClr val="tx1"/>
                </a:solidFill>
                <a:effectLst/>
                <a:latin typeface="+mn-lt"/>
                <a:ea typeface="+mn-ea"/>
                <a:cs typeface="+mn-cs"/>
              </a:rPr>
              <a:t>will </a:t>
            </a:r>
            <a:r>
              <a:rPr lang="en-US" sz="1200" kern="1200" dirty="0" smtClean="0">
                <a:solidFill>
                  <a:schemeClr val="tx1"/>
                </a:solidFill>
                <a:effectLst/>
                <a:latin typeface="+mn-lt"/>
                <a:ea typeface="+mn-ea"/>
                <a:cs typeface="+mn-cs"/>
              </a:rPr>
              <a:t>address a handful of questions, talking </a:t>
            </a:r>
            <a:r>
              <a:rPr lang="en-US" sz="1200" kern="1200" dirty="0" smtClean="0">
                <a:solidFill>
                  <a:schemeClr val="tx1"/>
                </a:solidFill>
                <a:effectLst/>
                <a:latin typeface="+mn-lt"/>
                <a:ea typeface="+mn-ea"/>
                <a:cs typeface="+mn-cs"/>
              </a:rPr>
              <a:t>about </a:t>
            </a:r>
            <a:r>
              <a:rPr lang="en-US" sz="1200" kern="1200" dirty="0" smtClean="0">
                <a:solidFill>
                  <a:schemeClr val="tx1"/>
                </a:solidFill>
                <a:effectLst/>
                <a:latin typeface="+mn-lt"/>
                <a:ea typeface="+mn-ea"/>
                <a:cs typeface="+mn-cs"/>
              </a:rPr>
              <a:t>why we're doing OSCAL, who will benefit from the work we're doing, what </a:t>
            </a:r>
            <a:r>
              <a:rPr lang="en-US" sz="1200" kern="1200" dirty="0" smtClean="0">
                <a:solidFill>
                  <a:schemeClr val="tx1"/>
                </a:solidFill>
                <a:effectLst/>
                <a:latin typeface="+mn-lt"/>
                <a:ea typeface="+mn-ea"/>
                <a:cs typeface="+mn-cs"/>
              </a:rPr>
              <a:t>we're </a:t>
            </a:r>
            <a:r>
              <a:rPr lang="en-US" sz="1200" kern="1200" dirty="0" smtClean="0">
                <a:solidFill>
                  <a:schemeClr val="tx1"/>
                </a:solidFill>
                <a:effectLst/>
                <a:latin typeface="+mn-lt"/>
                <a:ea typeface="+mn-ea"/>
                <a:cs typeface="+mn-cs"/>
              </a:rPr>
              <a:t>currently working on, the </a:t>
            </a:r>
            <a:r>
              <a:rPr lang="en-US" sz="1200" kern="1200" dirty="0" smtClean="0">
                <a:solidFill>
                  <a:schemeClr val="tx1"/>
                </a:solidFill>
                <a:effectLst/>
                <a:latin typeface="+mn-lt"/>
                <a:ea typeface="+mn-ea"/>
                <a:cs typeface="+mn-cs"/>
              </a:rPr>
              <a:t>challenges we're </a:t>
            </a:r>
            <a:r>
              <a:rPr lang="en-US" sz="1200" kern="1200" dirty="0" smtClean="0">
                <a:solidFill>
                  <a:schemeClr val="tx1"/>
                </a:solidFill>
                <a:effectLst/>
                <a:latin typeface="+mn-lt"/>
                <a:ea typeface="+mn-ea"/>
                <a:cs typeface="+mn-cs"/>
              </a:rPr>
              <a:t>currently wrangling with, and where we plan to go with the OSCAL project</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a:t>
            </a:fld>
            <a:endParaRPr lang="en-US"/>
          </a:p>
        </p:txBody>
      </p:sp>
    </p:spTree>
    <p:extLst>
      <p:ext uri="{BB962C8B-B14F-4D97-AF65-F5344CB8AC3E}">
        <p14:creationId xmlns:p14="http://schemas.microsoft.com/office/powerpoint/2010/main" val="1818129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did a lot of design and engineering work in our first two sprints.</a:t>
            </a:r>
            <a:r>
              <a:rPr lang="en-US" baseline="0" dirty="0" smtClean="0"/>
              <a:t> The first thing we wanted to do in Sprint 3 is take a step back and start to document more of the engineering work we’ve done. In this sprint we’re documenting the OSCAL artifacts on GitHub. We’ve been publishing to a development branch on GitHub. We’re in the process of merging back into the master branch. We’re working on the repository structure, what the artifacts are in the repository, how to use them, etc. to help people digest </a:t>
            </a:r>
            <a:r>
              <a:rPr lang="en-US" baseline="0" dirty="0" smtClean="0"/>
              <a:t>all </a:t>
            </a:r>
            <a:r>
              <a:rPr lang="en-US" baseline="0" dirty="0" smtClean="0"/>
              <a:t>this information. The layout of the repository has changed significantly. Having documentation would be helpful for </a:t>
            </a:r>
            <a:r>
              <a:rPr lang="en-US" baseline="0" dirty="0" smtClean="0"/>
              <a:t>improving the repository’s usability.</a:t>
            </a:r>
            <a:endParaRPr lang="en-US" baseline="0" dirty="0" smtClean="0"/>
          </a:p>
          <a:p>
            <a:endParaRPr lang="en-US" baseline="0" dirty="0" smtClean="0"/>
          </a:p>
          <a:p>
            <a:r>
              <a:rPr lang="en-US" baseline="0" dirty="0" smtClean="0"/>
              <a:t>We’ve been cleaning up all the documentation. We’ve also been working on documenting what we’re trying to accomplish with OSCAL, what its benefits are, etc. Some of the information </a:t>
            </a:r>
            <a:r>
              <a:rPr lang="en-US" baseline="0" dirty="0" smtClean="0"/>
              <a:t>in this presentation </a:t>
            </a:r>
            <a:r>
              <a:rPr lang="en-US" baseline="0" dirty="0" smtClean="0"/>
              <a:t>is a result of work we’ve been doing in this sprint. We are organizing our educational materials around what our approach is for OSCAL and what we’re trying to accomplish. We are also starting to work on documenting the model used for OSCAL. We’re creating an XML schema and working on a transformation approach that will enable us to </a:t>
            </a:r>
            <a:r>
              <a:rPr lang="en-US" baseline="0" dirty="0" smtClean="0"/>
              <a:t>automatically extract </a:t>
            </a:r>
            <a:r>
              <a:rPr lang="en-US" baseline="0" dirty="0" smtClean="0"/>
              <a:t>documentation out of the schema to build prose documentation for the specification. This will save us time in the long run because it will help us keep our prose documentation and schemas in sync.</a:t>
            </a:r>
          </a:p>
          <a:p>
            <a:endParaRPr lang="en-US" baseline="0" dirty="0" smtClean="0"/>
          </a:p>
          <a:p>
            <a:r>
              <a:rPr lang="en-US" baseline="0" dirty="0" smtClean="0"/>
              <a:t>We’re also doing some new engineering work in this sprint, </a:t>
            </a:r>
            <a:r>
              <a:rPr lang="en-US" baseline="0" dirty="0" smtClean="0"/>
              <a:t>shown in the second </a:t>
            </a:r>
            <a:r>
              <a:rPr lang="en-US" baseline="0" dirty="0" smtClean="0"/>
              <a:t>through fourth bullets. We’re supporting referencing controls for multiple OSCAL catalogs in the profile model as part of this sprint. We’re working on building out the parameter value support for NIST SP 800-53 controls. The previous XML example with the parameter assignment—this is </a:t>
            </a:r>
            <a:r>
              <a:rPr lang="en-US" baseline="0" dirty="0" smtClean="0"/>
              <a:t>the </a:t>
            </a:r>
            <a:r>
              <a:rPr lang="en-US" baseline="0" dirty="0" smtClean="0"/>
              <a:t>work we’re doing in this sprint as well. The other thing we’re working on is allowing values to be assigned to these parameters in a profile. </a:t>
            </a:r>
            <a:r>
              <a:rPr lang="en-US" baseline="0" dirty="0" smtClean="0"/>
              <a:t>That </a:t>
            </a:r>
            <a:r>
              <a:rPr lang="en-US" baseline="0" dirty="0" smtClean="0"/>
              <a:t>is particularly useful for custom profiles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20</a:t>
            </a:fld>
            <a:endParaRPr lang="en-US"/>
          </a:p>
        </p:txBody>
      </p:sp>
    </p:spTree>
    <p:extLst>
      <p:ext uri="{BB962C8B-B14F-4D97-AF65-F5344CB8AC3E}">
        <p14:creationId xmlns:p14="http://schemas.microsoft.com/office/powerpoint/2010/main" val="1390444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notional plan for our</a:t>
            </a:r>
            <a:r>
              <a:rPr lang="en-US" baseline="0" dirty="0" smtClean="0"/>
              <a:t> next sprint. We start out each sprint with a set of user stories, and we accomplish a </a:t>
            </a:r>
            <a:r>
              <a:rPr lang="en-US" baseline="0" dirty="0" smtClean="0"/>
              <a:t>major portion </a:t>
            </a:r>
            <a:r>
              <a:rPr lang="en-US" baseline="0" dirty="0" smtClean="0"/>
              <a:t>of them. We may encounter challenges and defer some things to the next sprint. We won’t know for sure what we’ll be planning for Sprint 4 until Sprint 3 has been completed. This slide has some ideas.</a:t>
            </a:r>
          </a:p>
          <a:p>
            <a:endParaRPr lang="en-US" baseline="0" dirty="0" smtClean="0"/>
          </a:p>
          <a:p>
            <a:r>
              <a:rPr lang="en-US" baseline="0" dirty="0" smtClean="0"/>
              <a:t>We want to get to a point where we can stabilize the catalog and profile </a:t>
            </a:r>
            <a:r>
              <a:rPr lang="en-US" baseline="0" dirty="0" smtClean="0"/>
              <a:t>models, to lock </a:t>
            </a:r>
            <a:r>
              <a:rPr lang="en-US" baseline="0" dirty="0" smtClean="0"/>
              <a:t>things </a:t>
            </a:r>
            <a:r>
              <a:rPr lang="en-US" baseline="0" dirty="0" smtClean="0"/>
              <a:t>down </a:t>
            </a:r>
            <a:r>
              <a:rPr lang="en-US" baseline="0" dirty="0" smtClean="0"/>
              <a:t>to the point where we’re only making minimal changes and can publish a draft of the specification and the schemas. That will facilitate </a:t>
            </a:r>
            <a:r>
              <a:rPr lang="en-US" baseline="0" dirty="0" smtClean="0"/>
              <a:t>OSCAL review </a:t>
            </a:r>
            <a:r>
              <a:rPr lang="en-US" baseline="0" dirty="0" smtClean="0"/>
              <a:t>and use. In Sprint 4 we’ll be going through the </a:t>
            </a:r>
            <a:r>
              <a:rPr lang="en-US" baseline="0" dirty="0" smtClean="0"/>
              <a:t>remaining issues </a:t>
            </a:r>
            <a:r>
              <a:rPr lang="en-US" baseline="0" dirty="0" smtClean="0"/>
              <a:t>we have with the models. People can be reviewing and trying what we’ve done </a:t>
            </a:r>
            <a:r>
              <a:rPr lang="en-US" baseline="0" dirty="0" smtClean="0"/>
              <a:t>so far while </a:t>
            </a:r>
            <a:r>
              <a:rPr lang="en-US" baseline="0" dirty="0" smtClean="0"/>
              <a:t>we start working on the next major problem.</a:t>
            </a:r>
          </a:p>
          <a:p>
            <a:endParaRPr lang="en-US" baseline="0" dirty="0" smtClean="0"/>
          </a:p>
          <a:p>
            <a:r>
              <a:rPr lang="en-US" baseline="0" dirty="0" smtClean="0"/>
              <a:t>We also plan to finish all the documentation we aren’t able to get done during Sprint 3 on GitHub to make sure the repository is adequately documented. It would be useful after this sprint to get tiger team feedback about whether the documentation is useful.</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21</a:t>
            </a:fld>
            <a:endParaRPr lang="en-US"/>
          </a:p>
        </p:txBody>
      </p:sp>
    </p:spTree>
    <p:extLst>
      <p:ext uri="{BB962C8B-B14F-4D97-AF65-F5344CB8AC3E}">
        <p14:creationId xmlns:p14="http://schemas.microsoft.com/office/powerpoint/2010/main" val="754191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spending the next few months working on wrapping</a:t>
            </a:r>
            <a:r>
              <a:rPr lang="en-US" baseline="0" dirty="0" smtClean="0"/>
              <a:t> up the catalog and profile work. Beyond that we want to be able to address higher-level concepts relating to assessment.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22</a:t>
            </a:fld>
            <a:endParaRPr lang="en-US"/>
          </a:p>
        </p:txBody>
      </p:sp>
    </p:spTree>
    <p:extLst>
      <p:ext uri="{BB962C8B-B14F-4D97-AF65-F5344CB8AC3E}">
        <p14:creationId xmlns:p14="http://schemas.microsoft.com/office/powerpoint/2010/main" val="1994968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slide describes the OSCAL components we’re expecting to work on in the future. Don’t focus too much on the definitions here; focus more on the body of work we are planning to do. We recognize that our understanding of these problem spaces is going to evolve over time. We want to work with the tiger team to help us understand them better.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Implementation: We </a:t>
            </a:r>
            <a:r>
              <a:rPr lang="en-US" baseline="0" dirty="0" smtClean="0"/>
              <a:t>want to develop models as part of OSCAL that will support definitions of </a:t>
            </a:r>
            <a:r>
              <a:rPr lang="en-US" baseline="0" dirty="0" smtClean="0"/>
              <a:t>implementation. </a:t>
            </a:r>
            <a:r>
              <a:rPr lang="en-US" baseline="0" dirty="0" smtClean="0"/>
              <a:t>We want a model representing a machine-readable system security plan in OSCAL. We also want to support transforms from that machine-readable form to a human-readable version.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Assessment and Assessment Results: We </a:t>
            </a:r>
            <a:r>
              <a:rPr lang="en-US" baseline="0" dirty="0" smtClean="0"/>
              <a:t>want to be able to model how assessments are to be performed so that the data can be used to drive an </a:t>
            </a:r>
            <a:r>
              <a:rPr lang="en-US" baseline="0" dirty="0" smtClean="0"/>
              <a:t>assessment. On the opposite </a:t>
            </a:r>
            <a:r>
              <a:rPr lang="en-US" baseline="0" dirty="0" smtClean="0"/>
              <a:t>side of the coin, </a:t>
            </a:r>
            <a:r>
              <a:rPr lang="en-US" baseline="0" dirty="0" smtClean="0"/>
              <a:t>we want to have an OSCAL </a:t>
            </a:r>
            <a:r>
              <a:rPr lang="en-US" baseline="0" dirty="0" smtClean="0"/>
              <a:t>format for representing assessment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Metrics and Mechanisms: We </a:t>
            </a:r>
            <a:r>
              <a:rPr lang="en-US" baseline="0" dirty="0" smtClean="0"/>
              <a:t>want to talk about mechanisms to </a:t>
            </a:r>
            <a:r>
              <a:rPr lang="en-US" baseline="0" dirty="0" smtClean="0"/>
              <a:t>get </a:t>
            </a:r>
            <a:r>
              <a:rPr lang="en-US" baseline="0" dirty="0" smtClean="0"/>
              <a:t>metrics for implementation and assessment, as well as mechanisms that can be used to do the underlying monitoring. This might be a way of connecting with SCAP, as an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of these </a:t>
            </a:r>
            <a:r>
              <a:rPr lang="en-US" baseline="0" dirty="0" smtClean="0"/>
              <a:t>components are </a:t>
            </a:r>
            <a:r>
              <a:rPr lang="en-US" baseline="0" dirty="0" smtClean="0"/>
              <a:t>easier and clearer to do, while some are harder and more research-focused. This is just a glimpse of what we’d like to move towards.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we finish the catalog and profile work, we’ll probably want to target the implementation </a:t>
            </a:r>
            <a:r>
              <a:rPr lang="en-US" baseline="0" dirty="0" smtClean="0"/>
              <a:t>component next.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CFC8187-4CC5-E24D-AAC1-EB6AAB5D6F55}" type="slidenum">
              <a:rPr lang="en-US" smtClean="0"/>
              <a:t>23</a:t>
            </a:fld>
            <a:endParaRPr lang="en-US"/>
          </a:p>
        </p:txBody>
      </p:sp>
    </p:spTree>
    <p:extLst>
      <p:ext uri="{BB962C8B-B14F-4D97-AF65-F5344CB8AC3E}">
        <p14:creationId xmlns:p14="http://schemas.microsoft.com/office/powerpoint/2010/main" val="48039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CFC8187-4CC5-E24D-AAC1-EB6AAB5D6F55}" type="slidenum">
              <a:rPr lang="en-US" smtClean="0"/>
              <a:t>24</a:t>
            </a:fld>
            <a:endParaRPr lang="en-US"/>
          </a:p>
        </p:txBody>
      </p:sp>
    </p:spTree>
    <p:extLst>
      <p:ext uri="{BB962C8B-B14F-4D97-AF65-F5344CB8AC3E}">
        <p14:creationId xmlns:p14="http://schemas.microsoft.com/office/powerpoint/2010/main" val="1071747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We’ve spoken a </a:t>
            </a:r>
            <a:r>
              <a:rPr lang="en-US" dirty="0" smtClean="0"/>
              <a:t>bit </a:t>
            </a:r>
            <a:r>
              <a:rPr lang="en-US" dirty="0" smtClean="0"/>
              <a:t>to what we want to do in the long term. Mostly what these items are trying to accomplish </a:t>
            </a:r>
            <a:r>
              <a:rPr lang="en-US" dirty="0" smtClean="0"/>
              <a:t>is </a:t>
            </a:r>
            <a:r>
              <a:rPr lang="en-US" dirty="0" smtClean="0"/>
              <a:t>to create more automation</a:t>
            </a:r>
            <a:r>
              <a:rPr lang="en-US" baseline="0" dirty="0" smtClean="0"/>
              <a:t> around the actual assessment process to decrease the amount of labor </a:t>
            </a:r>
            <a:r>
              <a:rPr lang="en-US" baseline="0" dirty="0" smtClean="0"/>
              <a:t>needed by having </a:t>
            </a:r>
            <a:r>
              <a:rPr lang="en-US" baseline="0" dirty="0" smtClean="0"/>
              <a:t>the computers do more of the assessment. By automating more, assessments can be done more often, ideally continuously. </a:t>
            </a:r>
            <a:r>
              <a:rPr lang="en-US" baseline="0" dirty="0" smtClean="0"/>
              <a:t>OSCAL can make </a:t>
            </a:r>
            <a:r>
              <a:rPr lang="en-US" baseline="0" dirty="0" smtClean="0"/>
              <a:t>it easy to determine if a system is compliant with </a:t>
            </a:r>
            <a:r>
              <a:rPr lang="en-US" baseline="0" dirty="0" smtClean="0"/>
              <a:t>one or more sets </a:t>
            </a:r>
            <a:r>
              <a:rPr lang="en-US" baseline="0" dirty="0" smtClean="0"/>
              <a:t>of requirements. </a:t>
            </a:r>
            <a:r>
              <a:rPr lang="en-US" baseline="0" dirty="0" smtClean="0"/>
              <a:t>OSCAL can also improve the consistency of </a:t>
            </a:r>
            <a:r>
              <a:rPr lang="en-US" baseline="0" dirty="0" smtClean="0"/>
              <a:t>how assessments are </a:t>
            </a:r>
            <a:r>
              <a:rPr lang="en-US" baseline="0" dirty="0" smtClean="0"/>
              <a:t>performed, with repeatability regardless </a:t>
            </a:r>
            <a:r>
              <a:rPr lang="en-US" baseline="0" dirty="0" smtClean="0"/>
              <a:t>of the type of system and the </a:t>
            </a:r>
            <a:r>
              <a:rPr lang="en-US" baseline="0" dirty="0" smtClean="0"/>
              <a:t>assessor.</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25</a:t>
            </a:fld>
            <a:endParaRPr lang="en-US"/>
          </a:p>
        </p:txBody>
      </p:sp>
    </p:spTree>
    <p:extLst>
      <p:ext uri="{BB962C8B-B14F-4D97-AF65-F5344CB8AC3E}">
        <p14:creationId xmlns:p14="http://schemas.microsoft.com/office/powerpoint/2010/main" val="1879789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in the process of setting up an email alias. We will be able to use the email alias and the GitHub repository to provide better methods of communication.</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26</a:t>
            </a:fld>
            <a:endParaRPr lang="en-US"/>
          </a:p>
        </p:txBody>
      </p:sp>
    </p:spTree>
    <p:extLst>
      <p:ext uri="{BB962C8B-B14F-4D97-AF65-F5344CB8AC3E}">
        <p14:creationId xmlns:p14="http://schemas.microsoft.com/office/powerpoint/2010/main" val="75413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We're </a:t>
            </a:r>
            <a:r>
              <a:rPr lang="en-US" sz="1200" kern="1200" dirty="0" smtClean="0">
                <a:solidFill>
                  <a:schemeClr val="tx1"/>
                </a:solidFill>
                <a:effectLst/>
                <a:latin typeface="+mn-lt"/>
                <a:ea typeface="+mn-ea"/>
                <a:cs typeface="+mn-cs"/>
              </a:rPr>
              <a:t>using a handful of terms in the presentation. </a:t>
            </a:r>
            <a:r>
              <a:rPr lang="en-US" sz="1200" i="1" kern="1200" dirty="0" smtClean="0">
                <a:solidFill>
                  <a:schemeClr val="tx1"/>
                </a:solidFill>
                <a:effectLst/>
                <a:latin typeface="+mn-lt"/>
                <a:ea typeface="+mn-ea"/>
                <a:cs typeface="+mn-cs"/>
              </a:rPr>
              <a:t>Control</a:t>
            </a:r>
            <a:r>
              <a:rPr lang="en-US" sz="1200" kern="1200" dirty="0" smtClean="0">
                <a:solidFill>
                  <a:schemeClr val="tx1"/>
                </a:solidFill>
                <a:effectLst/>
                <a:latin typeface="+mn-lt"/>
                <a:ea typeface="+mn-ea"/>
                <a:cs typeface="+mn-cs"/>
              </a:rPr>
              <a:t> refers to any safeguard or countermeasure that's designed to satisfy a set of security and potentially privacy requirements. While this is based on the 800-53 definition, when we talk about control, we're talking </a:t>
            </a:r>
            <a:r>
              <a:rPr lang="en-US" sz="1200" kern="1200" dirty="0" smtClean="0">
                <a:solidFill>
                  <a:schemeClr val="tx1"/>
                </a:solidFill>
                <a:effectLst/>
                <a:latin typeface="+mn-lt"/>
                <a:ea typeface="+mn-ea"/>
                <a:cs typeface="+mn-cs"/>
              </a:rPr>
              <a:t>about </a:t>
            </a:r>
            <a:r>
              <a:rPr lang="en-US" sz="1200" kern="1200" dirty="0" smtClean="0">
                <a:solidFill>
                  <a:schemeClr val="tx1"/>
                </a:solidFill>
                <a:effectLst/>
                <a:latin typeface="+mn-lt"/>
                <a:ea typeface="+mn-ea"/>
                <a:cs typeface="+mn-cs"/>
              </a:rPr>
              <a:t>a similar kind of requirement from a control catalog. When we talk about a </a:t>
            </a:r>
            <a:r>
              <a:rPr lang="en-US" sz="1200" i="1" kern="1200" dirty="0" smtClean="0">
                <a:solidFill>
                  <a:schemeClr val="tx1"/>
                </a:solidFill>
                <a:effectLst/>
                <a:latin typeface="+mn-lt"/>
                <a:ea typeface="+mn-ea"/>
                <a:cs typeface="+mn-cs"/>
              </a:rPr>
              <a:t>control catalog</a:t>
            </a:r>
            <a:r>
              <a:rPr lang="en-US" sz="1200" kern="1200" dirty="0" smtClean="0">
                <a:solidFill>
                  <a:schemeClr val="tx1"/>
                </a:solidFill>
                <a:effectLst/>
                <a:latin typeface="+mn-lt"/>
                <a:ea typeface="+mn-ea"/>
                <a:cs typeface="+mn-cs"/>
              </a:rPr>
              <a:t>, we're talking about a list of security control definitions. For our work </a:t>
            </a:r>
            <a:r>
              <a:rPr lang="en-US" sz="1200" kern="1200" dirty="0" smtClean="0">
                <a:solidFill>
                  <a:schemeClr val="tx1"/>
                </a:solidFill>
                <a:effectLst/>
                <a:latin typeface="+mn-lt"/>
                <a:ea typeface="+mn-ea"/>
                <a:cs typeface="+mn-cs"/>
              </a:rPr>
              <a:t>so far, we’ve been </a:t>
            </a:r>
            <a:r>
              <a:rPr lang="en-US" sz="1200" kern="1200" dirty="0" smtClean="0">
                <a:solidFill>
                  <a:schemeClr val="tx1"/>
                </a:solidFill>
                <a:effectLst/>
                <a:latin typeface="+mn-lt"/>
                <a:ea typeface="+mn-ea"/>
                <a:cs typeface="+mn-cs"/>
              </a:rPr>
              <a:t>dealing with three control catalogs: NIST SP 800-53, ISO 27001/2, and COBIT 5. Another point of clarification is when we talk about the concept of a </a:t>
            </a:r>
            <a:r>
              <a:rPr lang="en-US" sz="1200" i="0" kern="1200" dirty="0" smtClean="0">
                <a:solidFill>
                  <a:schemeClr val="tx1"/>
                </a:solidFill>
                <a:effectLst/>
                <a:latin typeface="+mn-lt"/>
                <a:ea typeface="+mn-ea"/>
                <a:cs typeface="+mn-cs"/>
              </a:rPr>
              <a:t>profile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Examples are included in NIST </a:t>
            </a:r>
            <a:r>
              <a:rPr lang="en-US" sz="1200" kern="1200" dirty="0" smtClean="0">
                <a:solidFill>
                  <a:schemeClr val="tx1"/>
                </a:solidFill>
                <a:effectLst/>
                <a:latin typeface="+mn-lt"/>
                <a:ea typeface="+mn-ea"/>
                <a:cs typeface="+mn-cs"/>
              </a:rPr>
              <a:t>SP 800-53, </a:t>
            </a:r>
            <a:r>
              <a:rPr lang="en-US" sz="1200" kern="1200" dirty="0" err="1" smtClean="0">
                <a:solidFill>
                  <a:schemeClr val="tx1"/>
                </a:solidFill>
                <a:effectLst/>
                <a:latin typeface="+mn-lt"/>
                <a:ea typeface="+mn-ea"/>
                <a:cs typeface="+mn-cs"/>
              </a:rPr>
              <a:t>FedRAMP</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PCI </a:t>
            </a:r>
            <a:r>
              <a:rPr lang="en-US" sz="1200" kern="1200" dirty="0" smtClean="0">
                <a:solidFill>
                  <a:schemeClr val="tx1"/>
                </a:solidFill>
                <a:effectLst/>
                <a:latin typeface="+mn-lt"/>
                <a:ea typeface="+mn-ea"/>
                <a:cs typeface="+mn-cs"/>
              </a:rPr>
              <a:t>DSS. The </a:t>
            </a:r>
            <a:r>
              <a:rPr lang="en-US" sz="1200" kern="1200" dirty="0" smtClean="0">
                <a:solidFill>
                  <a:schemeClr val="tx1"/>
                </a:solidFill>
                <a:effectLst/>
                <a:latin typeface="+mn-lt"/>
                <a:ea typeface="+mn-ea"/>
                <a:cs typeface="+mn-cs"/>
              </a:rPr>
              <a:t>profile concept </a:t>
            </a:r>
            <a:r>
              <a:rPr lang="en-US" sz="1200" kern="1200" dirty="0" smtClean="0">
                <a:solidFill>
                  <a:schemeClr val="tx1"/>
                </a:solidFill>
                <a:effectLst/>
                <a:latin typeface="+mn-lt"/>
                <a:ea typeface="+mn-ea"/>
                <a:cs typeface="+mn-cs"/>
              </a:rPr>
              <a:t>is often referred to as a baseline or overlay. We're calling these a profile for OSCAL. </a:t>
            </a:r>
            <a:r>
              <a:rPr lang="en-US" sz="1200" kern="1200" dirty="0" smtClean="0">
                <a:solidFill>
                  <a:schemeClr val="tx1"/>
                </a:solidFill>
                <a:effectLst/>
                <a:latin typeface="+mn-lt"/>
                <a:ea typeface="+mn-ea"/>
                <a:cs typeface="+mn-cs"/>
              </a:rPr>
              <a:t>A </a:t>
            </a:r>
            <a:r>
              <a:rPr lang="en-US" sz="1200" i="1" kern="1200" dirty="0" smtClean="0">
                <a:solidFill>
                  <a:schemeClr val="tx1"/>
                </a:solidFill>
                <a:effectLst/>
                <a:latin typeface="+mn-lt"/>
                <a:ea typeface="+mn-ea"/>
                <a:cs typeface="+mn-cs"/>
              </a:rPr>
              <a:t>profile</a:t>
            </a:r>
            <a:r>
              <a:rPr lang="en-US" sz="1200" kern="1200" dirty="0" smtClean="0">
                <a:solidFill>
                  <a:schemeClr val="tx1"/>
                </a:solidFill>
                <a:effectLst/>
                <a:latin typeface="+mn-lt"/>
                <a:ea typeface="+mn-ea"/>
                <a:cs typeface="+mn-cs"/>
              </a:rPr>
              <a:t> is basically </a:t>
            </a:r>
            <a:r>
              <a:rPr lang="en-US" sz="1200" kern="1200" dirty="0" smtClean="0">
                <a:solidFill>
                  <a:schemeClr val="tx1"/>
                </a:solidFill>
                <a:effectLst/>
                <a:latin typeface="+mn-lt"/>
                <a:ea typeface="+mn-ea"/>
                <a:cs typeface="+mn-cs"/>
              </a:rPr>
              <a:t>selecting a set of security requirements from one or more control catalogs</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3</a:t>
            </a:fld>
            <a:endParaRPr lang="en-US"/>
          </a:p>
        </p:txBody>
      </p:sp>
    </p:spTree>
    <p:extLst>
      <p:ext uri="{BB962C8B-B14F-4D97-AF65-F5344CB8AC3E}">
        <p14:creationId xmlns:p14="http://schemas.microsoft.com/office/powerpoint/2010/main" val="55637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OSCAL we're trying to deal with a number of challenges around security controls and security controls assessment. The core challenge, and one of the primary reasons why we're creating OSCAL, is </a:t>
            </a:r>
            <a:r>
              <a:rPr lang="en-US" sz="1200" kern="1200" dirty="0" smtClean="0">
                <a:solidFill>
                  <a:schemeClr val="tx1"/>
                </a:solidFill>
                <a:effectLst/>
                <a:latin typeface="+mn-lt"/>
                <a:ea typeface="+mn-ea"/>
                <a:cs typeface="+mn-cs"/>
              </a:rPr>
              <a:t>that concepts </a:t>
            </a:r>
            <a:r>
              <a:rPr lang="en-US" sz="1200" kern="1200" dirty="0" smtClean="0">
                <a:solidFill>
                  <a:schemeClr val="tx1"/>
                </a:solidFill>
                <a:effectLst/>
                <a:latin typeface="+mn-lt"/>
                <a:ea typeface="+mn-ea"/>
                <a:cs typeface="+mn-cs"/>
              </a:rPr>
              <a:t>like security controls and profiles are represented today largely in proprietary ways. In many cases </a:t>
            </a:r>
            <a:r>
              <a:rPr lang="en-US" sz="1200" kern="1200" dirty="0" smtClean="0">
                <a:solidFill>
                  <a:schemeClr val="tx1"/>
                </a:solidFill>
                <a:effectLst/>
                <a:latin typeface="+mn-lt"/>
                <a:ea typeface="+mn-ea"/>
                <a:cs typeface="+mn-cs"/>
              </a:rPr>
              <a:t>they are written </a:t>
            </a:r>
            <a:r>
              <a:rPr lang="en-US" sz="1200" kern="1200" dirty="0" smtClean="0">
                <a:solidFill>
                  <a:schemeClr val="tx1"/>
                </a:solidFill>
                <a:effectLst/>
                <a:latin typeface="+mn-lt"/>
                <a:ea typeface="+mn-ea"/>
                <a:cs typeface="+mn-cs"/>
              </a:rPr>
              <a:t>in prose documents that are imprecise, lead to differences in interpretation, and are not machine-readable, meaning that the prose instructions require someone to do </a:t>
            </a:r>
            <a:r>
              <a:rPr lang="en-US" sz="1200" kern="1200" dirty="0" smtClean="0">
                <a:solidFill>
                  <a:schemeClr val="tx1"/>
                </a:solidFill>
                <a:effectLst/>
                <a:latin typeface="+mn-lt"/>
                <a:ea typeface="+mn-ea"/>
                <a:cs typeface="+mn-cs"/>
              </a:rPr>
              <a:t>data </a:t>
            </a:r>
            <a:r>
              <a:rPr lang="en-US" sz="1200" kern="1200" dirty="0" smtClean="0">
                <a:solidFill>
                  <a:schemeClr val="tx1"/>
                </a:solidFill>
                <a:effectLst/>
                <a:latin typeface="+mn-lt"/>
                <a:ea typeface="+mn-ea"/>
                <a:cs typeface="+mn-cs"/>
              </a:rPr>
              <a:t>entry into a tool in order for the tool to use the information.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a:t>
            </a:r>
            <a:r>
              <a:rPr lang="en-US" sz="1200" kern="1200" dirty="0" smtClean="0">
                <a:solidFill>
                  <a:schemeClr val="tx1"/>
                </a:solidFill>
                <a:effectLst/>
                <a:latin typeface="+mn-lt"/>
                <a:ea typeface="+mn-ea"/>
                <a:cs typeface="+mn-cs"/>
              </a:rPr>
              <a:t>also struggling with information systems that </a:t>
            </a:r>
            <a:r>
              <a:rPr lang="en-US" sz="1200" kern="1200" dirty="0" smtClean="0">
                <a:solidFill>
                  <a:schemeClr val="tx1"/>
                </a:solidFill>
                <a:effectLst/>
                <a:latin typeface="+mn-lt"/>
                <a:ea typeface="+mn-ea"/>
                <a:cs typeface="+mn-cs"/>
              </a:rPr>
              <a:t>have many </a:t>
            </a:r>
            <a:r>
              <a:rPr lang="en-US" sz="1200" kern="1200" dirty="0" smtClean="0">
                <a:solidFill>
                  <a:schemeClr val="tx1"/>
                </a:solidFill>
                <a:effectLst/>
                <a:latin typeface="+mn-lt"/>
                <a:ea typeface="+mn-ea"/>
                <a:cs typeface="+mn-cs"/>
              </a:rPr>
              <a:t>different components, and some components require the use of different profiles per component, which is commonly the case with cloud environments. </a:t>
            </a:r>
            <a:r>
              <a:rPr lang="en-US" sz="1200" kern="1200" dirty="0" smtClean="0">
                <a:solidFill>
                  <a:schemeClr val="tx1"/>
                </a:solidFill>
                <a:effectLst/>
                <a:latin typeface="+mn-lt"/>
                <a:ea typeface="+mn-ea"/>
                <a:cs typeface="+mn-cs"/>
              </a:rPr>
              <a:t>Also, </a:t>
            </a:r>
            <a:r>
              <a:rPr lang="en-US" sz="1200" kern="1200" dirty="0" smtClean="0">
                <a:solidFill>
                  <a:schemeClr val="tx1"/>
                </a:solidFill>
                <a:effectLst/>
                <a:latin typeface="+mn-lt"/>
                <a:ea typeface="+mn-ea"/>
                <a:cs typeface="+mn-cs"/>
              </a:rPr>
              <a:t>the cloud environments can be </a:t>
            </a:r>
            <a:r>
              <a:rPr lang="en-US" sz="1200" kern="1200" dirty="0" smtClean="0">
                <a:solidFill>
                  <a:schemeClr val="tx1"/>
                </a:solidFill>
                <a:effectLst/>
                <a:latin typeface="+mn-lt"/>
                <a:ea typeface="+mn-ea"/>
                <a:cs typeface="+mn-cs"/>
              </a:rPr>
              <a:t>multitenant </a:t>
            </a:r>
            <a:r>
              <a:rPr lang="en-US" sz="1200" kern="1200" dirty="0" smtClean="0">
                <a:solidFill>
                  <a:schemeClr val="tx1"/>
                </a:solidFill>
                <a:effectLst/>
                <a:latin typeface="+mn-lt"/>
                <a:ea typeface="+mn-ea"/>
                <a:cs typeface="+mn-cs"/>
              </a:rPr>
              <a:t>or have mixed ownership of components. We </a:t>
            </a:r>
            <a:r>
              <a:rPr lang="en-US" sz="1200" kern="1200" dirty="0" smtClean="0">
                <a:solidFill>
                  <a:schemeClr val="tx1"/>
                </a:solidFill>
                <a:effectLst/>
                <a:latin typeface="+mn-lt"/>
                <a:ea typeface="+mn-ea"/>
                <a:cs typeface="+mn-cs"/>
              </a:rPr>
              <a:t>need </a:t>
            </a:r>
            <a:r>
              <a:rPr lang="en-US" sz="1200" kern="1200" dirty="0" smtClean="0">
                <a:solidFill>
                  <a:schemeClr val="tx1"/>
                </a:solidFill>
                <a:effectLst/>
                <a:latin typeface="+mn-lt"/>
                <a:ea typeface="+mn-ea"/>
                <a:cs typeface="+mn-cs"/>
              </a:rPr>
              <a:t>to be able to assess the security of these systems against a number of requirements, owners, </a:t>
            </a:r>
            <a:r>
              <a:rPr lang="en-US" sz="1200" kern="1200" dirty="0" smtClean="0">
                <a:solidFill>
                  <a:schemeClr val="tx1"/>
                </a:solidFill>
                <a:effectLst/>
                <a:latin typeface="+mn-lt"/>
                <a:ea typeface="+mn-ea"/>
                <a:cs typeface="+mn-cs"/>
              </a:rPr>
              <a:t>etc.—to do that simultaneously and </a:t>
            </a:r>
            <a:r>
              <a:rPr lang="en-US" sz="1200" kern="1200" dirty="0" smtClean="0">
                <a:solidFill>
                  <a:schemeClr val="tx1"/>
                </a:solidFill>
                <a:effectLst/>
                <a:latin typeface="+mn-lt"/>
                <a:ea typeface="+mn-ea"/>
                <a:cs typeface="+mn-cs"/>
              </a:rPr>
              <a:t>provide these views to stakeholders.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a:t>
            </a:r>
            <a:r>
              <a:rPr lang="en-US" sz="1200" kern="1200" dirty="0" smtClean="0">
                <a:solidFill>
                  <a:schemeClr val="tx1"/>
                </a:solidFill>
                <a:effectLst/>
                <a:latin typeface="+mn-lt"/>
                <a:ea typeface="+mn-ea"/>
                <a:cs typeface="+mn-cs"/>
              </a:rPr>
              <a:t>top of that we </a:t>
            </a:r>
            <a:r>
              <a:rPr lang="en-US" sz="1200" kern="1200" dirty="0" smtClean="0">
                <a:solidFill>
                  <a:schemeClr val="tx1"/>
                </a:solidFill>
                <a:effectLst/>
                <a:latin typeface="+mn-lt"/>
                <a:ea typeface="+mn-ea"/>
                <a:cs typeface="+mn-cs"/>
              </a:rPr>
              <a:t>have situations </a:t>
            </a:r>
            <a:r>
              <a:rPr lang="en-US" sz="1200" kern="1200" dirty="0" smtClean="0">
                <a:solidFill>
                  <a:schemeClr val="tx1"/>
                </a:solidFill>
                <a:effectLst/>
                <a:latin typeface="+mn-lt"/>
                <a:ea typeface="+mn-ea"/>
                <a:cs typeface="+mn-cs"/>
              </a:rPr>
              <a:t>where a single system </a:t>
            </a:r>
            <a:r>
              <a:rPr lang="en-US" sz="1200" kern="1200" dirty="0" smtClean="0">
                <a:solidFill>
                  <a:schemeClr val="tx1"/>
                </a:solidFill>
                <a:effectLst/>
                <a:latin typeface="+mn-lt"/>
                <a:ea typeface="+mn-ea"/>
                <a:cs typeface="+mn-cs"/>
              </a:rPr>
              <a:t>needs </a:t>
            </a:r>
            <a:r>
              <a:rPr lang="en-US" sz="1200" kern="1200" dirty="0" smtClean="0">
                <a:solidFill>
                  <a:schemeClr val="tx1"/>
                </a:solidFill>
                <a:effectLst/>
                <a:latin typeface="+mn-lt"/>
                <a:ea typeface="+mn-ea"/>
                <a:cs typeface="+mn-cs"/>
              </a:rPr>
              <a:t>to support multiple regulatory frameworks. For </a:t>
            </a:r>
            <a:r>
              <a:rPr lang="en-US" sz="1200" kern="1200" dirty="0" smtClean="0">
                <a:solidFill>
                  <a:schemeClr val="tx1"/>
                </a:solidFill>
                <a:effectLst/>
                <a:latin typeface="+mn-lt"/>
                <a:ea typeface="+mn-ea"/>
                <a:cs typeface="+mn-cs"/>
              </a:rPr>
              <a:t>example, </a:t>
            </a: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VA</a:t>
            </a:r>
            <a:r>
              <a:rPr lang="en-US" sz="1200" kern="1200" baseline="0" dirty="0" smtClean="0">
                <a:solidFill>
                  <a:schemeClr val="tx1"/>
                </a:solidFill>
                <a:effectLst/>
                <a:latin typeface="+mn-lt"/>
                <a:ea typeface="+mn-ea"/>
                <a:cs typeface="+mn-cs"/>
              </a:rPr>
              <a:t> is a</a:t>
            </a:r>
            <a:r>
              <a:rPr lang="en-US" sz="1200" kern="1200" dirty="0" smtClean="0">
                <a:solidFill>
                  <a:schemeClr val="tx1"/>
                </a:solidFill>
                <a:effectLst/>
                <a:latin typeface="+mn-lt"/>
                <a:ea typeface="+mn-ea"/>
                <a:cs typeface="+mn-cs"/>
              </a:rPr>
              <a:t> federal agency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FISMA and NIST</a:t>
            </a:r>
            <a:r>
              <a:rPr lang="en-US" sz="1200" kern="1200" baseline="0" dirty="0" smtClean="0">
                <a:solidFill>
                  <a:schemeClr val="tx1"/>
                </a:solidFill>
                <a:effectLst/>
                <a:latin typeface="+mn-lt"/>
                <a:ea typeface="+mn-ea"/>
                <a:cs typeface="+mn-cs"/>
              </a:rPr>
              <a:t> Cybersecurity Framework</a:t>
            </a:r>
            <a:r>
              <a:rPr lang="en-US" sz="1200" kern="1200" dirty="0" smtClean="0">
                <a:solidFill>
                  <a:schemeClr val="tx1"/>
                </a:solidFill>
                <a:effectLst/>
                <a:latin typeface="+mn-lt"/>
                <a:ea typeface="+mn-ea"/>
                <a:cs typeface="+mn-cs"/>
              </a:rPr>
              <a:t> requirements)</a:t>
            </a:r>
            <a:r>
              <a:rPr lang="en-US" sz="1200" kern="1200" baseline="0" dirty="0" smtClean="0">
                <a:solidFill>
                  <a:schemeClr val="tx1"/>
                </a:solidFill>
                <a:effectLst/>
                <a:latin typeface="+mn-lt"/>
                <a:ea typeface="+mn-ea"/>
                <a:cs typeface="+mn-cs"/>
              </a:rPr>
              <a:t> and a</a:t>
            </a:r>
            <a:r>
              <a:rPr lang="en-US" sz="1200" kern="1200" dirty="0" smtClean="0">
                <a:solidFill>
                  <a:schemeClr val="tx1"/>
                </a:solidFill>
                <a:effectLst/>
                <a:latin typeface="+mn-lt"/>
                <a:ea typeface="+mn-ea"/>
                <a:cs typeface="+mn-cs"/>
              </a:rPr>
              <a:t> healthcare institution (HIPAA requirements)</a:t>
            </a:r>
            <a:r>
              <a:rPr lang="en-US" sz="1200" kern="1200" baseline="0" dirty="0" smtClean="0">
                <a:solidFill>
                  <a:schemeClr val="tx1"/>
                </a:solidFill>
                <a:effectLst/>
                <a:latin typeface="+mn-lt"/>
                <a:ea typeface="+mn-ea"/>
                <a:cs typeface="+mn-cs"/>
              </a:rPr>
              <a:t> that has</a:t>
            </a:r>
            <a:r>
              <a:rPr lang="en-US" sz="1200" kern="1200" dirty="0" smtClean="0">
                <a:solidFill>
                  <a:schemeClr val="tx1"/>
                </a:solidFill>
                <a:effectLst/>
                <a:latin typeface="+mn-lt"/>
                <a:ea typeface="+mn-ea"/>
                <a:cs typeface="+mn-cs"/>
              </a:rPr>
              <a:t> credit card transactions (PCI DSS). </a:t>
            </a:r>
            <a:r>
              <a:rPr lang="en-US" sz="1200" kern="1200" dirty="0" smtClean="0">
                <a:solidFill>
                  <a:schemeClr val="tx1"/>
                </a:solidFill>
                <a:effectLst/>
                <a:latin typeface="+mn-lt"/>
                <a:ea typeface="+mn-ea"/>
                <a:cs typeface="+mn-cs"/>
              </a:rPr>
              <a:t>There is no shortage of requirements for some organizations that have multiple regulatory frameworks.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Assessing </a:t>
            </a:r>
            <a:r>
              <a:rPr lang="en-US" sz="1200" kern="1200" dirty="0" smtClean="0">
                <a:solidFill>
                  <a:schemeClr val="tx1"/>
                </a:solidFill>
                <a:effectLst/>
                <a:latin typeface="+mn-lt"/>
                <a:ea typeface="+mn-ea"/>
                <a:cs typeface="+mn-cs"/>
              </a:rPr>
              <a:t>all these security controls is extremely complex. Because of that complexity, it’s largely a manual process today. With OSCAL we’re trying to change that.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4</a:t>
            </a:fld>
            <a:endParaRPr lang="en-US"/>
          </a:p>
        </p:txBody>
      </p:sp>
    </p:spTree>
    <p:extLst>
      <p:ext uri="{BB962C8B-B14F-4D97-AF65-F5344CB8AC3E}">
        <p14:creationId xmlns:p14="http://schemas.microsoft.com/office/powerpoint/2010/main" val="49919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OSCAL</a:t>
            </a:r>
            <a:r>
              <a:rPr lang="en-US" sz="1200" kern="1200" baseline="0" dirty="0" smtClean="0">
                <a:solidFill>
                  <a:schemeClr val="tx1"/>
                </a:solidFill>
                <a:effectLst/>
                <a:latin typeface="+mn-lt"/>
                <a:ea typeface="+mn-ea"/>
                <a:cs typeface="+mn-cs"/>
              </a:rPr>
              <a:t> is an attempt </a:t>
            </a:r>
            <a:r>
              <a:rPr lang="en-US" sz="1200" kern="1200" dirty="0" smtClean="0">
                <a:solidFill>
                  <a:schemeClr val="tx1"/>
                </a:solidFill>
                <a:effectLst/>
                <a:latin typeface="+mn-lt"/>
                <a:ea typeface="+mn-ea"/>
                <a:cs typeface="+mn-cs"/>
              </a:rPr>
              <a:t>to </a:t>
            </a:r>
            <a:r>
              <a:rPr lang="en-US" sz="1200" kern="1200" dirty="0" smtClean="0">
                <a:solidFill>
                  <a:schemeClr val="tx1"/>
                </a:solidFill>
                <a:effectLst/>
                <a:latin typeface="+mn-lt"/>
                <a:ea typeface="+mn-ea"/>
                <a:cs typeface="+mn-cs"/>
              </a:rPr>
              <a:t>standardize how security controls are </a:t>
            </a:r>
            <a:r>
              <a:rPr lang="en-US" sz="1200" kern="1200" dirty="0" smtClean="0">
                <a:solidFill>
                  <a:schemeClr val="tx1"/>
                </a:solidFill>
                <a:effectLst/>
                <a:latin typeface="+mn-lt"/>
                <a:ea typeface="+mn-ea"/>
                <a:cs typeface="+mn-cs"/>
              </a:rPr>
              <a:t>represented, </a:t>
            </a:r>
            <a:r>
              <a:rPr lang="en-US" sz="1200" kern="1200" dirty="0" smtClean="0">
                <a:solidFill>
                  <a:schemeClr val="tx1"/>
                </a:solidFill>
                <a:effectLst/>
                <a:latin typeface="+mn-lt"/>
                <a:ea typeface="+mn-ea"/>
                <a:cs typeface="+mn-cs"/>
              </a:rPr>
              <a:t>how you would represent a control </a:t>
            </a:r>
            <a:r>
              <a:rPr lang="en-US" sz="1200" kern="1200" dirty="0" smtClean="0">
                <a:solidFill>
                  <a:schemeClr val="tx1"/>
                </a:solidFill>
                <a:effectLst/>
                <a:latin typeface="+mn-lt"/>
                <a:ea typeface="+mn-ea"/>
                <a:cs typeface="+mn-cs"/>
              </a:rPr>
              <a:t>implementation </a:t>
            </a:r>
            <a:r>
              <a:rPr lang="en-US" sz="1200" kern="1200" dirty="0" smtClean="0">
                <a:solidFill>
                  <a:schemeClr val="tx1"/>
                </a:solidFill>
                <a:effectLst/>
                <a:latin typeface="+mn-lt"/>
                <a:ea typeface="+mn-ea"/>
                <a:cs typeface="+mn-cs"/>
              </a:rPr>
              <a:t>for a given system, and how </a:t>
            </a:r>
            <a:r>
              <a:rPr lang="en-US" sz="1200" kern="1200" dirty="0" smtClean="0">
                <a:solidFill>
                  <a:schemeClr val="tx1"/>
                </a:solidFill>
                <a:effectLst/>
                <a:latin typeface="+mn-lt"/>
                <a:ea typeface="+mn-ea"/>
                <a:cs typeface="+mn-cs"/>
              </a:rPr>
              <a:t>that </a:t>
            </a:r>
            <a:r>
              <a:rPr lang="en-US" sz="1200" kern="1200" dirty="0" smtClean="0">
                <a:solidFill>
                  <a:schemeClr val="tx1"/>
                </a:solidFill>
                <a:effectLst/>
                <a:latin typeface="+mn-lt"/>
                <a:ea typeface="+mn-ea"/>
                <a:cs typeface="+mn-cs"/>
              </a:rPr>
              <a:t>information is </a:t>
            </a:r>
            <a:r>
              <a:rPr lang="en-US" sz="1200" kern="1200" dirty="0" smtClean="0">
                <a:solidFill>
                  <a:schemeClr val="tx1"/>
                </a:solidFill>
                <a:effectLst/>
                <a:latin typeface="+mn-lt"/>
                <a:ea typeface="+mn-ea"/>
                <a:cs typeface="+mn-cs"/>
              </a:rPr>
              <a:t>best used </a:t>
            </a:r>
            <a:r>
              <a:rPr lang="en-US" sz="1200" kern="1200" dirty="0" smtClean="0">
                <a:solidFill>
                  <a:schemeClr val="tx1"/>
                </a:solidFill>
                <a:effectLst/>
                <a:latin typeface="+mn-lt"/>
                <a:ea typeface="+mn-ea"/>
                <a:cs typeface="+mn-cs"/>
              </a:rPr>
              <a:t>and reports are generated in a standardized way that can be used by both humans and machines. That means we want formats that can be generated by machines for communicating with other </a:t>
            </a:r>
            <a:r>
              <a:rPr lang="en-US" sz="1200" kern="1200" dirty="0" smtClean="0">
                <a:solidFill>
                  <a:schemeClr val="tx1"/>
                </a:solidFill>
                <a:effectLst/>
                <a:latin typeface="+mn-lt"/>
                <a:ea typeface="+mn-ea"/>
                <a:cs typeface="+mn-cs"/>
              </a:rPr>
              <a:t>machines, </a:t>
            </a:r>
            <a:r>
              <a:rPr lang="en-US" sz="1200" kern="1200" dirty="0" smtClean="0">
                <a:solidFill>
                  <a:schemeClr val="tx1"/>
                </a:solidFill>
                <a:effectLst/>
                <a:latin typeface="+mn-lt"/>
                <a:ea typeface="+mn-ea"/>
                <a:cs typeface="+mn-cs"/>
              </a:rPr>
              <a:t>but can also easily be reformatted so humans can read the information. By </a:t>
            </a:r>
            <a:r>
              <a:rPr lang="en-US" sz="1200" kern="1200" dirty="0" smtClean="0">
                <a:solidFill>
                  <a:schemeClr val="tx1"/>
                </a:solidFill>
                <a:effectLst/>
                <a:latin typeface="+mn-lt"/>
                <a:ea typeface="+mn-ea"/>
                <a:cs typeface="+mn-cs"/>
              </a:rPr>
              <a:t>standardizing </a:t>
            </a:r>
            <a:r>
              <a:rPr lang="en-US" sz="1200" kern="1200" dirty="0" smtClean="0">
                <a:solidFill>
                  <a:schemeClr val="tx1"/>
                </a:solidFill>
                <a:effectLst/>
                <a:latin typeface="+mn-lt"/>
                <a:ea typeface="+mn-ea"/>
                <a:cs typeface="+mn-cs"/>
              </a:rPr>
              <a:t>the representation of this information, we can make OSCAL information interoperable by having a well-defined specification with information that’s going to be used, imported, and used </a:t>
            </a:r>
            <a:r>
              <a:rPr lang="en-US" sz="1200" kern="1200" dirty="0" err="1" smtClean="0">
                <a:solidFill>
                  <a:schemeClr val="tx1"/>
                </a:solidFill>
                <a:effectLst/>
                <a:latin typeface="+mn-lt"/>
                <a:ea typeface="+mn-ea"/>
                <a:cs typeface="+mn-cs"/>
              </a:rPr>
              <a:t>interoperably</a:t>
            </a:r>
            <a:r>
              <a:rPr lang="en-US" sz="1200" kern="1200" dirty="0" smtClean="0">
                <a:solidFill>
                  <a:schemeClr val="tx1"/>
                </a:solidFill>
                <a:effectLst/>
                <a:latin typeface="+mn-lt"/>
                <a:ea typeface="+mn-ea"/>
                <a:cs typeface="+mn-cs"/>
              </a:rPr>
              <a:t> for security control assessments. </a:t>
            </a:r>
            <a:r>
              <a:rPr lang="en-US" sz="1200" kern="1200" dirty="0" smtClean="0">
                <a:solidFill>
                  <a:schemeClr val="tx1"/>
                </a:solidFill>
                <a:effectLst/>
                <a:latin typeface="+mn-lt"/>
                <a:ea typeface="+mn-ea"/>
                <a:cs typeface="+mn-cs"/>
              </a:rPr>
              <a:t>We are trying </a:t>
            </a:r>
            <a:r>
              <a:rPr lang="en-US" sz="1200" kern="1200" dirty="0" smtClean="0">
                <a:solidFill>
                  <a:schemeClr val="tx1"/>
                </a:solidFill>
                <a:effectLst/>
                <a:latin typeface="+mn-lt"/>
                <a:ea typeface="+mn-ea"/>
                <a:cs typeface="+mn-cs"/>
              </a:rPr>
              <a:t>to keep OSCAL as simple as </a:t>
            </a:r>
            <a:r>
              <a:rPr lang="en-US" sz="1200" kern="1200" dirty="0" smtClean="0">
                <a:solidFill>
                  <a:schemeClr val="tx1"/>
                </a:solidFill>
                <a:effectLst/>
                <a:latin typeface="+mn-lt"/>
                <a:ea typeface="+mn-ea"/>
                <a:cs typeface="+mn-cs"/>
              </a:rPr>
              <a:t>possible</a:t>
            </a:r>
            <a:r>
              <a:rPr lang="en-US" sz="1200" kern="1200" baseline="0" dirty="0" smtClean="0">
                <a:solidFill>
                  <a:schemeClr val="tx1"/>
                </a:solidFill>
                <a:effectLst/>
                <a:latin typeface="+mn-lt"/>
                <a:ea typeface="+mn-ea"/>
                <a:cs typeface="+mn-cs"/>
              </a:rPr>
              <a:t> and p</a:t>
            </a:r>
            <a:r>
              <a:rPr lang="en-US" sz="1200" kern="1200" dirty="0" smtClean="0">
                <a:solidFill>
                  <a:schemeClr val="tx1"/>
                </a:solidFill>
                <a:effectLst/>
                <a:latin typeface="+mn-lt"/>
                <a:ea typeface="+mn-ea"/>
                <a:cs typeface="+mn-cs"/>
              </a:rPr>
              <a:t>rovide </a:t>
            </a:r>
            <a:r>
              <a:rPr lang="en-US" sz="1200" kern="1200" dirty="0" smtClean="0">
                <a:solidFill>
                  <a:schemeClr val="tx1"/>
                </a:solidFill>
                <a:effectLst/>
                <a:latin typeface="+mn-lt"/>
                <a:ea typeface="+mn-ea"/>
                <a:cs typeface="+mn-cs"/>
              </a:rPr>
              <a:t>a lot of </a:t>
            </a:r>
            <a:r>
              <a:rPr lang="en-US" sz="1200" kern="1200" dirty="0" smtClean="0">
                <a:solidFill>
                  <a:schemeClr val="tx1"/>
                </a:solidFill>
                <a:effectLst/>
                <a:latin typeface="+mn-lt"/>
                <a:ea typeface="+mn-ea"/>
                <a:cs typeface="+mn-cs"/>
              </a:rPr>
              <a:t>automation </a:t>
            </a:r>
            <a:r>
              <a:rPr lang="en-US" sz="1200" kern="1200" dirty="0" smtClean="0">
                <a:solidFill>
                  <a:schemeClr val="tx1"/>
                </a:solidFill>
                <a:effectLst/>
                <a:latin typeface="+mn-lt"/>
                <a:ea typeface="+mn-ea"/>
                <a:cs typeface="+mn-cs"/>
              </a:rPr>
              <a:t>for tools to use</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5</a:t>
            </a:fld>
            <a:endParaRPr lang="en-US"/>
          </a:p>
        </p:txBody>
      </p:sp>
    </p:spTree>
    <p:extLst>
      <p:ext uri="{BB962C8B-B14F-4D97-AF65-F5344CB8AC3E}">
        <p14:creationId xmlns:p14="http://schemas.microsoft.com/office/powerpoint/2010/main" val="43432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current focus of our work is the catalog and profile layers.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6</a:t>
            </a:fld>
            <a:endParaRPr lang="en-US"/>
          </a:p>
        </p:txBody>
      </p:sp>
    </p:spTree>
    <p:extLst>
      <p:ext uri="{BB962C8B-B14F-4D97-AF65-F5344CB8AC3E}">
        <p14:creationId xmlns:p14="http://schemas.microsoft.com/office/powerpoint/2010/main" val="117143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We’re working on developing models for how you represent a security control catalog, which is a </a:t>
            </a:r>
            <a:r>
              <a:rPr lang="en-US" sz="1200" kern="1200" dirty="0" smtClean="0">
                <a:solidFill>
                  <a:schemeClr val="tx1"/>
                </a:solidFill>
                <a:effectLst/>
                <a:latin typeface="+mn-lt"/>
                <a:ea typeface="+mn-ea"/>
                <a:cs typeface="+mn-cs"/>
              </a:rPr>
              <a:t>collection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of </a:t>
            </a:r>
            <a:r>
              <a:rPr lang="en-US" sz="1200" kern="1200" dirty="0" smtClean="0">
                <a:solidFill>
                  <a:schemeClr val="tx1"/>
                </a:solidFill>
                <a:effectLst/>
                <a:latin typeface="+mn-lt"/>
                <a:ea typeface="+mn-ea"/>
                <a:cs typeface="+mn-cs"/>
              </a:rPr>
              <a:t>controls, and how you represent a profile, which is a collection of </a:t>
            </a:r>
            <a:r>
              <a:rPr lang="en-US" sz="1200" kern="1200" dirty="0" smtClean="0">
                <a:solidFill>
                  <a:schemeClr val="tx1"/>
                </a:solidFill>
                <a:effectLst/>
                <a:latin typeface="+mn-lt"/>
                <a:ea typeface="+mn-ea"/>
                <a:cs typeface="+mn-cs"/>
              </a:rPr>
              <a:t>requirements. We’re taking what </a:t>
            </a:r>
            <a:r>
              <a:rPr lang="en-US" sz="1200" kern="1200" dirty="0" smtClean="0">
                <a:solidFill>
                  <a:schemeClr val="tx1"/>
                </a:solidFill>
                <a:effectLst/>
                <a:latin typeface="+mn-lt"/>
                <a:ea typeface="+mn-ea"/>
                <a:cs typeface="+mn-cs"/>
              </a:rPr>
              <a:t>is traditionally considered a control </a:t>
            </a:r>
            <a:r>
              <a:rPr lang="en-US" sz="1200" kern="1200" dirty="0" smtClean="0">
                <a:solidFill>
                  <a:schemeClr val="tx1"/>
                </a:solidFill>
                <a:effectLst/>
                <a:latin typeface="+mn-lt"/>
                <a:ea typeface="+mn-ea"/>
                <a:cs typeface="+mn-cs"/>
              </a:rPr>
              <a:t>catalog</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also optionally including </a:t>
            </a:r>
            <a:r>
              <a:rPr lang="en-US" sz="1200" kern="1200" dirty="0" smtClean="0">
                <a:solidFill>
                  <a:schemeClr val="tx1"/>
                </a:solidFill>
                <a:effectLst/>
                <a:latin typeface="+mn-lt"/>
                <a:ea typeface="+mn-ea"/>
                <a:cs typeface="+mn-cs"/>
              </a:rPr>
              <a:t>methods for assessing those controls, something like the information from </a:t>
            </a:r>
            <a:r>
              <a:rPr lang="en-US" sz="1200" kern="1200" dirty="0" smtClean="0">
                <a:solidFill>
                  <a:schemeClr val="tx1"/>
                </a:solidFill>
                <a:effectLst/>
                <a:latin typeface="+mn-lt"/>
                <a:ea typeface="+mn-ea"/>
                <a:cs typeface="+mn-cs"/>
              </a:rPr>
              <a:t>NIST SP 800-53A</a:t>
            </a:r>
            <a:r>
              <a:rPr lang="en-US" sz="1200" kern="1200" dirty="0" smtClean="0">
                <a:solidFill>
                  <a:schemeClr val="tx1"/>
                </a:solidFill>
                <a:effectLst/>
                <a:latin typeface="+mn-lt"/>
                <a:ea typeface="+mn-ea"/>
                <a:cs typeface="+mn-cs"/>
              </a:rPr>
              <a:t>. This is </a:t>
            </a:r>
            <a:r>
              <a:rPr lang="en-US" sz="1200" kern="1200" dirty="0" smtClean="0">
                <a:solidFill>
                  <a:schemeClr val="tx1"/>
                </a:solidFill>
                <a:effectLst/>
                <a:latin typeface="+mn-lt"/>
                <a:ea typeface="+mn-ea"/>
                <a:cs typeface="+mn-cs"/>
              </a:rPr>
              <a:t>a departure from </a:t>
            </a:r>
            <a:r>
              <a:rPr lang="en-US" sz="1200" kern="1200" dirty="0" smtClean="0">
                <a:solidFill>
                  <a:schemeClr val="tx1"/>
                </a:solidFill>
                <a:effectLst/>
                <a:latin typeface="+mn-lt"/>
                <a:ea typeface="+mn-ea"/>
                <a:cs typeface="+mn-cs"/>
              </a:rPr>
              <a:t>what’s been discussed before. This has been done because we’ve been looking </a:t>
            </a:r>
            <a:r>
              <a:rPr lang="en-US" sz="1200" kern="1200" dirty="0" smtClean="0">
                <a:solidFill>
                  <a:schemeClr val="tx1"/>
                </a:solidFill>
                <a:effectLst/>
                <a:latin typeface="+mn-lt"/>
                <a:ea typeface="+mn-ea"/>
                <a:cs typeface="+mn-cs"/>
              </a:rPr>
              <a:t>at a </a:t>
            </a:r>
            <a:r>
              <a:rPr lang="en-US" sz="1200" kern="1200" dirty="0" smtClean="0">
                <a:solidFill>
                  <a:schemeClr val="tx1"/>
                </a:solidFill>
                <a:effectLst/>
                <a:latin typeface="+mn-lt"/>
                <a:ea typeface="+mn-ea"/>
                <a:cs typeface="+mn-cs"/>
              </a:rPr>
              <a:t>number of control catalog formats. Some address </a:t>
            </a:r>
            <a:r>
              <a:rPr lang="en-US" sz="1200" kern="1200" dirty="0" smtClean="0">
                <a:solidFill>
                  <a:schemeClr val="tx1"/>
                </a:solidFill>
                <a:effectLst/>
                <a:latin typeface="+mn-lt"/>
                <a:ea typeface="+mn-ea"/>
                <a:cs typeface="+mn-cs"/>
              </a:rPr>
              <a:t>assessment information </a:t>
            </a:r>
            <a:r>
              <a:rPr lang="en-US" sz="1200" kern="1200" dirty="0" smtClean="0">
                <a:solidFill>
                  <a:schemeClr val="tx1"/>
                </a:solidFill>
                <a:effectLst/>
                <a:latin typeface="+mn-lt"/>
                <a:ea typeface="+mn-ea"/>
                <a:cs typeface="+mn-cs"/>
              </a:rPr>
              <a:t>directly, such as COBIT 5, while others have it separately, like 800-53A. Including assessment objectives within the OSCAL catalog model simplifies the OSCAL operational model.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also planning a format for profiles. This will allow for </a:t>
            </a:r>
            <a:r>
              <a:rPr lang="en-US" sz="1200" kern="1200" dirty="0" smtClean="0">
                <a:solidFill>
                  <a:schemeClr val="tx1"/>
                </a:solidFill>
                <a:effectLst/>
                <a:latin typeface="+mn-lt"/>
                <a:ea typeface="+mn-ea"/>
                <a:cs typeface="+mn-cs"/>
              </a:rPr>
              <a:t>selecting </a:t>
            </a:r>
            <a:r>
              <a:rPr lang="en-US" sz="1200" kern="1200" dirty="0" smtClean="0">
                <a:solidFill>
                  <a:schemeClr val="tx1"/>
                </a:solidFill>
                <a:effectLst/>
                <a:latin typeface="+mn-lt"/>
                <a:ea typeface="+mn-ea"/>
                <a:cs typeface="+mn-cs"/>
              </a:rPr>
              <a:t>security controls using a number of different mechanisms as well as tailoring those controls. A profile can include controls from more than one catalog. So an agency could have a single profile that references controls from several catalogs. </a:t>
            </a:r>
          </a:p>
        </p:txBody>
      </p:sp>
      <p:sp>
        <p:nvSpPr>
          <p:cNvPr id="4" name="Slide Number Placeholder 3"/>
          <p:cNvSpPr>
            <a:spLocks noGrp="1"/>
          </p:cNvSpPr>
          <p:nvPr>
            <p:ph type="sldNum" sz="quarter" idx="10"/>
          </p:nvPr>
        </p:nvSpPr>
        <p:spPr/>
        <p:txBody>
          <a:bodyPr/>
          <a:lstStyle/>
          <a:p>
            <a:fld id="{9CFC8187-4CC5-E24D-AAC1-EB6AAB5D6F55}" type="slidenum">
              <a:rPr lang="en-US" smtClean="0"/>
              <a:t>7</a:t>
            </a:fld>
            <a:endParaRPr lang="en-US"/>
          </a:p>
        </p:txBody>
      </p:sp>
    </p:spTree>
    <p:extLst>
      <p:ext uri="{BB962C8B-B14F-4D97-AF65-F5344CB8AC3E}">
        <p14:creationId xmlns:p14="http://schemas.microsoft.com/office/powerpoint/2010/main" val="4664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what we’re currently doing. We’ve been primarily focused on representing catalogs in a standardized XML-based format. We’re leveraging NIST SP 800-53, ISO 27001/2, and COBIT 5 as control catalogs. We’re working to represent each of those catalogs in a common OSCAL format. By doing so, we’re normalizing some of the terminology concepts that go across these various catalogs. Each catalog may refer to the same concept that</a:t>
            </a:r>
            <a:r>
              <a:rPr lang="en-US" sz="1200" kern="1200" baseline="0" dirty="0" smtClean="0">
                <a:solidFill>
                  <a:schemeClr val="tx1"/>
                </a:solidFill>
                <a:effectLst/>
                <a:latin typeface="+mn-lt"/>
                <a:ea typeface="+mn-ea"/>
                <a:cs typeface="+mn-cs"/>
              </a:rPr>
              <a:t> other catalogs have but do so with </a:t>
            </a:r>
            <a:r>
              <a:rPr lang="en-US" sz="1200" kern="1200" dirty="0" smtClean="0">
                <a:solidFill>
                  <a:schemeClr val="tx1"/>
                </a:solidFill>
                <a:effectLst/>
                <a:latin typeface="+mn-lt"/>
                <a:ea typeface="+mn-ea"/>
                <a:cs typeface="+mn-cs"/>
              </a:rPr>
              <a:t>different words. In OSCAL we use the same XML elements to describe these similar concepts. We feel like this semantic normalization provides</a:t>
            </a:r>
            <a:r>
              <a:rPr lang="en-US" sz="1200" kern="1200" baseline="0" dirty="0" smtClean="0">
                <a:solidFill>
                  <a:schemeClr val="tx1"/>
                </a:solidFill>
                <a:effectLst/>
                <a:latin typeface="+mn-lt"/>
                <a:ea typeface="+mn-ea"/>
                <a:cs typeface="+mn-cs"/>
              </a:rPr>
              <a:t> significant initial value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are also </a:t>
            </a:r>
            <a:r>
              <a:rPr lang="en-US" sz="1200" kern="1200" dirty="0" smtClean="0">
                <a:solidFill>
                  <a:schemeClr val="tx1"/>
                </a:solidFill>
                <a:effectLst/>
                <a:latin typeface="+mn-lt"/>
                <a:ea typeface="+mn-ea"/>
                <a:cs typeface="+mn-cs"/>
              </a:rPr>
              <a:t>working on </a:t>
            </a:r>
            <a:r>
              <a:rPr lang="en-US" sz="1200" kern="1200" dirty="0" smtClean="0">
                <a:solidFill>
                  <a:schemeClr val="tx1"/>
                </a:solidFill>
                <a:effectLst/>
                <a:latin typeface="+mn-lt"/>
                <a:ea typeface="+mn-ea"/>
                <a:cs typeface="+mn-cs"/>
              </a:rPr>
              <a:t>a </a:t>
            </a:r>
            <a:r>
              <a:rPr lang="en-US" sz="1200" kern="1200" dirty="0" smtClean="0">
                <a:solidFill>
                  <a:schemeClr val="tx1"/>
                </a:solidFill>
                <a:effectLst/>
                <a:latin typeface="+mn-lt"/>
                <a:ea typeface="+mn-ea"/>
                <a:cs typeface="+mn-cs"/>
              </a:rPr>
              <a:t>representation of profiles, also in standardized XML, that will allow us to map profile requirements to one or more controls in the underlying control catalog. The idea is that we can build a profile out of multiple control catalogs. We’re working on terminology to customize controls through a profile to do things like assign a parameter value, modify a requirement, and similar kinds of things</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We’re specifically focusing on the catalog and profile layers because we feel that these are the foundation of OSCAL. </a:t>
            </a:r>
            <a:r>
              <a:rPr lang="en-US" sz="1200" kern="1200" dirty="0" smtClean="0">
                <a:solidFill>
                  <a:schemeClr val="tx1"/>
                </a:solidFill>
                <a:effectLst/>
                <a:latin typeface="+mn-lt"/>
                <a:ea typeface="+mn-ea"/>
                <a:cs typeface="+mn-cs"/>
              </a:rPr>
              <a:t>The OSCAL model includes implementation</a:t>
            </a:r>
            <a:r>
              <a:rPr lang="en-US" sz="1200" kern="1200" dirty="0" smtClean="0">
                <a:solidFill>
                  <a:schemeClr val="tx1"/>
                </a:solidFill>
                <a:effectLst/>
                <a:latin typeface="+mn-lt"/>
                <a:ea typeface="+mn-ea"/>
                <a:cs typeface="+mn-cs"/>
              </a:rPr>
              <a:t>, assessment, metrics, etc</a:t>
            </a:r>
            <a:r>
              <a:rPr lang="en-US" sz="1200" kern="1200" dirty="0" smtClean="0">
                <a:solidFill>
                  <a:schemeClr val="tx1"/>
                </a:solidFill>
                <a:effectLst/>
                <a:latin typeface="+mn-lt"/>
                <a:ea typeface="+mn-ea"/>
                <a:cs typeface="+mn-cs"/>
              </a:rPr>
              <a:t>., but the </a:t>
            </a:r>
            <a:r>
              <a:rPr lang="en-US" sz="1200" kern="1200" dirty="0" smtClean="0">
                <a:solidFill>
                  <a:schemeClr val="tx1"/>
                </a:solidFill>
                <a:effectLst/>
                <a:latin typeface="+mn-lt"/>
                <a:ea typeface="+mn-ea"/>
                <a:cs typeface="+mn-cs"/>
              </a:rPr>
              <a:t>foundation </a:t>
            </a:r>
            <a:r>
              <a:rPr lang="en-US" sz="1200"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really catalog and profile based. We can’t move on without having those in place. </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8</a:t>
            </a:fld>
            <a:endParaRPr lang="en-US"/>
          </a:p>
        </p:txBody>
      </p:sp>
    </p:spTree>
    <p:extLst>
      <p:ext uri="{BB962C8B-B14F-4D97-AF65-F5344CB8AC3E}">
        <p14:creationId xmlns:p14="http://schemas.microsoft.com/office/powerpoint/2010/main" val="203428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speaks to </a:t>
            </a:r>
            <a:r>
              <a:rPr lang="en-US" sz="1200" kern="1200" dirty="0" smtClean="0">
                <a:solidFill>
                  <a:schemeClr val="tx1"/>
                </a:solidFill>
                <a:effectLst/>
                <a:latin typeface="+mn-lt"/>
                <a:ea typeface="+mn-ea"/>
                <a:cs typeface="+mn-cs"/>
              </a:rPr>
              <a:t>who the users are </a:t>
            </a:r>
            <a:r>
              <a:rPr lang="en-US" sz="1200" kern="1200" dirty="0" smtClean="0">
                <a:solidFill>
                  <a:schemeClr val="tx1"/>
                </a:solidFill>
                <a:effectLst/>
                <a:latin typeface="+mn-lt"/>
                <a:ea typeface="+mn-ea"/>
                <a:cs typeface="+mn-cs"/>
              </a:rPr>
              <a:t>within </a:t>
            </a:r>
            <a:r>
              <a:rPr lang="en-US" sz="1200" kern="1200" dirty="0" smtClean="0">
                <a:solidFill>
                  <a:schemeClr val="tx1"/>
                </a:solidFill>
                <a:effectLst/>
                <a:latin typeface="+mn-lt"/>
                <a:ea typeface="+mn-ea"/>
                <a:cs typeface="+mn-cs"/>
              </a:rPr>
              <a:t>our current scope. We believe the work we’re doing is immediately </a:t>
            </a:r>
            <a:r>
              <a:rPr lang="en-US" sz="1200" kern="1200" dirty="0" smtClean="0">
                <a:solidFill>
                  <a:schemeClr val="tx1"/>
                </a:solidFill>
                <a:effectLst/>
                <a:latin typeface="+mn-lt"/>
                <a:ea typeface="+mn-ea"/>
                <a:cs typeface="+mn-cs"/>
              </a:rPr>
              <a:t>useful to</a:t>
            </a:r>
            <a:r>
              <a:rPr lang="en-US" sz="1200" kern="1200" baseline="0" dirty="0" smtClean="0">
                <a:solidFill>
                  <a:schemeClr val="tx1"/>
                </a:solidFill>
                <a:effectLst/>
                <a:latin typeface="+mn-lt"/>
                <a:ea typeface="+mn-ea"/>
                <a:cs typeface="+mn-cs"/>
              </a:rPr>
              <a:t> them</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t>
            </a:r>
            <a:r>
              <a:rPr lang="en-US" sz="1200" kern="1200" dirty="0" smtClean="0">
                <a:solidFill>
                  <a:schemeClr val="tx1"/>
                </a:solidFill>
                <a:effectLst/>
                <a:latin typeface="+mn-lt"/>
                <a:ea typeface="+mn-ea"/>
                <a:cs typeface="+mn-cs"/>
              </a:rPr>
              <a:t>are two different groups of stakeholders. There are </a:t>
            </a:r>
            <a:r>
              <a:rPr lang="en-US" sz="1200" i="1" kern="1200" dirty="0" smtClean="0">
                <a:solidFill>
                  <a:schemeClr val="tx1"/>
                </a:solidFill>
                <a:effectLst/>
                <a:latin typeface="+mn-lt"/>
                <a:ea typeface="+mn-ea"/>
                <a:cs typeface="+mn-cs"/>
              </a:rPr>
              <a:t>producers</a:t>
            </a:r>
            <a:r>
              <a:rPr lang="en-US" sz="1200" kern="1200" dirty="0" smtClean="0">
                <a:solidFill>
                  <a:schemeClr val="tx1"/>
                </a:solidFill>
                <a:effectLst/>
                <a:latin typeface="+mn-lt"/>
                <a:ea typeface="+mn-ea"/>
                <a:cs typeface="+mn-cs"/>
              </a:rPr>
              <a:t>, who are producing catalogs and profiles as well as tools using the OSCAL format. There are probably other types of producers </a:t>
            </a:r>
            <a:r>
              <a:rPr lang="en-US" sz="1200" kern="1200" dirty="0" smtClean="0">
                <a:solidFill>
                  <a:schemeClr val="tx1"/>
                </a:solidFill>
                <a:effectLst/>
                <a:latin typeface="+mn-lt"/>
                <a:ea typeface="+mn-ea"/>
                <a:cs typeface="+mn-cs"/>
              </a:rPr>
              <a:t>who </a:t>
            </a:r>
            <a:r>
              <a:rPr lang="en-US" sz="1200" kern="1200" dirty="0" smtClean="0">
                <a:solidFill>
                  <a:schemeClr val="tx1"/>
                </a:solidFill>
                <a:effectLst/>
                <a:latin typeface="+mn-lt"/>
                <a:ea typeface="+mn-ea"/>
                <a:cs typeface="+mn-cs"/>
              </a:rPr>
              <a:t>would also use this information, but this is our initial list. </a:t>
            </a:r>
            <a:r>
              <a:rPr lang="en-US" sz="1200" kern="1200" dirty="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are going to start reaching out to some of the catalog </a:t>
            </a:r>
            <a:r>
              <a:rPr lang="en-US" sz="1200" kern="1200" dirty="0" smtClean="0">
                <a:solidFill>
                  <a:schemeClr val="tx1"/>
                </a:solidFill>
                <a:effectLst/>
                <a:latin typeface="+mn-lt"/>
                <a:ea typeface="+mn-ea"/>
                <a:cs typeface="+mn-cs"/>
              </a:rPr>
              <a:t>maintainers.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next slide discusses the other</a:t>
            </a:r>
            <a:r>
              <a:rPr lang="en-US" sz="1200" kern="1200" baseline="0" dirty="0" smtClean="0">
                <a:solidFill>
                  <a:schemeClr val="tx1"/>
                </a:solidFill>
                <a:effectLst/>
                <a:latin typeface="+mn-lt"/>
                <a:ea typeface="+mn-ea"/>
                <a:cs typeface="+mn-cs"/>
              </a:rPr>
              <a:t> group of stakeholders, the consumers.</a:t>
            </a:r>
            <a:endParaRPr lang="en-US" dirty="0"/>
          </a:p>
        </p:txBody>
      </p:sp>
      <p:sp>
        <p:nvSpPr>
          <p:cNvPr id="4" name="Slide Number Placeholder 3"/>
          <p:cNvSpPr>
            <a:spLocks noGrp="1"/>
          </p:cNvSpPr>
          <p:nvPr>
            <p:ph type="sldNum" sz="quarter" idx="10"/>
          </p:nvPr>
        </p:nvSpPr>
        <p:spPr/>
        <p:txBody>
          <a:bodyPr/>
          <a:lstStyle/>
          <a:p>
            <a:fld id="{9CFC8187-4CC5-E24D-AAC1-EB6AAB5D6F55}" type="slidenum">
              <a:rPr lang="en-US" smtClean="0"/>
              <a:t>9</a:t>
            </a:fld>
            <a:endParaRPr lang="en-US"/>
          </a:p>
        </p:txBody>
      </p:sp>
    </p:spTree>
    <p:extLst>
      <p:ext uri="{BB962C8B-B14F-4D97-AF65-F5344CB8AC3E}">
        <p14:creationId xmlns:p14="http://schemas.microsoft.com/office/powerpoint/2010/main" val="129143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3526E3-69C1-484F-9DE1-BB5EAAB9CB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3526E3-69C1-484F-9DE1-BB5EAAB9CB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3526E3-69C1-484F-9DE1-BB5EAAB9CB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baseline="0">
                <a:solidFill>
                  <a:srgbClr val="FFFFFF"/>
                </a:solidFill>
              </a:defRPr>
            </a:lvl1pPr>
          </a:lstStyle>
          <a:p>
            <a:fld id="{843526E3-69C1-484F-9DE1-BB5EAAB9CB6E}"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19130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mailto:oscal@nist.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26473"/>
            <a:ext cx="10058400" cy="3798639"/>
          </a:xfrm>
        </p:spPr>
        <p:txBody>
          <a:bodyPr>
            <a:normAutofit fontScale="90000"/>
          </a:bodyPr>
          <a:lstStyle/>
          <a:p>
            <a:r>
              <a:rPr lang="en-US" dirty="0"/>
              <a:t>Overview of the Open Security Controls Assessment Language (OSCAL)</a:t>
            </a:r>
          </a:p>
        </p:txBody>
      </p:sp>
      <p:sp>
        <p:nvSpPr>
          <p:cNvPr id="3" name="Subtitle 2"/>
          <p:cNvSpPr>
            <a:spLocks noGrp="1"/>
          </p:cNvSpPr>
          <p:nvPr>
            <p:ph type="subTitle" idx="1"/>
          </p:nvPr>
        </p:nvSpPr>
        <p:spPr/>
        <p:txBody>
          <a:bodyPr/>
          <a:lstStyle/>
          <a:p>
            <a:r>
              <a:rPr lang="en-US" dirty="0"/>
              <a:t>August </a:t>
            </a:r>
            <a:r>
              <a:rPr lang="en-US" dirty="0" smtClean="0"/>
              <a:t>10, 2017</a:t>
            </a:r>
            <a:endParaRPr lang="en-US" dirty="0"/>
          </a:p>
        </p:txBody>
      </p:sp>
      <p:sp>
        <p:nvSpPr>
          <p:cNvPr id="4" name="Slide Number Placeholder 3"/>
          <p:cNvSpPr>
            <a:spLocks noGrp="1"/>
          </p:cNvSpPr>
          <p:nvPr>
            <p:ph type="sldNum" sz="quarter" idx="12"/>
          </p:nvPr>
        </p:nvSpPr>
        <p:spPr/>
        <p:txBody>
          <a:bodyPr/>
          <a:lstStyle/>
          <a:p>
            <a:fld id="{843526E3-69C1-484F-9DE1-BB5EAAB9CB6E}" type="slidenum">
              <a:rPr lang="en-US" smtClean="0"/>
              <a:t>1</a:t>
            </a:fld>
            <a:endParaRPr lang="en-US"/>
          </a:p>
        </p:txBody>
      </p:sp>
    </p:spTree>
    <p:extLst>
      <p:ext uri="{BB962C8B-B14F-4D97-AF65-F5344CB8AC3E}">
        <p14:creationId xmlns:p14="http://schemas.microsoft.com/office/powerpoint/2010/main" val="112379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OSCAL consumers</a:t>
            </a:r>
          </a:p>
        </p:txBody>
      </p:sp>
      <p:sp>
        <p:nvSpPr>
          <p:cNvPr id="3" name="Content Placeholder 2"/>
          <p:cNvSpPr>
            <a:spLocks noGrp="1"/>
          </p:cNvSpPr>
          <p:nvPr>
            <p:ph idx="1"/>
          </p:nvPr>
        </p:nvSpPr>
        <p:spPr/>
        <p:txBody>
          <a:bodyPr/>
          <a:lstStyle/>
          <a:p>
            <a:pPr marL="403225" indent="-403225">
              <a:buFont typeface="Wingdings" charset="2"/>
              <a:buChar char="q"/>
            </a:pPr>
            <a:r>
              <a:rPr lang="en-US" b="1" dirty="0"/>
              <a:t>Operations personnel: </a:t>
            </a:r>
            <a:r>
              <a:rPr lang="en-US" dirty="0"/>
              <a:t>rapidly verify that systems comply with organizational security requirements</a:t>
            </a:r>
          </a:p>
          <a:p>
            <a:pPr marL="403225" indent="-403225">
              <a:buFont typeface="Wingdings" charset="2"/>
              <a:buChar char="q"/>
            </a:pPr>
            <a:r>
              <a:rPr lang="en-US" b="1" dirty="0"/>
              <a:t>Security and privacy personnel: </a:t>
            </a:r>
            <a:r>
              <a:rPr lang="en-US" dirty="0"/>
              <a:t>automatically identify problems and address them quickly before loss or damage occur</a:t>
            </a:r>
          </a:p>
          <a:p>
            <a:pPr marL="403225" indent="-403225">
              <a:buFont typeface="Wingdings" charset="2"/>
              <a:buChar char="q"/>
            </a:pPr>
            <a:r>
              <a:rPr lang="en-US" b="1" dirty="0"/>
              <a:t>Auditors/assessors:</a:t>
            </a:r>
            <a:r>
              <a:rPr lang="en-US" dirty="0"/>
              <a:t> perform audits/assessments on demand with minimal effort</a:t>
            </a:r>
          </a:p>
          <a:p>
            <a:pPr marL="403225" indent="-403225">
              <a:buFont typeface="Wingdings" charset="2"/>
              <a:buChar char="q"/>
            </a:pPr>
            <a:r>
              <a:rPr lang="en-US" b="1" dirty="0"/>
              <a:t>Policy personnel: </a:t>
            </a:r>
            <a:r>
              <a:rPr lang="en-US" dirty="0"/>
              <a:t>identify systemic problems that necessitate changes to organization security policy</a:t>
            </a:r>
          </a:p>
        </p:txBody>
      </p:sp>
      <p:sp>
        <p:nvSpPr>
          <p:cNvPr id="4" name="Slide Number Placeholder 3"/>
          <p:cNvSpPr>
            <a:spLocks noGrp="1"/>
          </p:cNvSpPr>
          <p:nvPr>
            <p:ph type="sldNum" sz="quarter" idx="12"/>
          </p:nvPr>
        </p:nvSpPr>
        <p:spPr/>
        <p:txBody>
          <a:bodyPr/>
          <a:lstStyle/>
          <a:p>
            <a:fld id="{843526E3-69C1-484F-9DE1-BB5EAAB9CB6E}" type="slidenum">
              <a:rPr lang="en-US" smtClean="0"/>
              <a:t>10</a:t>
            </a:fld>
            <a:endParaRPr lang="en-US"/>
          </a:p>
        </p:txBody>
      </p:sp>
    </p:spTree>
    <p:extLst>
      <p:ext uri="{BB962C8B-B14F-4D97-AF65-F5344CB8AC3E}">
        <p14:creationId xmlns:p14="http://schemas.microsoft.com/office/powerpoint/2010/main" val="167262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OSCAL project approach</a:t>
            </a:r>
          </a:p>
        </p:txBody>
      </p:sp>
      <p:sp>
        <p:nvSpPr>
          <p:cNvPr id="3" name="Content Placeholder 2"/>
          <p:cNvSpPr>
            <a:spLocks noGrp="1"/>
          </p:cNvSpPr>
          <p:nvPr>
            <p:ph idx="1"/>
          </p:nvPr>
        </p:nvSpPr>
        <p:spPr>
          <a:xfrm>
            <a:off x="1097280" y="1959428"/>
            <a:ext cx="10058400" cy="4296229"/>
          </a:xfrm>
        </p:spPr>
        <p:txBody>
          <a:bodyPr/>
          <a:lstStyle/>
          <a:p>
            <a:pPr marL="349250" indent="-349250">
              <a:lnSpc>
                <a:spcPct val="80000"/>
              </a:lnSpc>
              <a:buFont typeface="Wingdings" charset="2"/>
              <a:buChar char="§"/>
            </a:pPr>
            <a:r>
              <a:rPr lang="en-US" dirty="0"/>
              <a:t>Using an agile approach</a:t>
            </a:r>
          </a:p>
          <a:p>
            <a:pPr marL="349250" indent="-349250">
              <a:lnSpc>
                <a:spcPct val="80000"/>
              </a:lnSpc>
              <a:buFont typeface="Wingdings" charset="2"/>
              <a:buChar char="§"/>
            </a:pPr>
            <a:r>
              <a:rPr lang="en-US" dirty="0"/>
              <a:t>Having monthly sprints with one or more user stories per sprint</a:t>
            </a:r>
          </a:p>
          <a:p>
            <a:pPr marL="349250" indent="-349250">
              <a:lnSpc>
                <a:spcPct val="80000"/>
              </a:lnSpc>
              <a:buFont typeface="Wingdings" charset="2"/>
              <a:buChar char="§"/>
            </a:pPr>
            <a:r>
              <a:rPr lang="en-US" dirty="0"/>
              <a:t>Developing OSCAL iteratively instead of trying to engineer the entire solution at once</a:t>
            </a:r>
          </a:p>
          <a:p>
            <a:pPr marL="349250" indent="-349250">
              <a:lnSpc>
                <a:spcPct val="80000"/>
              </a:lnSpc>
              <a:buFont typeface="Wingdings" charset="2"/>
              <a:buChar char="§"/>
            </a:pPr>
            <a:r>
              <a:rPr lang="en-US" dirty="0"/>
              <a:t>Implementing the 20% of the functionality that solves 80% of the problem</a:t>
            </a:r>
          </a:p>
          <a:p>
            <a:pPr marL="349250" indent="-349250">
              <a:lnSpc>
                <a:spcPct val="80000"/>
              </a:lnSpc>
              <a:buFont typeface="Wingdings" charset="2"/>
              <a:buChar char="§"/>
            </a:pPr>
            <a:r>
              <a:rPr lang="en-US" dirty="0"/>
              <a:t>Moving from a manual mapping approach to an automatic one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11</a:t>
            </a:fld>
            <a:endParaRPr lang="en-US" dirty="0"/>
          </a:p>
        </p:txBody>
      </p:sp>
    </p:spTree>
    <p:extLst>
      <p:ext uri="{BB962C8B-B14F-4D97-AF65-F5344CB8AC3E}">
        <p14:creationId xmlns:p14="http://schemas.microsoft.com/office/powerpoint/2010/main" val="133977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OSCAL deliverables</a:t>
            </a:r>
          </a:p>
        </p:txBody>
      </p:sp>
      <p:graphicFrame>
        <p:nvGraphicFramePr>
          <p:cNvPr id="4" name="Table 3"/>
          <p:cNvGraphicFramePr>
            <a:graphicFrameLocks noGrp="1"/>
          </p:cNvGraphicFramePr>
          <p:nvPr>
            <p:extLst>
              <p:ext uri="{D42A27DB-BD31-4B8C-83A1-F6EECF244321}">
                <p14:modId xmlns:p14="http://schemas.microsoft.com/office/powerpoint/2010/main" val="1719292707"/>
              </p:ext>
            </p:extLst>
          </p:nvPr>
        </p:nvGraphicFramePr>
        <p:xfrm>
          <a:off x="1204683" y="1953381"/>
          <a:ext cx="9950996" cy="3533018"/>
        </p:xfrm>
        <a:graphic>
          <a:graphicData uri="http://schemas.openxmlformats.org/drawingml/2006/table">
            <a:tbl>
              <a:tblPr firstRow="1" bandRow="1">
                <a:tableStyleId>{69CF1AB2-1976-4502-BF36-3FF5EA218861}</a:tableStyleId>
              </a:tblPr>
              <a:tblGrid>
                <a:gridCol w="2235203">
                  <a:extLst>
                    <a:ext uri="{9D8B030D-6E8A-4147-A177-3AD203B41FA5}">
                      <a16:colId xmlns:a16="http://schemas.microsoft.com/office/drawing/2014/main" xmlns="" val="20000"/>
                    </a:ext>
                  </a:extLst>
                </a:gridCol>
                <a:gridCol w="7715793">
                  <a:extLst>
                    <a:ext uri="{9D8B030D-6E8A-4147-A177-3AD203B41FA5}">
                      <a16:colId xmlns:a16="http://schemas.microsoft.com/office/drawing/2014/main" xmlns="" val="20001"/>
                    </a:ext>
                  </a:extLst>
                </a:gridCol>
              </a:tblGrid>
              <a:tr h="732273">
                <a:tc>
                  <a:txBody>
                    <a:bodyPr/>
                    <a:lstStyle/>
                    <a:p>
                      <a:r>
                        <a:rPr lang="en-US" sz="2400" b="0" dirty="0"/>
                        <a:t>XML Schemas</a:t>
                      </a:r>
                    </a:p>
                  </a:txBody>
                  <a:tcPr/>
                </a:tc>
                <a:tc>
                  <a:txBody>
                    <a:bodyPr/>
                    <a:lstStyle/>
                    <a:p>
                      <a:r>
                        <a:rPr lang="en-US" sz="2400" b="0" dirty="0"/>
                        <a:t>Validate catalogs and profiles against constraints</a:t>
                      </a:r>
                    </a:p>
                  </a:txBody>
                  <a:tcPr/>
                </a:tc>
                <a:extLst>
                  <a:ext uri="{0D108BD9-81ED-4DB2-BD59-A6C34878D82A}">
                    <a16:rowId xmlns:a16="http://schemas.microsoft.com/office/drawing/2014/main" xmlns="" val="10000"/>
                  </a:ext>
                </a:extLst>
              </a:tr>
              <a:tr h="732273">
                <a:tc>
                  <a:txBody>
                    <a:bodyPr/>
                    <a:lstStyle/>
                    <a:p>
                      <a:r>
                        <a:rPr lang="en-US" sz="2400" dirty="0"/>
                        <a:t>XSL Templates</a:t>
                      </a:r>
                    </a:p>
                  </a:txBody>
                  <a:tcPr/>
                </a:tc>
                <a:tc>
                  <a:txBody>
                    <a:bodyPr/>
                    <a:lstStyle/>
                    <a:p>
                      <a:r>
                        <a:rPr lang="en-US" sz="2400" dirty="0"/>
                        <a:t>Produce human-readable versions (PDFs)</a:t>
                      </a:r>
                    </a:p>
                  </a:txBody>
                  <a:tcPr/>
                </a:tc>
                <a:extLst>
                  <a:ext uri="{0D108BD9-81ED-4DB2-BD59-A6C34878D82A}">
                    <a16:rowId xmlns:a16="http://schemas.microsoft.com/office/drawing/2014/main" xmlns="" val="10001"/>
                  </a:ext>
                </a:extLst>
              </a:tr>
              <a:tr h="732273">
                <a:tc>
                  <a:txBody>
                    <a:bodyPr/>
                    <a:lstStyle/>
                    <a:p>
                      <a:r>
                        <a:rPr lang="en-US" sz="2400" dirty="0"/>
                        <a:t>CSS</a:t>
                      </a:r>
                    </a:p>
                  </a:txBody>
                  <a:tcPr/>
                </a:tc>
                <a:tc>
                  <a:txBody>
                    <a:bodyPr/>
                    <a:lstStyle/>
                    <a:p>
                      <a:r>
                        <a:rPr lang="en-US" sz="2400" dirty="0"/>
                        <a:t>Edit</a:t>
                      </a:r>
                      <a:r>
                        <a:rPr lang="en-US" sz="2400" baseline="0" dirty="0"/>
                        <a:t> OSCAL catalogs and profiles using XML tools</a:t>
                      </a:r>
                      <a:endParaRPr lang="en-US" sz="2400" dirty="0"/>
                    </a:p>
                  </a:txBody>
                  <a:tcPr/>
                </a:tc>
                <a:extLst>
                  <a:ext uri="{0D108BD9-81ED-4DB2-BD59-A6C34878D82A}">
                    <a16:rowId xmlns:a16="http://schemas.microsoft.com/office/drawing/2014/main" xmlns="" val="10002"/>
                  </a:ext>
                </a:extLst>
              </a:tr>
              <a:tr h="1336199">
                <a:tc>
                  <a:txBody>
                    <a:bodyPr/>
                    <a:lstStyle/>
                    <a:p>
                      <a:r>
                        <a:rPr lang="en-US" sz="2400" dirty="0"/>
                        <a:t>Prose Documentation</a:t>
                      </a:r>
                    </a:p>
                  </a:txBody>
                  <a:tcPr/>
                </a:tc>
                <a:tc>
                  <a:txBody>
                    <a:bodyPr/>
                    <a:lstStyle/>
                    <a:p>
                      <a:pPr>
                        <a:spcAft>
                          <a:spcPts val="600"/>
                        </a:spcAft>
                      </a:pPr>
                      <a:r>
                        <a:rPr lang="en-US" sz="2400" dirty="0"/>
                        <a:t>Define the OSCAL specification </a:t>
                      </a:r>
                    </a:p>
                    <a:p>
                      <a:pPr>
                        <a:spcAft>
                          <a:spcPts val="600"/>
                        </a:spcAft>
                      </a:pPr>
                      <a:r>
                        <a:rPr lang="en-US" sz="2400" dirty="0"/>
                        <a:t>Explain how</a:t>
                      </a:r>
                      <a:r>
                        <a:rPr lang="en-US" sz="2400" baseline="0" dirty="0"/>
                        <a:t> organizations can convert existing catalogs and profiles into OSCAL formats</a:t>
                      </a:r>
                      <a:endParaRPr lang="en-US" sz="2400" dirty="0"/>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1097280" y="5675086"/>
            <a:ext cx="10058399" cy="461665"/>
          </a:xfrm>
          <a:prstGeom prst="rect">
            <a:avLst/>
          </a:prstGeom>
          <a:noFill/>
        </p:spPr>
        <p:txBody>
          <a:bodyPr wrap="square" rtlCol="0">
            <a:spAutoFit/>
          </a:bodyPr>
          <a:lstStyle/>
          <a:p>
            <a:pPr algn="ctr"/>
            <a:r>
              <a:rPr lang="en-US" sz="2400" dirty="0"/>
              <a:t>Will be posted to GitHub </a:t>
            </a:r>
          </a:p>
        </p:txBody>
      </p:sp>
      <p:sp>
        <p:nvSpPr>
          <p:cNvPr id="7" name="Slide Number Placeholder 6"/>
          <p:cNvSpPr>
            <a:spLocks noGrp="1"/>
          </p:cNvSpPr>
          <p:nvPr>
            <p:ph type="sldNum" sz="quarter" idx="12"/>
          </p:nvPr>
        </p:nvSpPr>
        <p:spPr>
          <a:xfrm>
            <a:off x="9900458" y="6459785"/>
            <a:ext cx="1312025" cy="365125"/>
          </a:xfrm>
        </p:spPr>
        <p:txBody>
          <a:bodyPr/>
          <a:lstStyle/>
          <a:p>
            <a:fld id="{843526E3-69C1-484F-9DE1-BB5EAAB9CB6E}" type="slidenum">
              <a:rPr lang="en-US" smtClean="0"/>
              <a:pPr/>
              <a:t>12</a:t>
            </a:fld>
            <a:endParaRPr lang="en-US" dirty="0"/>
          </a:p>
        </p:txBody>
      </p:sp>
    </p:spTree>
    <p:extLst>
      <p:ext uri="{BB962C8B-B14F-4D97-AF65-F5344CB8AC3E}">
        <p14:creationId xmlns:p14="http://schemas.microsoft.com/office/powerpoint/2010/main" val="190272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6463328" cy="1450757"/>
          </a:xfrm>
        </p:spPr>
        <p:txBody>
          <a:bodyPr/>
          <a:lstStyle/>
          <a:p>
            <a:r>
              <a:rPr lang="en-US" dirty="0"/>
              <a:t>Profile and catalog mapping: a trivial example</a:t>
            </a:r>
          </a:p>
        </p:txBody>
      </p:sp>
      <p:sp>
        <p:nvSpPr>
          <p:cNvPr id="3" name="Content Placeholder 2"/>
          <p:cNvSpPr>
            <a:spLocks noGrp="1"/>
          </p:cNvSpPr>
          <p:nvPr>
            <p:ph idx="1"/>
          </p:nvPr>
        </p:nvSpPr>
        <p:spPr>
          <a:xfrm>
            <a:off x="1097280" y="1845733"/>
            <a:ext cx="6463328" cy="4462301"/>
          </a:xfrm>
        </p:spPr>
        <p:txBody>
          <a:bodyPr>
            <a:normAutofit fontScale="85000" lnSpcReduction="20000"/>
          </a:bodyPr>
          <a:lstStyle/>
          <a:p>
            <a:pPr marL="0" indent="0">
              <a:buNone/>
            </a:pPr>
            <a:r>
              <a:rPr lang="en-US" dirty="0"/>
              <a:t>Representing an NIST SP 800-53 low baseline:</a:t>
            </a:r>
          </a:p>
          <a:p>
            <a:pPr marL="409575" indent="-409575">
              <a:buFont typeface="Wingdings" charset="2"/>
              <a:buChar char="q"/>
            </a:pPr>
            <a:r>
              <a:rPr lang="en-US" dirty="0"/>
              <a:t>NIST SP 800-53 catalog defines possible security controls within its scope</a:t>
            </a:r>
          </a:p>
          <a:p>
            <a:pPr marL="409575" indent="-409575">
              <a:buFont typeface="Wingdings" charset="2"/>
              <a:buChar char="q"/>
            </a:pPr>
            <a:r>
              <a:rPr lang="en-US" dirty="0"/>
              <a:t>NIST SP 800-53 profile indicates which security controls from the catalog are required to be compliant</a:t>
            </a:r>
          </a:p>
          <a:p>
            <a:pPr marL="409575" indent="-409575">
              <a:buFont typeface="Wingdings" charset="2"/>
              <a:buChar char="q"/>
            </a:pPr>
            <a:r>
              <a:rPr lang="en-US" dirty="0"/>
              <a:t>Clear mapping between the controls specified in the profile and the controls defined in the catalog</a:t>
            </a:r>
          </a:p>
          <a:p>
            <a:pPr marL="409575" indent="-409575">
              <a:buFont typeface="Wingdings" charset="2"/>
              <a:buChar char="q"/>
            </a:pPr>
            <a:r>
              <a:rPr lang="en-US" dirty="0"/>
              <a:t>OSCAL provides a standardized, machine-readable profile with clear semantics</a:t>
            </a:r>
          </a:p>
          <a:p>
            <a:pPr marL="409575" indent="-409575">
              <a:buFont typeface="Wingdings" charset="2"/>
              <a:buChar char="q"/>
            </a:pPr>
            <a:r>
              <a:rPr lang="en-US" dirty="0"/>
              <a:t>Other catalogs and profiles can use the same interoperable format (e.g., ISO/IEC 27001/2)</a:t>
            </a:r>
          </a:p>
        </p:txBody>
      </p:sp>
      <p:sp>
        <p:nvSpPr>
          <p:cNvPr id="5" name="Slide Number Placeholder 4"/>
          <p:cNvSpPr>
            <a:spLocks noGrp="1"/>
          </p:cNvSpPr>
          <p:nvPr>
            <p:ph type="sldNum" sz="quarter" idx="12"/>
          </p:nvPr>
        </p:nvSpPr>
        <p:spPr>
          <a:xfrm>
            <a:off x="9900458" y="6459785"/>
            <a:ext cx="1312025" cy="365125"/>
          </a:xfrm>
        </p:spPr>
        <p:txBody>
          <a:bodyPr/>
          <a:lstStyle/>
          <a:p>
            <a:fld id="{843526E3-69C1-484F-9DE1-BB5EAAB9CB6E}" type="slidenum">
              <a:rPr lang="en-US" smtClean="0"/>
              <a:pPr/>
              <a:t>13</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180" t="41600" r="60036" b="25067"/>
          <a:stretch/>
        </p:blipFill>
        <p:spPr>
          <a:xfrm>
            <a:off x="7577572" y="236418"/>
            <a:ext cx="4614428" cy="6071616"/>
          </a:xfrm>
          <a:prstGeom prst="rect">
            <a:avLst/>
          </a:prstGeom>
        </p:spPr>
      </p:pic>
    </p:spTree>
    <p:extLst>
      <p:ext uri="{BB962C8B-B14F-4D97-AF65-F5344CB8AC3E}">
        <p14:creationId xmlns:p14="http://schemas.microsoft.com/office/powerpoint/2010/main" val="178610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(Machine-Readable)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56" y="1120324"/>
            <a:ext cx="5329988" cy="4615461"/>
          </a:xfrm>
          <a:prstGeom prst="rect">
            <a:avLst/>
          </a:prstGeom>
          <a:ln>
            <a:solidFill>
              <a:schemeClr val="tx1"/>
            </a:solidFill>
          </a:ln>
        </p:spPr>
      </p:pic>
      <p:sp>
        <p:nvSpPr>
          <p:cNvPr id="4" name="TextBox 3"/>
          <p:cNvSpPr txBox="1"/>
          <p:nvPr/>
        </p:nvSpPr>
        <p:spPr>
          <a:xfrm>
            <a:off x="5914338" y="634983"/>
            <a:ext cx="6086167" cy="5586145"/>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"http://scap.nist.gov/schema/</a:t>
            </a:r>
            <a:r>
              <a:rPr lang="en-US" sz="1100" dirty="0" err="1">
                <a:solidFill>
                  <a:srgbClr val="993300"/>
                </a:solidFill>
                <a:highlight>
                  <a:srgbClr val="FFFFFF"/>
                </a:highlight>
              </a:rPr>
              <a:t>oscal</a:t>
            </a:r>
            <a:r>
              <a:rPr lang="en-US" sz="1100" dirty="0">
                <a:solidFill>
                  <a:srgbClr val="993300"/>
                </a:solidFill>
                <a:highlight>
                  <a:srgbClr val="FFFFFF"/>
                </a:highlight>
              </a:rPr>
              <a: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"800-53-declarations.xml"</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[Assignment: organization-defined personnel or roles]:</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"statement-item"</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An access control policy that addresses purpose, scope, roles, responsibilities, management commitment, coordination among organizational …[snip]…</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p>
          <a:p>
            <a:r>
              <a:rPr lang="en-US" sz="1100" dirty="0">
                <a:solidFill>
                  <a:srgbClr val="000096"/>
                </a:solidFill>
                <a:highlight>
                  <a:srgbClr val="FFFFFF"/>
                </a:highlight>
              </a:rPr>
              <a:t>         …[snip]…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 Publication 800-12</a:t>
            </a:r>
            <a:r>
              <a:rPr lang="en-US" sz="1100" dirty="0">
                <a:solidFill>
                  <a:srgbClr val="000096"/>
                </a:solidFill>
                <a:highlight>
                  <a:srgbClr val="FFFFFF"/>
                </a:highlight>
              </a:rPr>
              <a:t>&lt;/citation&gt;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96"/>
                </a:solidFill>
                <a:highlight>
                  <a:srgbClr val="FFFFFF"/>
                </a:highlight>
              </a:rPr>
              <a:t>    &lt;/group&gt;</a:t>
            </a:r>
          </a:p>
          <a:p>
            <a:r>
              <a:rPr lang="en-US" sz="1100" dirty="0">
                <a:solidFill>
                  <a:srgbClr val="000096"/>
                </a:solidFill>
                <a:highlight>
                  <a:srgbClr val="FFFFFF"/>
                </a:highlight>
              </a:rPr>
              <a:t>&lt;/catalog&gt;</a:t>
            </a:r>
          </a:p>
        </p:txBody>
      </p:sp>
      <p:sp>
        <p:nvSpPr>
          <p:cNvPr id="5" name="Slide Number Placeholder 4"/>
          <p:cNvSpPr>
            <a:spLocks noGrp="1"/>
          </p:cNvSpPr>
          <p:nvPr>
            <p:ph type="sldNum" sz="quarter" idx="12"/>
          </p:nvPr>
        </p:nvSpPr>
        <p:spPr/>
        <p:txBody>
          <a:bodyPr/>
          <a:lstStyle/>
          <a:p>
            <a:fld id="{843526E3-69C1-484F-9DE1-BB5EAAB9CB6E}" type="slidenum">
              <a:rPr lang="en-US" smtClean="0"/>
              <a:t>14</a:t>
            </a:fld>
            <a:endParaRPr lang="en-US"/>
          </a:p>
        </p:txBody>
      </p:sp>
    </p:spTree>
    <p:extLst>
      <p:ext uri="{BB962C8B-B14F-4D97-AF65-F5344CB8AC3E}">
        <p14:creationId xmlns:p14="http://schemas.microsoft.com/office/powerpoint/2010/main" val="149629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(Machine-Readable)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4650659" y="692209"/>
            <a:ext cx="1356852" cy="400110"/>
          </a:xfrm>
          <a:prstGeom prst="rect">
            <a:avLst/>
          </a:prstGeom>
          <a:noFill/>
        </p:spPr>
        <p:txBody>
          <a:bodyPr wrap="square" lIns="9144" rIns="9144" rtlCol="0">
            <a:spAutoFit/>
          </a:bodyPr>
          <a:lstStyle/>
          <a:p>
            <a:pPr algn="ctr"/>
            <a:r>
              <a:rPr lang="en-US" sz="2000" b="1" dirty="0"/>
              <a:t>Control Title</a:t>
            </a:r>
          </a:p>
        </p:txBody>
      </p:sp>
      <p:cxnSp>
        <p:nvCxnSpPr>
          <p:cNvPr id="6" name="Straight Arrow Connector 5"/>
          <p:cNvCxnSpPr>
            <a:stCxn id="3" idx="2"/>
          </p:cNvCxnSpPr>
          <p:nvPr/>
        </p:nvCxnSpPr>
        <p:spPr>
          <a:xfrm flipH="1">
            <a:off x="2954595" y="1092319"/>
            <a:ext cx="2374490" cy="413685"/>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15</a:t>
            </a:fld>
            <a:endParaRPr lang="en-US"/>
          </a:p>
        </p:txBody>
      </p:sp>
      <p:sp>
        <p:nvSpPr>
          <p:cNvPr id="9" name="TextBox 8"/>
          <p:cNvSpPr txBox="1"/>
          <p:nvPr/>
        </p:nvSpPr>
        <p:spPr>
          <a:xfrm>
            <a:off x="5943366" y="728440"/>
            <a:ext cx="6086167" cy="5755422"/>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"http://scap.nist.gov/schema/</a:t>
            </a:r>
            <a:r>
              <a:rPr lang="en-US" sz="1100" dirty="0" err="1">
                <a:solidFill>
                  <a:srgbClr val="993300"/>
                </a:solidFill>
                <a:highlight>
                  <a:srgbClr val="FFFFFF"/>
                </a:highlight>
              </a:rPr>
              <a:t>oscal</a:t>
            </a:r>
            <a:r>
              <a:rPr lang="en-US" sz="1100" dirty="0">
                <a:solidFill>
                  <a:srgbClr val="993300"/>
                </a:solidFill>
                <a:highlight>
                  <a:srgbClr val="FFFFFF"/>
                </a:highlight>
              </a:rPr>
              <a: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"800-53-declarations.xml"</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&lt;assign</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a:t>
            </a:r>
            <a:r>
              <a:rPr lang="en-US" sz="1100" dirty="0">
                <a:solidFill>
                  <a:srgbClr val="000096"/>
                </a:solidFill>
                <a:highlight>
                  <a:srgbClr val="FFFFFF"/>
                </a:highlight>
              </a:rPr>
              <a:t>&gt;</a:t>
            </a:r>
          </a:p>
          <a:p>
            <a:r>
              <a:rPr lang="en-US" sz="1100" dirty="0">
                <a:solidFill>
                  <a:srgbClr val="000096"/>
                </a:solidFill>
                <a:highlight>
                  <a:srgbClr val="FFFFFF"/>
                </a:highlight>
              </a:rPr>
              <a:t>                    </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&lt;/assign&gt;&lt;/prop&gt;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"statement-item"</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An access control policy that addresses purpose, scope, roles, responsibilities, management commitment, coordination among organizational …[snip]…</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p>
          <a:p>
            <a:r>
              <a:rPr lang="en-US" sz="1100" dirty="0">
                <a:solidFill>
                  <a:srgbClr val="000096"/>
                </a:solidFill>
                <a:highlight>
                  <a:srgbClr val="FFFFFF"/>
                </a:highlight>
              </a:rPr>
              <a:t>         …[snip]…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 Publication 800-12</a:t>
            </a:r>
            <a:r>
              <a:rPr lang="en-US" sz="1100" dirty="0">
                <a:solidFill>
                  <a:srgbClr val="000096"/>
                </a:solidFill>
                <a:highlight>
                  <a:srgbClr val="FFFFFF"/>
                </a:highlight>
              </a:rPr>
              <a:t>&lt;/citation&gt;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96"/>
                </a:solidFill>
                <a:highlight>
                  <a:srgbClr val="FFFFFF"/>
                </a:highlight>
              </a:rPr>
              <a:t>    &lt;/group&gt;</a:t>
            </a:r>
          </a:p>
          <a:p>
            <a:r>
              <a:rPr lang="en-US" sz="1100" dirty="0">
                <a:solidFill>
                  <a:srgbClr val="000096"/>
                </a:solidFill>
                <a:highlight>
                  <a:srgbClr val="FFFFFF"/>
                </a:highlight>
              </a:rPr>
              <a:t>&lt;/catalog&gt;</a:t>
            </a:r>
          </a:p>
        </p:txBody>
      </p:sp>
      <p:cxnSp>
        <p:nvCxnSpPr>
          <p:cNvPr id="7" name="Straight Arrow Connector 6"/>
          <p:cNvCxnSpPr>
            <a:stCxn id="5" idx="2"/>
          </p:cNvCxnSpPr>
          <p:nvPr/>
        </p:nvCxnSpPr>
        <p:spPr>
          <a:xfrm>
            <a:off x="5329085" y="1092319"/>
            <a:ext cx="924231" cy="692519"/>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104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(Machine-Readable)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4483605" y="876845"/>
            <a:ext cx="1356852" cy="400110"/>
          </a:xfrm>
          <a:prstGeom prst="rect">
            <a:avLst/>
          </a:prstGeom>
          <a:noFill/>
        </p:spPr>
        <p:txBody>
          <a:bodyPr wrap="square" lIns="9144" rIns="9144" rtlCol="0">
            <a:spAutoFit/>
          </a:bodyPr>
          <a:lstStyle/>
          <a:p>
            <a:pPr algn="ctr"/>
            <a:r>
              <a:rPr lang="en-US" sz="2000" b="1" dirty="0"/>
              <a:t>Control Text</a:t>
            </a:r>
          </a:p>
        </p:txBody>
      </p:sp>
      <p:cxnSp>
        <p:nvCxnSpPr>
          <p:cNvPr id="6" name="Straight Arrow Connector 5"/>
          <p:cNvCxnSpPr>
            <a:stCxn id="5" idx="2"/>
          </p:cNvCxnSpPr>
          <p:nvPr/>
        </p:nvCxnSpPr>
        <p:spPr>
          <a:xfrm flipH="1">
            <a:off x="2855713" y="1276955"/>
            <a:ext cx="2306318" cy="572574"/>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16</a:t>
            </a:fld>
            <a:endParaRPr lang="en-US"/>
          </a:p>
        </p:txBody>
      </p:sp>
      <p:sp>
        <p:nvSpPr>
          <p:cNvPr id="18" name="TextBox 17"/>
          <p:cNvSpPr txBox="1"/>
          <p:nvPr/>
        </p:nvSpPr>
        <p:spPr>
          <a:xfrm>
            <a:off x="5943366" y="728440"/>
            <a:ext cx="6086167" cy="5755422"/>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"http://scap.nist.gov/schema/</a:t>
            </a:r>
            <a:r>
              <a:rPr lang="en-US" sz="1100" dirty="0" err="1">
                <a:solidFill>
                  <a:srgbClr val="993300"/>
                </a:solidFill>
                <a:highlight>
                  <a:srgbClr val="FFFFFF"/>
                </a:highlight>
              </a:rPr>
              <a:t>oscal</a:t>
            </a:r>
            <a:r>
              <a:rPr lang="en-US" sz="1100" dirty="0">
                <a:solidFill>
                  <a:srgbClr val="993300"/>
                </a:solidFill>
                <a:highlight>
                  <a:srgbClr val="FFFFFF"/>
                </a:highlight>
              </a:rPr>
              <a: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"800-53-declarations.xml"</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&lt;assign</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a:t>
            </a:r>
            <a:r>
              <a:rPr lang="en-US" sz="1100" dirty="0">
                <a:solidFill>
                  <a:srgbClr val="000096"/>
                </a:solidFill>
                <a:highlight>
                  <a:srgbClr val="FFFFFF"/>
                </a:highlight>
              </a:rPr>
              <a:t>&gt;</a:t>
            </a:r>
          </a:p>
          <a:p>
            <a:r>
              <a:rPr lang="en-US" sz="1100" dirty="0">
                <a:solidFill>
                  <a:srgbClr val="000096"/>
                </a:solidFill>
                <a:highlight>
                  <a:srgbClr val="FFFFFF"/>
                </a:highlight>
              </a:rPr>
              <a:t>                    </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&lt;/assign&gt;&lt;/prop&gt;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"statement-item"</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An access control policy that addresses purpose, scope, roles, responsibilities, management commitment, coordination among organizational …[snip]…</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p>
          <a:p>
            <a:r>
              <a:rPr lang="en-US" sz="1100" dirty="0">
                <a:solidFill>
                  <a:srgbClr val="000096"/>
                </a:solidFill>
                <a:highlight>
                  <a:srgbClr val="FFFFFF"/>
                </a:highlight>
              </a:rPr>
              <a:t>         …[snip]…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 Publication 800-12</a:t>
            </a:r>
            <a:r>
              <a:rPr lang="en-US" sz="1100" dirty="0">
                <a:solidFill>
                  <a:srgbClr val="000096"/>
                </a:solidFill>
                <a:highlight>
                  <a:srgbClr val="FFFFFF"/>
                </a:highlight>
              </a:rPr>
              <a:t>&lt;/citation&gt;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96"/>
                </a:solidFill>
                <a:highlight>
                  <a:srgbClr val="FFFFFF"/>
                </a:highlight>
              </a:rPr>
              <a:t>    &lt;/group&gt;</a:t>
            </a:r>
          </a:p>
          <a:p>
            <a:r>
              <a:rPr lang="en-US" sz="1100" dirty="0">
                <a:solidFill>
                  <a:srgbClr val="000096"/>
                </a:solidFill>
                <a:highlight>
                  <a:srgbClr val="FFFFFF"/>
                </a:highlight>
              </a:rPr>
              <a:t>&lt;/catalog&gt;</a:t>
            </a:r>
          </a:p>
        </p:txBody>
      </p:sp>
      <p:cxnSp>
        <p:nvCxnSpPr>
          <p:cNvPr id="7" name="Straight Arrow Connector 6"/>
          <p:cNvCxnSpPr>
            <a:stCxn id="5" idx="2"/>
          </p:cNvCxnSpPr>
          <p:nvPr/>
        </p:nvCxnSpPr>
        <p:spPr>
          <a:xfrm>
            <a:off x="5162031" y="1276955"/>
            <a:ext cx="1291523" cy="1659676"/>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4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(Machine-Readable)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7" y="1434965"/>
            <a:ext cx="5329988" cy="4615461"/>
          </a:xfrm>
          <a:prstGeom prst="rect">
            <a:avLst/>
          </a:prstGeom>
          <a:ln>
            <a:solidFill>
              <a:schemeClr val="tx1"/>
            </a:solidFill>
          </a:ln>
        </p:spPr>
      </p:pic>
      <p:sp>
        <p:nvSpPr>
          <p:cNvPr id="5" name="TextBox 4"/>
          <p:cNvSpPr txBox="1"/>
          <p:nvPr/>
        </p:nvSpPr>
        <p:spPr>
          <a:xfrm>
            <a:off x="3039762" y="876845"/>
            <a:ext cx="3299491" cy="400110"/>
          </a:xfrm>
          <a:prstGeom prst="rect">
            <a:avLst/>
          </a:prstGeom>
          <a:noFill/>
        </p:spPr>
        <p:txBody>
          <a:bodyPr wrap="square" lIns="9144" rIns="9144" rtlCol="0">
            <a:spAutoFit/>
          </a:bodyPr>
          <a:lstStyle/>
          <a:p>
            <a:pPr algn="ctr"/>
            <a:r>
              <a:rPr lang="en-US" sz="2000" b="1" dirty="0"/>
              <a:t>Parameter Assignment</a:t>
            </a:r>
          </a:p>
        </p:txBody>
      </p:sp>
      <p:cxnSp>
        <p:nvCxnSpPr>
          <p:cNvPr id="6" name="Straight Arrow Connector 5"/>
          <p:cNvCxnSpPr>
            <a:stCxn id="5" idx="2"/>
          </p:cNvCxnSpPr>
          <p:nvPr/>
        </p:nvCxnSpPr>
        <p:spPr>
          <a:xfrm flipH="1">
            <a:off x="3631222" y="1276955"/>
            <a:ext cx="1058286" cy="572574"/>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843526E3-69C1-484F-9DE1-BB5EAAB9CB6E}" type="slidenum">
              <a:rPr lang="en-US" smtClean="0"/>
              <a:t>17</a:t>
            </a:fld>
            <a:endParaRPr lang="en-US"/>
          </a:p>
        </p:txBody>
      </p:sp>
      <p:sp>
        <p:nvSpPr>
          <p:cNvPr id="15" name="TextBox 14"/>
          <p:cNvSpPr txBox="1"/>
          <p:nvPr/>
        </p:nvSpPr>
        <p:spPr>
          <a:xfrm>
            <a:off x="5943366" y="728440"/>
            <a:ext cx="6086167" cy="5755422"/>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"http://scap.nist.gov/schema/</a:t>
            </a:r>
            <a:r>
              <a:rPr lang="en-US" sz="1100" dirty="0" err="1">
                <a:solidFill>
                  <a:srgbClr val="993300"/>
                </a:solidFill>
                <a:highlight>
                  <a:srgbClr val="FFFFFF"/>
                </a:highlight>
              </a:rPr>
              <a:t>oscal</a:t>
            </a:r>
            <a:r>
              <a:rPr lang="en-US" sz="1100" dirty="0">
                <a:solidFill>
                  <a:srgbClr val="993300"/>
                </a:solidFill>
                <a:highlight>
                  <a:srgbClr val="FFFFFF"/>
                </a:highlight>
              </a:rPr>
              <a: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"800-53-declarations.xml"</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&lt;assign</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a:t>
            </a:r>
            <a:r>
              <a:rPr lang="en-US" sz="1100" dirty="0">
                <a:solidFill>
                  <a:srgbClr val="000096"/>
                </a:solidFill>
                <a:highlight>
                  <a:srgbClr val="FFFFFF"/>
                </a:highlight>
              </a:rPr>
              <a:t>&gt;</a:t>
            </a:r>
          </a:p>
          <a:p>
            <a:r>
              <a:rPr lang="en-US" sz="1100" dirty="0">
                <a:solidFill>
                  <a:srgbClr val="000096"/>
                </a:solidFill>
                <a:highlight>
                  <a:srgbClr val="FFFFFF"/>
                </a:highlight>
              </a:rPr>
              <a:t>                    </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&lt;/assign&gt;&lt;/prop&gt;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"statement-item"</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An access control policy that addresses purpose, scope, roles, responsibilities, management commitment, coordination among organizational …[snip]…</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p>
          <a:p>
            <a:r>
              <a:rPr lang="en-US" sz="1100" dirty="0">
                <a:solidFill>
                  <a:srgbClr val="000096"/>
                </a:solidFill>
                <a:highlight>
                  <a:srgbClr val="FFFFFF"/>
                </a:highlight>
              </a:rPr>
              <a:t>         …[snip]…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 Publication 800-12</a:t>
            </a:r>
            <a:r>
              <a:rPr lang="en-US" sz="1100" dirty="0">
                <a:solidFill>
                  <a:srgbClr val="000096"/>
                </a:solidFill>
                <a:highlight>
                  <a:srgbClr val="FFFFFF"/>
                </a:highlight>
              </a:rPr>
              <a:t>&lt;/citation&gt;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96"/>
                </a:solidFill>
                <a:highlight>
                  <a:srgbClr val="FFFFFF"/>
                </a:highlight>
              </a:rPr>
              <a:t>    &lt;/group&gt;</a:t>
            </a:r>
          </a:p>
          <a:p>
            <a:r>
              <a:rPr lang="en-US" sz="1100" dirty="0">
                <a:solidFill>
                  <a:srgbClr val="000096"/>
                </a:solidFill>
                <a:highlight>
                  <a:srgbClr val="FFFFFF"/>
                </a:highlight>
              </a:rPr>
              <a:t>&lt;/catalog&gt;</a:t>
            </a:r>
          </a:p>
        </p:txBody>
      </p:sp>
      <p:cxnSp>
        <p:nvCxnSpPr>
          <p:cNvPr id="7" name="Straight Arrow Connector 6"/>
          <p:cNvCxnSpPr>
            <a:stCxn id="5" idx="2"/>
          </p:cNvCxnSpPr>
          <p:nvPr/>
        </p:nvCxnSpPr>
        <p:spPr>
          <a:xfrm>
            <a:off x="4689508" y="1276955"/>
            <a:ext cx="5764546" cy="1668468"/>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9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97280" y="0"/>
            <a:ext cx="10058400" cy="8455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Prose vs. OSCAL (Machine-Readable)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41" y="1043079"/>
            <a:ext cx="5329988" cy="4615461"/>
          </a:xfrm>
          <a:prstGeom prst="rect">
            <a:avLst/>
          </a:prstGeom>
          <a:ln>
            <a:solidFill>
              <a:schemeClr val="tx1"/>
            </a:solidFill>
          </a:ln>
        </p:spPr>
      </p:pic>
      <p:sp>
        <p:nvSpPr>
          <p:cNvPr id="4" name="TextBox 3"/>
          <p:cNvSpPr txBox="1"/>
          <p:nvPr/>
        </p:nvSpPr>
        <p:spPr>
          <a:xfrm>
            <a:off x="5943366" y="728440"/>
            <a:ext cx="6086167" cy="5755422"/>
          </a:xfrm>
          <a:prstGeom prst="rect">
            <a:avLst/>
          </a:prstGeom>
          <a:noFill/>
        </p:spPr>
        <p:txBody>
          <a:bodyPr wrap="square" lIns="45720" tIns="0" rIns="18288" bIns="0" rtlCol="0">
            <a:spAutoFit/>
          </a:bodyPr>
          <a:lstStyle/>
          <a:p>
            <a:r>
              <a:rPr lang="en-US" sz="1100" dirty="0">
                <a:solidFill>
                  <a:srgbClr val="000096"/>
                </a:solidFill>
                <a:highlight>
                  <a:srgbClr val="FFFFFF"/>
                </a:highlight>
              </a:rPr>
              <a:t>&lt;catalog</a:t>
            </a:r>
            <a:r>
              <a:rPr lang="en-US" sz="1100" dirty="0">
                <a:solidFill>
                  <a:srgbClr val="F5844C"/>
                </a:solidFill>
                <a:highlight>
                  <a:srgbClr val="FFFFFF"/>
                </a:highlight>
              </a:rPr>
              <a:t> </a:t>
            </a:r>
            <a:r>
              <a:rPr lang="en-US" sz="1100" dirty="0" err="1">
                <a:solidFill>
                  <a:srgbClr val="F5844C"/>
                </a:solidFill>
                <a:highlight>
                  <a:srgbClr val="FFFFFF"/>
                </a:highlight>
              </a:rPr>
              <a:t>xmlns</a:t>
            </a:r>
            <a:r>
              <a:rPr lang="en-US" sz="1100" dirty="0">
                <a:solidFill>
                  <a:srgbClr val="FF8040"/>
                </a:solidFill>
                <a:highlight>
                  <a:srgbClr val="FFFFFF"/>
                </a:highlight>
              </a:rPr>
              <a:t>=</a:t>
            </a:r>
            <a:r>
              <a:rPr lang="en-US" sz="1100" dirty="0">
                <a:solidFill>
                  <a:srgbClr val="993300"/>
                </a:solidFill>
                <a:highlight>
                  <a:srgbClr val="FFFFFF"/>
                </a:highlight>
              </a:rPr>
              <a:t>"http://scap.nist.gov/schema/</a:t>
            </a:r>
            <a:r>
              <a:rPr lang="en-US" sz="1100" dirty="0" err="1">
                <a:solidFill>
                  <a:srgbClr val="993300"/>
                </a:solidFill>
                <a:highlight>
                  <a:srgbClr val="FFFFFF"/>
                </a:highlight>
              </a:rPr>
              <a:t>oscal</a:t>
            </a:r>
            <a:r>
              <a:rPr lang="en-US" sz="1100" dirty="0">
                <a:solidFill>
                  <a:srgbClr val="993300"/>
                </a:solidFill>
                <a:highlight>
                  <a:srgbClr val="FFFFFF"/>
                </a:highlight>
              </a:rPr>
              <a: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NIST SP800-53</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&lt;declarations</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"800-53-declarations.xml"</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&lt;group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"family"</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"SP800-53"</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&lt;title&gt;</a:t>
            </a:r>
            <a:r>
              <a:rPr lang="en-US" sz="1100" dirty="0">
                <a:solidFill>
                  <a:srgbClr val="000000"/>
                </a:solidFill>
                <a:highlight>
                  <a:srgbClr val="FFFFFF"/>
                </a:highlight>
              </a:rPr>
              <a:t>ACCESS CONTROL POLICY AND PROCEDURES</a:t>
            </a:r>
            <a:r>
              <a:rPr lang="en-US" sz="1100" dirty="0">
                <a:solidFill>
                  <a:srgbClr val="000096"/>
                </a:solidFill>
                <a:highlight>
                  <a:srgbClr val="FFFFFF"/>
                </a:highlight>
              </a:rPr>
              <a:t>&lt;/title&gt;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"priority"</a:t>
            </a:r>
            <a:r>
              <a:rPr lang="en-US" sz="1100" dirty="0">
                <a:solidFill>
                  <a:srgbClr val="000096"/>
                </a:solidFill>
                <a:highlight>
                  <a:srgbClr val="FFFFFF"/>
                </a:highlight>
              </a:rPr>
              <a:t>&gt;</a:t>
            </a:r>
            <a:r>
              <a:rPr lang="en-US" sz="1100" dirty="0">
                <a:solidFill>
                  <a:srgbClr val="000000"/>
                </a:solidFill>
                <a:highlight>
                  <a:srgbClr val="FFFFFF"/>
                </a:highlight>
              </a:rPr>
              <a:t>P1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The organization:</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Develops, documents, and disseminates to </a:t>
            </a:r>
            <a:r>
              <a:rPr lang="en-US" sz="1100" dirty="0">
                <a:solidFill>
                  <a:srgbClr val="000096"/>
                </a:solidFill>
                <a:highlight>
                  <a:srgbClr val="FFFFFF"/>
                </a:highlight>
              </a:rPr>
              <a:t>&lt;assign</a:t>
            </a:r>
            <a:r>
              <a:rPr lang="en-US" sz="1100" dirty="0">
                <a:solidFill>
                  <a:srgbClr val="F5844C"/>
                </a:solidFill>
                <a:highlight>
                  <a:srgbClr val="FFFFFF"/>
                </a:highlight>
              </a:rPr>
              <a:t> id</a:t>
            </a:r>
            <a:r>
              <a:rPr lang="en-US" sz="1100" dirty="0">
                <a:solidFill>
                  <a:srgbClr val="FF8040"/>
                </a:solidFill>
                <a:highlight>
                  <a:srgbClr val="FFFFFF"/>
                </a:highlight>
              </a:rPr>
              <a:t>=</a:t>
            </a:r>
            <a:r>
              <a:rPr lang="en-US" sz="1100" dirty="0">
                <a:solidFill>
                  <a:srgbClr val="993300"/>
                </a:solidFill>
                <a:highlight>
                  <a:srgbClr val="FFFFFF"/>
                </a:highlight>
              </a:rPr>
              <a:t>“ac1a"</a:t>
            </a:r>
            <a:r>
              <a:rPr lang="en-US" sz="1100" dirty="0">
                <a:solidFill>
                  <a:srgbClr val="000096"/>
                </a:solidFill>
                <a:highlight>
                  <a:srgbClr val="FFFFFF"/>
                </a:highlight>
              </a:rPr>
              <a:t>&gt;</a:t>
            </a:r>
          </a:p>
          <a:p>
            <a:r>
              <a:rPr lang="en-US" sz="1100" dirty="0">
                <a:solidFill>
                  <a:srgbClr val="000096"/>
                </a:solidFill>
                <a:highlight>
                  <a:srgbClr val="FFFFFF"/>
                </a:highlight>
              </a:rPr>
              <a:t>                    </a:t>
            </a:r>
            <a:r>
              <a:rPr lang="en-US" sz="1100" dirty="0">
                <a:solidFill>
                  <a:srgbClr val="000000"/>
                </a:solidFill>
                <a:highlight>
                  <a:srgbClr val="FFFFFF"/>
                </a:highlight>
              </a:rPr>
              <a:t>organization-defined personnel or roles</a:t>
            </a:r>
            <a:r>
              <a:rPr lang="en-US" sz="1100" dirty="0">
                <a:solidFill>
                  <a:srgbClr val="000096"/>
                </a:solidFill>
                <a:highlight>
                  <a:srgbClr val="FFFFFF"/>
                </a:highlight>
              </a:rPr>
              <a:t>&lt;/assign&gt;&lt;/prop&gt;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"statement-item"</a:t>
            </a:r>
            <a:r>
              <a:rPr lang="en-US" sz="1100" dirty="0">
                <a:solidFill>
                  <a:srgbClr val="000096"/>
                </a:solidFill>
                <a:highlight>
                  <a:srgbClr val="FFFFFF"/>
                </a:highlight>
              </a:rPr>
              <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"number"</a:t>
            </a:r>
            <a:r>
              <a:rPr lang="en-US" sz="1100" dirty="0">
                <a:solidFill>
                  <a:srgbClr val="000096"/>
                </a:solidFill>
                <a:highlight>
                  <a:srgbClr val="FFFFFF"/>
                </a:highlight>
              </a:rPr>
              <a:t>&gt;</a:t>
            </a:r>
            <a:r>
              <a:rPr lang="en-US" sz="1100" dirty="0">
                <a:solidFill>
                  <a:srgbClr val="000000"/>
                </a:solidFill>
                <a:highlight>
                  <a:srgbClr val="FFFFFF"/>
                </a:highlight>
              </a:rPr>
              <a:t>AC-1a.1.</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&lt;prop</a:t>
            </a:r>
            <a:r>
              <a:rPr lang="en-US" sz="1100" dirty="0">
                <a:solidFill>
                  <a:srgbClr val="F5844C"/>
                </a:solidFill>
                <a:highlight>
                  <a:srgbClr val="FFFFFF"/>
                </a:highlight>
              </a:rPr>
              <a:t> class</a:t>
            </a:r>
            <a:r>
              <a:rPr lang="en-US" sz="1100" dirty="0">
                <a:solidFill>
                  <a:srgbClr val="FF8040"/>
                </a:solidFill>
                <a:highlight>
                  <a:srgbClr val="FFFFFF"/>
                </a:highlight>
              </a:rPr>
              <a:t>=</a:t>
            </a:r>
            <a:r>
              <a:rPr lang="en-US" sz="1100" dirty="0">
                <a:solidFill>
                  <a:srgbClr val="993300"/>
                </a:solidFill>
                <a:highlight>
                  <a:srgbClr val="FFFFFF"/>
                </a:highlight>
              </a:rPr>
              <a:t>"description"</a:t>
            </a:r>
            <a:r>
              <a:rPr lang="en-US" sz="1100" dirty="0">
                <a:solidFill>
                  <a:srgbClr val="000096"/>
                </a:solidFill>
                <a:highlight>
                  <a:srgbClr val="FFFFFF"/>
                </a:highlight>
              </a:rPr>
              <a:t>&gt;</a:t>
            </a:r>
            <a:r>
              <a:rPr lang="en-US" sz="1100" dirty="0">
                <a:solidFill>
                  <a:srgbClr val="000000"/>
                </a:solidFill>
                <a:highlight>
                  <a:srgbClr val="FFFFFF"/>
                </a:highlight>
              </a:rPr>
              <a:t>An access control policy that addresses purpose, scope, roles, responsibilities, management commitment, coordination among organizational …[snip]…</a:t>
            </a:r>
            <a:r>
              <a:rPr lang="en-US" sz="1100" dirty="0">
                <a:solidFill>
                  <a:srgbClr val="000096"/>
                </a:solidFill>
                <a:highlight>
                  <a:srgbClr val="FFFFFF"/>
                </a:highlight>
              </a:rPr>
              <a:t>&lt;/prop&gt;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&lt;/feat&gt;</a:t>
            </a:r>
          </a:p>
          <a:p>
            <a:r>
              <a:rPr lang="en-US" sz="1100" dirty="0">
                <a:solidFill>
                  <a:srgbClr val="000096"/>
                </a:solidFill>
                <a:highlight>
                  <a:srgbClr val="FFFFFF"/>
                </a:highlight>
              </a:rPr>
              <a:t>         …[snip]…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&lt;citation</a:t>
            </a:r>
            <a:r>
              <a:rPr lang="en-US" sz="1100" dirty="0">
                <a:solidFill>
                  <a:srgbClr val="F5844C"/>
                </a:solidFill>
                <a:highlight>
                  <a:srgbClr val="FFFFFF"/>
                </a:highlight>
              </a:rPr>
              <a:t> </a:t>
            </a:r>
            <a:r>
              <a:rPr lang="en-US" sz="1100" dirty="0" err="1">
                <a:solidFill>
                  <a:srgbClr val="F5844C"/>
                </a:solidFill>
                <a:highlight>
                  <a:srgbClr val="FFFFFF"/>
                </a:highlight>
              </a:rPr>
              <a:t>href</a:t>
            </a:r>
            <a:r>
              <a:rPr lang="en-US" sz="1100" dirty="0">
                <a:solidFill>
                  <a:srgbClr val="FF8040"/>
                </a:solidFill>
                <a:highlight>
                  <a:srgbClr val="FFFFFF"/>
                </a:highlight>
              </a:rPr>
              <a:t>=</a:t>
            </a:r>
            <a:r>
              <a:rPr lang="en-US" sz="1100" dirty="0">
                <a:solidFill>
                  <a:srgbClr val="993300"/>
                </a:solidFill>
                <a:highlight>
                  <a:srgbClr val="FFFFFF"/>
                </a:highlight>
              </a:rPr>
              <a:t>"http://csrc.nist.gov/publications/PubsSPs.html#800-12"</a:t>
            </a:r>
            <a:r>
              <a:rPr lang="en-US" sz="1100" dirty="0">
                <a:solidFill>
                  <a:srgbClr val="000096"/>
                </a:solidFill>
                <a:highlight>
                  <a:srgbClr val="FFFFFF"/>
                </a:highlight>
              </a:rPr>
              <a:t>&gt;</a:t>
            </a:r>
            <a:r>
              <a:rPr lang="en-US" sz="1100" dirty="0">
                <a:solidFill>
                  <a:srgbClr val="000000"/>
                </a:solidFill>
                <a:highlight>
                  <a:srgbClr val="FFFFFF"/>
                </a:highlight>
              </a:rPr>
              <a:t>NIST Special Publication 800-12</a:t>
            </a:r>
            <a:r>
              <a:rPr lang="en-US" sz="1100" dirty="0">
                <a:solidFill>
                  <a:srgbClr val="000096"/>
                </a:solidFill>
                <a:highlight>
                  <a:srgbClr val="FFFFFF"/>
                </a:highlight>
              </a:rPr>
              <a:t>&lt;/citation&gt;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…[snip]…</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&lt;/references&gt;</a:t>
            </a:r>
            <a:r>
              <a:rPr lang="en-US" sz="1100" dirty="0">
                <a:solidFill>
                  <a:srgbClr val="000000"/>
                </a:solidFill>
                <a:highlight>
                  <a:srgbClr val="FFFFFF"/>
                </a:highlight>
              </a:rPr>
              <a:t/>
            </a:r>
            <a:br>
              <a:rPr lang="en-US" sz="1100" dirty="0">
                <a:solidFill>
                  <a:srgbClr val="000000"/>
                </a:solidFill>
                <a:highlight>
                  <a:srgbClr val="FFFFFF"/>
                </a:highlight>
              </a:rPr>
            </a:br>
            <a:r>
              <a:rPr lang="en-US" sz="1100" dirty="0">
                <a:solidFill>
                  <a:srgbClr val="000000"/>
                </a:solidFill>
                <a:highlight>
                  <a:srgbClr val="FFFFFF"/>
                </a:highlight>
              </a:rPr>
              <a:t>      </a:t>
            </a:r>
            <a:r>
              <a:rPr lang="en-US" sz="1100" dirty="0">
                <a:solidFill>
                  <a:srgbClr val="000096"/>
                </a:solidFill>
                <a:highlight>
                  <a:srgbClr val="FFFFFF"/>
                </a:highlight>
              </a:rPr>
              <a:t>&lt;/control&gt;</a:t>
            </a:r>
          </a:p>
          <a:p>
            <a:r>
              <a:rPr lang="en-US" sz="1100" dirty="0">
                <a:solidFill>
                  <a:srgbClr val="000096"/>
                </a:solidFill>
                <a:highlight>
                  <a:srgbClr val="FFFFFF"/>
                </a:highlight>
              </a:rPr>
              <a:t>    &lt;/group&gt;</a:t>
            </a:r>
          </a:p>
          <a:p>
            <a:r>
              <a:rPr lang="en-US" sz="1100" dirty="0">
                <a:solidFill>
                  <a:srgbClr val="000096"/>
                </a:solidFill>
                <a:highlight>
                  <a:srgbClr val="FFFFFF"/>
                </a:highlight>
              </a:rPr>
              <a:t>&lt;/catalog&gt;</a:t>
            </a:r>
          </a:p>
        </p:txBody>
      </p:sp>
      <p:cxnSp>
        <p:nvCxnSpPr>
          <p:cNvPr id="5" name="Straight Arrow Connector 4"/>
          <p:cNvCxnSpPr/>
          <p:nvPr/>
        </p:nvCxnSpPr>
        <p:spPr>
          <a:xfrm flipH="1" flipV="1">
            <a:off x="3436141" y="5055185"/>
            <a:ext cx="1144251" cy="795119"/>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580392" y="4956862"/>
            <a:ext cx="1844754" cy="893442"/>
          </a:xfrm>
          <a:prstGeom prst="straightConnector1">
            <a:avLst/>
          </a:prstGeom>
          <a:ln w="254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07231" y="5850304"/>
            <a:ext cx="3146322" cy="400110"/>
          </a:xfrm>
          <a:prstGeom prst="rect">
            <a:avLst/>
          </a:prstGeom>
          <a:noFill/>
        </p:spPr>
        <p:txBody>
          <a:bodyPr wrap="square" lIns="9144" rIns="9144" rtlCol="0">
            <a:spAutoFit/>
          </a:bodyPr>
          <a:lstStyle/>
          <a:p>
            <a:pPr algn="ctr"/>
            <a:r>
              <a:rPr lang="en-US" sz="2000" b="1" dirty="0"/>
              <a:t>Document Reference</a:t>
            </a:r>
          </a:p>
        </p:txBody>
      </p:sp>
      <p:sp>
        <p:nvSpPr>
          <p:cNvPr id="8" name="Slide Number Placeholder 7"/>
          <p:cNvSpPr>
            <a:spLocks noGrp="1"/>
          </p:cNvSpPr>
          <p:nvPr>
            <p:ph type="sldNum" sz="quarter" idx="12"/>
          </p:nvPr>
        </p:nvSpPr>
        <p:spPr/>
        <p:txBody>
          <a:bodyPr/>
          <a:lstStyle/>
          <a:p>
            <a:fld id="{843526E3-69C1-484F-9DE1-BB5EAAB9CB6E}" type="slidenum">
              <a:rPr lang="en-US" smtClean="0"/>
              <a:t>18</a:t>
            </a:fld>
            <a:endParaRPr lang="en-US"/>
          </a:p>
        </p:txBody>
      </p:sp>
    </p:spTree>
    <p:extLst>
      <p:ext uri="{BB962C8B-B14F-4D97-AF65-F5344CB8AC3E}">
        <p14:creationId xmlns:p14="http://schemas.microsoft.com/office/powerpoint/2010/main" val="104418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Completed sprints</a:t>
            </a:r>
          </a:p>
        </p:txBody>
      </p:sp>
      <p:sp>
        <p:nvSpPr>
          <p:cNvPr id="3" name="Content Placeholder 2"/>
          <p:cNvSpPr>
            <a:spLocks noGrp="1"/>
          </p:cNvSpPr>
          <p:nvPr>
            <p:ph idx="1"/>
          </p:nvPr>
        </p:nvSpPr>
        <p:spPr>
          <a:xfrm>
            <a:off x="1097280" y="1944914"/>
            <a:ext cx="10058400" cy="4325256"/>
          </a:xfrm>
        </p:spPr>
        <p:txBody>
          <a:bodyPr>
            <a:normAutofit lnSpcReduction="10000"/>
          </a:bodyPr>
          <a:lstStyle/>
          <a:p>
            <a:r>
              <a:rPr lang="en-US" dirty="0"/>
              <a:t>Sprint 1 (June 2017)</a:t>
            </a:r>
          </a:p>
          <a:p>
            <a:pPr marL="403225" indent="-374650">
              <a:buFont typeface="Wingdings" charset="2"/>
              <a:buChar char="q"/>
            </a:pPr>
            <a:r>
              <a:rPr lang="en-US" sz="2400" dirty="0" smtClean="0"/>
              <a:t>Redesigned </a:t>
            </a:r>
            <a:r>
              <a:rPr lang="en-US" sz="2400" dirty="0"/>
              <a:t>the OSCAL model from scratch.</a:t>
            </a:r>
          </a:p>
          <a:p>
            <a:pPr marL="403225" indent="-374650">
              <a:buFont typeface="Wingdings" charset="2"/>
              <a:buChar char="q"/>
            </a:pPr>
            <a:r>
              <a:rPr lang="en-US" sz="2400" dirty="0" smtClean="0"/>
              <a:t>Represented </a:t>
            </a:r>
            <a:r>
              <a:rPr lang="en-US" sz="2400" dirty="0"/>
              <a:t>control information from NIST SP 800-53 and ISO 27002 in a common format.</a:t>
            </a:r>
          </a:p>
          <a:p>
            <a:r>
              <a:rPr lang="en-US" dirty="0"/>
              <a:t>Sprint 2 (July 2017)</a:t>
            </a:r>
          </a:p>
          <a:p>
            <a:pPr marL="403225" indent="-403225">
              <a:buFont typeface="Wingdings" charset="2"/>
              <a:buChar char="q"/>
            </a:pPr>
            <a:r>
              <a:rPr lang="en-US" sz="2400" dirty="0" smtClean="0"/>
              <a:t>Represented </a:t>
            </a:r>
            <a:r>
              <a:rPr lang="en-US" sz="2400" dirty="0"/>
              <a:t>control information from NIST SP 800-53, ISO 27002, and a subset of COBIT 5 in a common format.</a:t>
            </a:r>
          </a:p>
          <a:p>
            <a:pPr marL="403225" indent="-403225">
              <a:buFont typeface="Wingdings" charset="2"/>
              <a:buChar char="q"/>
            </a:pPr>
            <a:r>
              <a:rPr lang="en-US" sz="2400" dirty="0" smtClean="0"/>
              <a:t>Displayed </a:t>
            </a:r>
            <a:r>
              <a:rPr lang="en-US" sz="2400" dirty="0"/>
              <a:t>all NIST SP 800-53 control catalog entries that </a:t>
            </a:r>
            <a:r>
              <a:rPr lang="en-US" sz="2400" dirty="0" smtClean="0"/>
              <a:t>corresponded </a:t>
            </a:r>
            <a:r>
              <a:rPr lang="en-US" sz="2400" dirty="0"/>
              <a:t>to each NIST SP 800-53 baseline (low, moderate, high).</a:t>
            </a:r>
          </a:p>
          <a:p>
            <a:pPr marL="403225" indent="-403225">
              <a:buFont typeface="Wingdings" charset="2"/>
              <a:buChar char="q"/>
            </a:pPr>
            <a:r>
              <a:rPr lang="en-US" sz="2400" dirty="0" smtClean="0"/>
              <a:t>Decided to merge </a:t>
            </a:r>
            <a:r>
              <a:rPr lang="en-US" sz="2400" dirty="0"/>
              <a:t>NIST SP </a:t>
            </a:r>
            <a:r>
              <a:rPr lang="en-US" sz="2400" dirty="0" smtClean="0"/>
              <a:t>800-53A </a:t>
            </a:r>
            <a:r>
              <a:rPr lang="en-US" sz="2400" dirty="0"/>
              <a:t>into </a:t>
            </a:r>
            <a:r>
              <a:rPr lang="en-US" sz="2400" dirty="0" smtClean="0"/>
              <a:t>the catalog model.</a:t>
            </a:r>
            <a:endParaRPr lang="en-US" sz="2400" dirty="0"/>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19</a:t>
            </a:fld>
            <a:endParaRPr lang="en-US" dirty="0"/>
          </a:p>
        </p:txBody>
      </p:sp>
    </p:spTree>
    <p:extLst>
      <p:ext uri="{BB962C8B-B14F-4D97-AF65-F5344CB8AC3E}">
        <p14:creationId xmlns:p14="http://schemas.microsoft.com/office/powerpoint/2010/main" val="69089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Questions to address</a:t>
            </a:r>
          </a:p>
        </p:txBody>
      </p:sp>
      <p:sp>
        <p:nvSpPr>
          <p:cNvPr id="3" name="Content Placeholder 2"/>
          <p:cNvSpPr>
            <a:spLocks noGrp="1"/>
          </p:cNvSpPr>
          <p:nvPr>
            <p:ph idx="1"/>
          </p:nvPr>
        </p:nvSpPr>
        <p:spPr/>
        <p:txBody>
          <a:bodyPr/>
          <a:lstStyle/>
          <a:p>
            <a:pPr marL="409575" indent="-396875">
              <a:buFont typeface="Wingdings" charset="2"/>
              <a:buChar char="q"/>
            </a:pPr>
            <a:r>
              <a:rPr lang="en-US" dirty="0"/>
              <a:t>Why is OSCAL needed?</a:t>
            </a:r>
          </a:p>
          <a:p>
            <a:pPr marL="409575" indent="-396875">
              <a:buFont typeface="Wingdings" charset="2"/>
              <a:buChar char="q"/>
            </a:pPr>
            <a:r>
              <a:rPr lang="en-US" dirty="0"/>
              <a:t>How will OSCAL be available for adoption and usage?</a:t>
            </a:r>
          </a:p>
          <a:p>
            <a:pPr marL="409575" indent="-396875">
              <a:buFont typeface="Wingdings" charset="2"/>
              <a:buChar char="q"/>
            </a:pPr>
            <a:r>
              <a:rPr lang="en-US" dirty="0"/>
              <a:t>What is the initial scope of the OSCAL project?</a:t>
            </a:r>
          </a:p>
          <a:p>
            <a:pPr marL="409575" indent="-396875">
              <a:buFont typeface="Wingdings" charset="2"/>
              <a:buChar char="q"/>
            </a:pPr>
            <a:r>
              <a:rPr lang="en-US" dirty="0"/>
              <a:t>What are the major challenges within the initial scope?</a:t>
            </a:r>
          </a:p>
          <a:p>
            <a:pPr marL="409575" indent="-396875">
              <a:buFont typeface="Wingdings" charset="2"/>
              <a:buChar char="q"/>
            </a:pPr>
            <a:r>
              <a:rPr lang="en-US" dirty="0"/>
              <a:t>What is the current status of the OSCAL project?</a:t>
            </a:r>
          </a:p>
          <a:p>
            <a:pPr marL="409575" indent="-396875">
              <a:buFont typeface="Wingdings" charset="2"/>
              <a:buChar char="q"/>
            </a:pPr>
            <a:r>
              <a:rPr lang="en-US" dirty="0"/>
              <a:t>What is the future vision for OSCAL?</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a:t>
            </a:fld>
            <a:endParaRPr lang="en-US" dirty="0"/>
          </a:p>
        </p:txBody>
      </p:sp>
    </p:spTree>
    <p:extLst>
      <p:ext uri="{BB962C8B-B14F-4D97-AF65-F5344CB8AC3E}">
        <p14:creationId xmlns:p14="http://schemas.microsoft.com/office/powerpoint/2010/main" val="20286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sprint (Sprint 3, August 2017)</a:t>
            </a:r>
          </a:p>
        </p:txBody>
      </p:sp>
      <p:sp>
        <p:nvSpPr>
          <p:cNvPr id="3" name="Content Placeholder 2"/>
          <p:cNvSpPr>
            <a:spLocks noGrp="1"/>
          </p:cNvSpPr>
          <p:nvPr>
            <p:ph idx="1"/>
          </p:nvPr>
        </p:nvSpPr>
        <p:spPr>
          <a:xfrm>
            <a:off x="1097280" y="1845733"/>
            <a:ext cx="10058400" cy="4526037"/>
          </a:xfrm>
        </p:spPr>
        <p:txBody>
          <a:bodyPr>
            <a:normAutofit fontScale="92500"/>
          </a:bodyPr>
          <a:lstStyle/>
          <a:p>
            <a:pPr marL="409575" indent="-409575">
              <a:buFont typeface="Wingdings" charset="2"/>
              <a:buChar char="q"/>
            </a:pPr>
            <a:r>
              <a:rPr lang="en-US" dirty="0"/>
              <a:t>Document the OSCAL artifacts on GitHub and how they can be used.</a:t>
            </a:r>
          </a:p>
          <a:p>
            <a:pPr marL="409575" indent="-409575">
              <a:buFont typeface="Wingdings" charset="2"/>
              <a:buChar char="q"/>
            </a:pPr>
            <a:r>
              <a:rPr lang="en-US" dirty="0"/>
              <a:t>Create a profile that references controls from multiple OSCAL catalogs.</a:t>
            </a:r>
          </a:p>
          <a:p>
            <a:pPr marL="409575" indent="-409575">
              <a:buFont typeface="Wingdings" charset="2"/>
              <a:buChar char="q"/>
            </a:pPr>
            <a:r>
              <a:rPr lang="en-US" dirty="0"/>
              <a:t>Represent single-valued parameter options for NIST SP 800-53 controls.</a:t>
            </a:r>
          </a:p>
          <a:p>
            <a:pPr marL="409575" indent="-409575">
              <a:buFont typeface="Wingdings" charset="2"/>
              <a:buChar char="q"/>
            </a:pPr>
            <a:r>
              <a:rPr lang="en-US" dirty="0"/>
              <a:t>Set single-valued parameters for a NIST SP 800-53 baseline’s controls.</a:t>
            </a:r>
          </a:p>
          <a:p>
            <a:pPr marL="409575" indent="-409575">
              <a:buFont typeface="Wingdings" charset="2"/>
              <a:buChar char="q"/>
            </a:pPr>
            <a:r>
              <a:rPr lang="en-US" dirty="0"/>
              <a:t>Document OSCAL’s purpose, benefits, uses, components, and high-level architecture in Word and </a:t>
            </a:r>
            <a:r>
              <a:rPr lang="en-US" dirty="0" err="1"/>
              <a:t>Powerpoint</a:t>
            </a:r>
            <a:r>
              <a:rPr lang="en-US" dirty="0"/>
              <a:t> formats.</a:t>
            </a:r>
          </a:p>
          <a:p>
            <a:pPr marL="409575" indent="-409575">
              <a:buFont typeface="Wingdings" charset="2"/>
              <a:buChar char="q"/>
            </a:pPr>
            <a:r>
              <a:rPr lang="en-US" dirty="0"/>
              <a:t>Document the catalog schema’s composition within the XML schema and in Word and </a:t>
            </a:r>
            <a:r>
              <a:rPr lang="en-US" dirty="0" err="1"/>
              <a:t>Powerpoint</a:t>
            </a:r>
            <a:r>
              <a:rPr lang="en-US" dirty="0"/>
              <a:t> formats.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20</a:t>
            </a:fld>
            <a:endParaRPr lang="en-US" dirty="0"/>
          </a:p>
        </p:txBody>
      </p:sp>
    </p:spTree>
    <p:extLst>
      <p:ext uri="{BB962C8B-B14F-4D97-AF65-F5344CB8AC3E}">
        <p14:creationId xmlns:p14="http://schemas.microsoft.com/office/powerpoint/2010/main" val="126727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Notional plan for Sprint 4 (Sept. 2017)</a:t>
            </a:r>
          </a:p>
        </p:txBody>
      </p:sp>
      <p:sp>
        <p:nvSpPr>
          <p:cNvPr id="3" name="Content Placeholder 2"/>
          <p:cNvSpPr>
            <a:spLocks noGrp="1"/>
          </p:cNvSpPr>
          <p:nvPr>
            <p:ph idx="1"/>
          </p:nvPr>
        </p:nvSpPr>
        <p:spPr/>
        <p:txBody>
          <a:bodyPr/>
          <a:lstStyle/>
          <a:p>
            <a:pPr marL="403225" indent="-403225">
              <a:buFont typeface="Wingdings" charset="2"/>
              <a:buChar char="q"/>
            </a:pPr>
            <a:r>
              <a:rPr lang="en-US" dirty="0"/>
              <a:t>Stabilize the catalog and profile models</a:t>
            </a:r>
          </a:p>
          <a:p>
            <a:pPr marL="403225" indent="-403225">
              <a:buFont typeface="Wingdings" charset="2"/>
              <a:buChar char="q"/>
            </a:pPr>
            <a:r>
              <a:rPr lang="en-US" dirty="0"/>
              <a:t>Ensure the GitHub files are adequately documented</a:t>
            </a:r>
          </a:p>
          <a:p>
            <a:pPr marL="403225" indent="-403225">
              <a:buFont typeface="Wingdings" charset="2"/>
              <a:buChar char="q"/>
            </a:pPr>
            <a:r>
              <a:rPr lang="en-US" dirty="0"/>
              <a:t>Complete an initial discussion draft for the OSCAL specification</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21</a:t>
            </a:fld>
            <a:endParaRPr lang="en-US" dirty="0"/>
          </a:p>
        </p:txBody>
      </p:sp>
    </p:spTree>
    <p:extLst>
      <p:ext uri="{BB962C8B-B14F-4D97-AF65-F5344CB8AC3E}">
        <p14:creationId xmlns:p14="http://schemas.microsoft.com/office/powerpoint/2010/main" val="145630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focus</a:t>
            </a:r>
          </a:p>
        </p:txBody>
      </p:sp>
      <p:sp>
        <p:nvSpPr>
          <p:cNvPr id="7" name="Slide Number Placeholder 6"/>
          <p:cNvSpPr>
            <a:spLocks noGrp="1"/>
          </p:cNvSpPr>
          <p:nvPr>
            <p:ph type="sldNum" sz="quarter" idx="12"/>
          </p:nvPr>
        </p:nvSpPr>
        <p:spPr>
          <a:xfrm>
            <a:off x="9900458" y="6459785"/>
            <a:ext cx="1312025" cy="365125"/>
          </a:xfrm>
        </p:spPr>
        <p:txBody>
          <a:bodyPr/>
          <a:lstStyle/>
          <a:p>
            <a:fld id="{843526E3-69C1-484F-9DE1-BB5EAAB9CB6E}" type="slidenum">
              <a:rPr lang="en-US" smtClean="0"/>
              <a:pPr/>
              <a:t>22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912" y="1893002"/>
            <a:ext cx="4819136" cy="4411141"/>
          </a:xfrm>
          <a:prstGeom prst="rect">
            <a:avLst/>
          </a:prstGeom>
        </p:spPr>
      </p:pic>
    </p:spTree>
    <p:extLst>
      <p:ext uri="{BB962C8B-B14F-4D97-AF65-F5344CB8AC3E}">
        <p14:creationId xmlns:p14="http://schemas.microsoft.com/office/powerpoint/2010/main" val="813714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 of future </a:t>
            </a:r>
            <a:br>
              <a:rPr lang="en-US" dirty="0"/>
            </a:br>
            <a:r>
              <a:rPr lang="en-US" dirty="0" smtClean="0"/>
              <a:t>components</a:t>
            </a:r>
            <a:endParaRPr lang="en-US" dirty="0"/>
          </a:p>
        </p:txBody>
      </p:sp>
      <p:sp>
        <p:nvSpPr>
          <p:cNvPr id="3" name="Content Placeholder 2"/>
          <p:cNvSpPr>
            <a:spLocks noGrp="1"/>
          </p:cNvSpPr>
          <p:nvPr>
            <p:ph idx="1"/>
          </p:nvPr>
        </p:nvSpPr>
        <p:spPr>
          <a:xfrm>
            <a:off x="1097280" y="1845733"/>
            <a:ext cx="6897542" cy="4443855"/>
          </a:xfrm>
        </p:spPr>
        <p:txBody>
          <a:bodyPr>
            <a:normAutofit fontScale="92500" lnSpcReduction="20000"/>
          </a:bodyPr>
          <a:lstStyle/>
          <a:p>
            <a:pPr marL="403225" indent="-403225">
              <a:buFont typeface="Wingdings" charset="2"/>
              <a:buChar char="q"/>
            </a:pPr>
            <a:r>
              <a:rPr lang="en-US" b="1" dirty="0"/>
              <a:t>Implementation: </a:t>
            </a:r>
            <a:r>
              <a:rPr lang="en-US" dirty="0"/>
              <a:t>Defines how each profile item is implemented (System Security Plan) </a:t>
            </a:r>
          </a:p>
          <a:p>
            <a:pPr marL="403225" indent="-403225">
              <a:buFont typeface="Wingdings" charset="2"/>
              <a:buChar char="q"/>
            </a:pPr>
            <a:r>
              <a:rPr lang="en-US" b="1" dirty="0"/>
              <a:t>Assessment: </a:t>
            </a:r>
            <a:r>
              <a:rPr lang="en-US" dirty="0"/>
              <a:t>Describes how the system assessment is to be performed</a:t>
            </a:r>
          </a:p>
          <a:p>
            <a:pPr marL="403225" indent="-403225">
              <a:buFont typeface="Wingdings" charset="2"/>
              <a:buChar char="q"/>
            </a:pPr>
            <a:r>
              <a:rPr lang="en-US" b="1" dirty="0"/>
              <a:t>Assessment Results: </a:t>
            </a:r>
            <a:r>
              <a:rPr lang="en-US" dirty="0"/>
              <a:t>Records the findings of the assessment</a:t>
            </a:r>
          </a:p>
          <a:p>
            <a:pPr marL="403225" indent="-403225">
              <a:buFont typeface="Wingdings" charset="2"/>
              <a:buChar char="q"/>
            </a:pPr>
            <a:r>
              <a:rPr lang="en-US" b="1" dirty="0"/>
              <a:t>Metrics:</a:t>
            </a:r>
            <a:r>
              <a:rPr lang="en-US" dirty="0"/>
              <a:t> Defines metrics and measurements for understanding the effectiveness of the system’s security</a:t>
            </a:r>
          </a:p>
          <a:p>
            <a:pPr marL="403225" indent="-403225">
              <a:buFont typeface="Wingdings" charset="2"/>
              <a:buChar char="q"/>
            </a:pPr>
            <a:r>
              <a:rPr lang="en-US" b="1" dirty="0"/>
              <a:t>Mechanism: </a:t>
            </a:r>
            <a:r>
              <a:rPr lang="en-US" dirty="0"/>
              <a:t>Describes methods used to monitor the system’s current security state (e.g., Security Content Automation Protocol (SCAP))</a:t>
            </a:r>
          </a:p>
          <a:p>
            <a:endParaRPr lang="en-US" dirty="0"/>
          </a:p>
        </p:txBody>
      </p:sp>
      <p:sp>
        <p:nvSpPr>
          <p:cNvPr id="4" name="Slide Number Placeholder 3"/>
          <p:cNvSpPr>
            <a:spLocks noGrp="1"/>
          </p:cNvSpPr>
          <p:nvPr>
            <p:ph type="sldNum" sz="quarter" idx="12"/>
          </p:nvPr>
        </p:nvSpPr>
        <p:spPr/>
        <p:txBody>
          <a:bodyPr/>
          <a:lstStyle/>
          <a:p>
            <a:fld id="{843526E3-69C1-484F-9DE1-BB5EAAB9CB6E}" type="slidenum">
              <a:rPr lang="en-US" smtClean="0"/>
              <a:t>23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100" y="0"/>
            <a:ext cx="3914900" cy="3583459"/>
          </a:xfrm>
          <a:prstGeom prst="rect">
            <a:avLst/>
          </a:prstGeom>
        </p:spPr>
      </p:pic>
    </p:spTree>
    <p:extLst>
      <p:ext uri="{BB962C8B-B14F-4D97-AF65-F5344CB8AC3E}">
        <p14:creationId xmlns:p14="http://schemas.microsoft.com/office/powerpoint/2010/main" val="1952662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OSCAL work</a:t>
            </a:r>
          </a:p>
        </p:txBody>
      </p:sp>
      <p:sp>
        <p:nvSpPr>
          <p:cNvPr id="3" name="Content Placeholder 2"/>
          <p:cNvSpPr>
            <a:spLocks noGrp="1"/>
          </p:cNvSpPr>
          <p:nvPr>
            <p:ph idx="1"/>
          </p:nvPr>
        </p:nvSpPr>
        <p:spPr>
          <a:xfrm>
            <a:off x="1097280" y="1845734"/>
            <a:ext cx="10058400" cy="4431498"/>
          </a:xfrm>
        </p:spPr>
        <p:txBody>
          <a:bodyPr>
            <a:normAutofit fontScale="92500"/>
          </a:bodyPr>
          <a:lstStyle/>
          <a:p>
            <a:pPr marL="514350" indent="-514350">
              <a:buFont typeface="+mj-lt"/>
              <a:buAutoNum type="arabicPeriod"/>
            </a:pPr>
            <a:r>
              <a:rPr lang="en-US" dirty="0"/>
              <a:t>Represent the following in standardized, machine-readable formats:</a:t>
            </a:r>
          </a:p>
          <a:p>
            <a:pPr marL="1031875" lvl="1" indent="-476250">
              <a:buFont typeface="+mj-lt"/>
              <a:buAutoNum type="alphaLcPeriod"/>
            </a:pPr>
            <a:r>
              <a:rPr lang="en-US" dirty="0"/>
              <a:t>How each control is implemented on a system</a:t>
            </a:r>
          </a:p>
          <a:p>
            <a:pPr marL="1031875" lvl="1" indent="-476250">
              <a:buFont typeface="+mj-lt"/>
              <a:buAutoNum type="alphaLcPeriod"/>
            </a:pPr>
            <a:r>
              <a:rPr lang="en-US" dirty="0"/>
              <a:t>Which controls are applicable to a system</a:t>
            </a:r>
          </a:p>
          <a:p>
            <a:pPr marL="1031875" lvl="1" indent="-476250">
              <a:buFont typeface="+mj-lt"/>
              <a:buAutoNum type="alphaLcPeriod"/>
            </a:pPr>
            <a:r>
              <a:rPr lang="en-US" dirty="0"/>
              <a:t>How each control on a system can be assessed (procedures) to ensure it’s implemented and operating properly</a:t>
            </a:r>
          </a:p>
          <a:p>
            <a:pPr marL="1031875" lvl="1" indent="-476250">
              <a:buFont typeface="+mj-lt"/>
              <a:buAutoNum type="alphaLcPeriod"/>
            </a:pPr>
            <a:r>
              <a:rPr lang="en-US" dirty="0"/>
              <a:t>How the control implementations on a system can be measured (metrics)</a:t>
            </a:r>
          </a:p>
          <a:p>
            <a:pPr marL="514350" indent="-514350">
              <a:buFont typeface="+mj-lt"/>
              <a:buAutoNum type="arabicPeriod"/>
            </a:pPr>
            <a:r>
              <a:rPr lang="en-US" dirty="0"/>
              <a:t>Identify which controls from a profile are implemented on a system.</a:t>
            </a:r>
          </a:p>
          <a:p>
            <a:pPr marL="514350" indent="-514350">
              <a:buFont typeface="+mj-lt"/>
              <a:buAutoNum type="arabicPeriod"/>
            </a:pPr>
            <a:r>
              <a:rPr lang="en-US" dirty="0"/>
              <a:t>Verify whether each control meets the options (parameters) specified in the profile.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24</a:t>
            </a:fld>
            <a:endParaRPr lang="en-US" dirty="0"/>
          </a:p>
        </p:txBody>
      </p:sp>
    </p:spTree>
    <p:extLst>
      <p:ext uri="{BB962C8B-B14F-4D97-AF65-F5344CB8AC3E}">
        <p14:creationId xmlns:p14="http://schemas.microsoft.com/office/powerpoint/2010/main" val="1895215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Long-term goals</a:t>
            </a:r>
          </a:p>
        </p:txBody>
      </p:sp>
      <p:sp>
        <p:nvSpPr>
          <p:cNvPr id="3" name="Content Placeholder 2"/>
          <p:cNvSpPr>
            <a:spLocks noGrp="1"/>
          </p:cNvSpPr>
          <p:nvPr>
            <p:ph idx="1"/>
          </p:nvPr>
        </p:nvSpPr>
        <p:spPr>
          <a:xfrm>
            <a:off x="1097279" y="1845733"/>
            <a:ext cx="10252891" cy="4511523"/>
          </a:xfrm>
        </p:spPr>
        <p:txBody>
          <a:bodyPr>
            <a:normAutofit/>
          </a:bodyPr>
          <a:lstStyle/>
          <a:p>
            <a:pPr marL="409575" indent="-409575">
              <a:buFont typeface="Wingdings" charset="2"/>
              <a:buChar char="q"/>
            </a:pPr>
            <a:r>
              <a:rPr lang="en-US" dirty="0"/>
              <a:t>Have OSCAL-enabled tools and OSCAL-formatted content widely available</a:t>
            </a:r>
          </a:p>
          <a:p>
            <a:pPr marL="409575" indent="-409575">
              <a:spcAft>
                <a:spcPts val="800"/>
              </a:spcAft>
              <a:buFont typeface="Wingdings" charset="2"/>
              <a:buChar char="q"/>
            </a:pPr>
            <a:r>
              <a:rPr lang="en-US" dirty="0"/>
              <a:t>Have OSCAL use enable:</a:t>
            </a:r>
          </a:p>
          <a:p>
            <a:pPr marL="806450" lvl="1" indent="-396875">
              <a:buFont typeface="Wingdings" charset="2"/>
              <a:buChar char="q"/>
            </a:pPr>
            <a:r>
              <a:rPr lang="en-US" dirty="0"/>
              <a:t>A large decrease in assessment-related labor</a:t>
            </a:r>
          </a:p>
          <a:p>
            <a:pPr marL="806450" lvl="1" indent="-396875">
              <a:buFont typeface="Wingdings" charset="2"/>
              <a:buChar char="q"/>
            </a:pPr>
            <a:r>
              <a:rPr lang="en-US" dirty="0"/>
              <a:t>The ability to assess a system’s security much more often, ideally continuously</a:t>
            </a:r>
          </a:p>
          <a:p>
            <a:pPr marL="806450" lvl="1" indent="-396875">
              <a:buFont typeface="Wingdings" charset="2"/>
              <a:buChar char="q"/>
            </a:pPr>
            <a:r>
              <a:rPr lang="en-US" dirty="0"/>
              <a:t>The ability to assess a system’s compliance with several sets of requirements simultaneously </a:t>
            </a:r>
          </a:p>
          <a:p>
            <a:pPr marL="806450" lvl="1" indent="-396875">
              <a:buFont typeface="Wingdings" charset="2"/>
              <a:buChar char="q"/>
            </a:pPr>
            <a:r>
              <a:rPr lang="en-US" dirty="0"/>
              <a:t>The consistent performance of assessments, regardless of system type</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25</a:t>
            </a:fld>
            <a:endParaRPr lang="en-US" dirty="0"/>
          </a:p>
        </p:txBody>
      </p:sp>
    </p:spTree>
    <p:extLst>
      <p:ext uri="{BB962C8B-B14F-4D97-AF65-F5344CB8AC3E}">
        <p14:creationId xmlns:p14="http://schemas.microsoft.com/office/powerpoint/2010/main" val="1875822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more information</a:t>
            </a:r>
          </a:p>
        </p:txBody>
      </p:sp>
      <p:sp>
        <p:nvSpPr>
          <p:cNvPr id="3" name="Content Placeholder 2"/>
          <p:cNvSpPr>
            <a:spLocks noGrp="1"/>
          </p:cNvSpPr>
          <p:nvPr>
            <p:ph idx="1"/>
          </p:nvPr>
        </p:nvSpPr>
        <p:spPr>
          <a:xfrm>
            <a:off x="1458096" y="1944913"/>
            <a:ext cx="9697583" cy="4514871"/>
          </a:xfrm>
        </p:spPr>
        <p:txBody>
          <a:bodyPr/>
          <a:lstStyle/>
          <a:p>
            <a:pPr marL="0" indent="0">
              <a:buNone/>
            </a:pPr>
            <a:r>
              <a:rPr lang="en-US" dirty="0" smtClean="0"/>
              <a:t>Email the OSCAL team at </a:t>
            </a:r>
            <a:r>
              <a:rPr lang="en-US" dirty="0" smtClean="0">
                <a:hlinkClick r:id="rId3"/>
              </a:rPr>
              <a:t>oscal@nist.gov</a:t>
            </a:r>
            <a:endParaRPr lang="en-US" dirty="0"/>
          </a:p>
          <a:p>
            <a:pPr marL="406400" indent="-406400">
              <a:buFont typeface="Wingdings" charset="2"/>
              <a:buChar char="q"/>
            </a:pPr>
            <a:r>
              <a:rPr lang="en-US" dirty="0" smtClean="0"/>
              <a:t>Michaela </a:t>
            </a:r>
            <a:r>
              <a:rPr lang="en-US" dirty="0" err="1" smtClean="0"/>
              <a:t>Iorga</a:t>
            </a:r>
            <a:r>
              <a:rPr lang="en-US" dirty="0" smtClean="0"/>
              <a:t>, NIST</a:t>
            </a:r>
          </a:p>
          <a:p>
            <a:pPr marL="406400" indent="-406400">
              <a:buFont typeface="Wingdings" charset="2"/>
              <a:buChar char="q"/>
            </a:pPr>
            <a:r>
              <a:rPr lang="en-US" dirty="0" smtClean="0"/>
              <a:t>Anil </a:t>
            </a:r>
            <a:r>
              <a:rPr lang="en-US" dirty="0" err="1" smtClean="0"/>
              <a:t>Karmel</a:t>
            </a:r>
            <a:r>
              <a:rPr lang="en-US" dirty="0" smtClean="0"/>
              <a:t>, C2 Labs</a:t>
            </a:r>
          </a:p>
          <a:p>
            <a:pPr marL="406400" indent="-406400">
              <a:buFont typeface="Wingdings" charset="2"/>
              <a:buChar char="q"/>
            </a:pPr>
            <a:r>
              <a:rPr lang="en-US" dirty="0" smtClean="0"/>
              <a:t>Wendell </a:t>
            </a:r>
            <a:r>
              <a:rPr lang="en-US" dirty="0" err="1" smtClean="0"/>
              <a:t>Piez</a:t>
            </a:r>
            <a:r>
              <a:rPr lang="en-US" dirty="0" smtClean="0"/>
              <a:t>, C2 Labs</a:t>
            </a:r>
          </a:p>
          <a:p>
            <a:pPr marL="406400" indent="-406400">
              <a:buFont typeface="Wingdings" charset="2"/>
              <a:buChar char="q"/>
            </a:pPr>
            <a:r>
              <a:rPr lang="en-US" dirty="0" smtClean="0"/>
              <a:t>Karen Scarfone, C2 Labs</a:t>
            </a:r>
          </a:p>
          <a:p>
            <a:pPr marL="406400" indent="-406400">
              <a:buFont typeface="Wingdings" charset="2"/>
              <a:buChar char="q"/>
            </a:pPr>
            <a:r>
              <a:rPr lang="en-US" dirty="0" smtClean="0"/>
              <a:t>David </a:t>
            </a:r>
            <a:r>
              <a:rPr lang="en-US" dirty="0" err="1" smtClean="0"/>
              <a:t>Waltermire</a:t>
            </a:r>
            <a:r>
              <a:rPr lang="en-US" dirty="0" smtClean="0"/>
              <a:t>, NIST</a:t>
            </a:r>
            <a:endParaRPr lang="en-US" dirty="0"/>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26</a:t>
            </a:fld>
            <a:endParaRPr lang="en-US" dirty="0"/>
          </a:p>
        </p:txBody>
      </p:sp>
    </p:spTree>
    <p:extLst>
      <p:ext uri="{BB962C8B-B14F-4D97-AF65-F5344CB8AC3E}">
        <p14:creationId xmlns:p14="http://schemas.microsoft.com/office/powerpoint/2010/main" val="40993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about terminology</a:t>
            </a:r>
          </a:p>
        </p:txBody>
      </p:sp>
      <p:graphicFrame>
        <p:nvGraphicFramePr>
          <p:cNvPr id="4" name="Table 3"/>
          <p:cNvGraphicFramePr>
            <a:graphicFrameLocks noGrp="1"/>
          </p:cNvGraphicFramePr>
          <p:nvPr>
            <p:extLst>
              <p:ext uri="{D42A27DB-BD31-4B8C-83A1-F6EECF244321}">
                <p14:modId xmlns:p14="http://schemas.microsoft.com/office/powerpoint/2010/main" val="569865310"/>
              </p:ext>
            </p:extLst>
          </p:nvPr>
        </p:nvGraphicFramePr>
        <p:xfrm>
          <a:off x="1097279" y="2084923"/>
          <a:ext cx="10252891" cy="3888265"/>
        </p:xfrm>
        <a:graphic>
          <a:graphicData uri="http://schemas.openxmlformats.org/drawingml/2006/table">
            <a:tbl>
              <a:tblPr firstRow="1" bandRow="1">
                <a:tableStyleId>{5C22544A-7EE6-4342-B048-85BDC9FD1C3A}</a:tableStyleId>
              </a:tblPr>
              <a:tblGrid>
                <a:gridCol w="1762035">
                  <a:extLst>
                    <a:ext uri="{9D8B030D-6E8A-4147-A177-3AD203B41FA5}">
                      <a16:colId xmlns:a16="http://schemas.microsoft.com/office/drawing/2014/main" xmlns="" val="20000"/>
                    </a:ext>
                  </a:extLst>
                </a:gridCol>
                <a:gridCol w="8490856">
                  <a:extLst>
                    <a:ext uri="{9D8B030D-6E8A-4147-A177-3AD203B41FA5}">
                      <a16:colId xmlns:a16="http://schemas.microsoft.com/office/drawing/2014/main" xmlns="" val="20001"/>
                    </a:ext>
                  </a:extLst>
                </a:gridCol>
              </a:tblGrid>
              <a:tr h="687865">
                <a:tc>
                  <a:txBody>
                    <a:bodyPr/>
                    <a:lstStyle/>
                    <a:p>
                      <a:r>
                        <a:rPr lang="en-US" sz="2400" dirty="0"/>
                        <a:t>OSCAL Term</a:t>
                      </a:r>
                    </a:p>
                  </a:txBody>
                  <a:tcPr/>
                </a:tc>
                <a:tc>
                  <a:txBody>
                    <a:bodyPr/>
                    <a:lstStyle/>
                    <a:p>
                      <a:r>
                        <a:rPr lang="en-US" sz="2400" dirty="0"/>
                        <a:t>Meaning</a:t>
                      </a:r>
                    </a:p>
                  </a:txBody>
                  <a:tcPr/>
                </a:tc>
                <a:extLst>
                  <a:ext uri="{0D108BD9-81ED-4DB2-BD59-A6C34878D82A}">
                    <a16:rowId xmlns:a16="http://schemas.microsoft.com/office/drawing/2014/main" xmlns="" val="10000"/>
                  </a:ext>
                </a:extLst>
              </a:tr>
              <a:tr h="687865">
                <a:tc>
                  <a:txBody>
                    <a:bodyPr/>
                    <a:lstStyle/>
                    <a:p>
                      <a:r>
                        <a:rPr lang="en-US" sz="2400" dirty="0"/>
                        <a:t>Control</a:t>
                      </a:r>
                    </a:p>
                  </a:txBody>
                  <a:tcPr/>
                </a:tc>
                <a:tc>
                  <a:txBody>
                    <a:bodyPr/>
                    <a:lstStyle/>
                    <a:p>
                      <a:r>
                        <a:rPr lang="en-US" sz="2400" dirty="0"/>
                        <a:t>A safeguard or countermeasure designed</a:t>
                      </a:r>
                      <a:r>
                        <a:rPr lang="en-US" sz="2400" baseline="0" dirty="0"/>
                        <a:t> to satisfy a set of defined security requirements. [based on NIST SP 800-53 definition]</a:t>
                      </a:r>
                      <a:endParaRPr lang="en-US" sz="2400" dirty="0"/>
                    </a:p>
                  </a:txBody>
                  <a:tcPr/>
                </a:tc>
                <a:extLst>
                  <a:ext uri="{0D108BD9-81ED-4DB2-BD59-A6C34878D82A}">
                    <a16:rowId xmlns:a16="http://schemas.microsoft.com/office/drawing/2014/main" xmlns="" val="10001"/>
                  </a:ext>
                </a:extLst>
              </a:tr>
              <a:tr h="687865">
                <a:tc>
                  <a:txBody>
                    <a:bodyPr/>
                    <a:lstStyle/>
                    <a:p>
                      <a:r>
                        <a:rPr lang="en-US" sz="2400" dirty="0"/>
                        <a:t>Catalog</a:t>
                      </a:r>
                    </a:p>
                  </a:txBody>
                  <a:tcPr/>
                </a:tc>
                <a:tc>
                  <a:txBody>
                    <a:bodyPr/>
                    <a:lstStyle/>
                    <a:p>
                      <a:r>
                        <a:rPr lang="en-US" sz="2400" dirty="0"/>
                        <a:t>A set of security control definitions. Examples include the hundreds of controls </a:t>
                      </a:r>
                      <a:r>
                        <a:rPr lang="en-US" sz="2400" baseline="0" dirty="0"/>
                        <a:t>in </a:t>
                      </a:r>
                      <a:r>
                        <a:rPr lang="en-US" sz="2400" dirty="0"/>
                        <a:t>NIST SP 800-53, the 100+ controls in ISO 27002, and the practices in COBIT 5.</a:t>
                      </a:r>
                    </a:p>
                  </a:txBody>
                  <a:tcPr/>
                </a:tc>
                <a:extLst>
                  <a:ext uri="{0D108BD9-81ED-4DB2-BD59-A6C34878D82A}">
                    <a16:rowId xmlns:a16="http://schemas.microsoft.com/office/drawing/2014/main" xmlns="" val="10002"/>
                  </a:ext>
                </a:extLst>
              </a:tr>
              <a:tr h="687865">
                <a:tc>
                  <a:txBody>
                    <a:bodyPr/>
                    <a:lstStyle/>
                    <a:p>
                      <a:r>
                        <a:rPr lang="en-US" sz="2400" dirty="0"/>
                        <a:t>Profile</a:t>
                      </a:r>
                    </a:p>
                  </a:txBody>
                  <a:tcPr/>
                </a:tc>
                <a:tc>
                  <a:txBody>
                    <a:bodyPr/>
                    <a:lstStyle/>
                    <a:p>
                      <a:r>
                        <a:rPr lang="en-US" sz="2400" dirty="0"/>
                        <a:t>A set of security requirements; also called a baseline or overlay. Examples include the control baselines in NIST SP 800-53, the </a:t>
                      </a:r>
                      <a:r>
                        <a:rPr lang="en-US" sz="2400" dirty="0" err="1"/>
                        <a:t>FedRAMP</a:t>
                      </a:r>
                      <a:r>
                        <a:rPr lang="en-US" sz="2400" dirty="0"/>
                        <a:t> baselines, and the PCI DSS requirements.</a:t>
                      </a:r>
                    </a:p>
                  </a:txBody>
                  <a:tcPr/>
                </a:tc>
                <a:extLst>
                  <a:ext uri="{0D108BD9-81ED-4DB2-BD59-A6C34878D82A}">
                    <a16:rowId xmlns:a16="http://schemas.microsoft.com/office/drawing/2014/main" xmlns="" val="10003"/>
                  </a:ext>
                </a:extLst>
              </a:tr>
            </a:tbl>
          </a:graphicData>
        </a:graphic>
      </p:graphicFrame>
      <p:sp>
        <p:nvSpPr>
          <p:cNvPr id="6"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pPr/>
              <a:t>3</a:t>
            </a:fld>
            <a:endParaRPr lang="en-US" dirty="0"/>
          </a:p>
        </p:txBody>
      </p:sp>
    </p:spTree>
    <p:extLst>
      <p:ext uri="{BB962C8B-B14F-4D97-AF65-F5344CB8AC3E}">
        <p14:creationId xmlns:p14="http://schemas.microsoft.com/office/powerpoint/2010/main" val="95056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challenges in security controls assessment</a:t>
            </a:r>
          </a:p>
        </p:txBody>
      </p:sp>
      <p:sp>
        <p:nvSpPr>
          <p:cNvPr id="3" name="Content Placeholder 2"/>
          <p:cNvSpPr>
            <a:spLocks noGrp="1"/>
          </p:cNvSpPr>
          <p:nvPr>
            <p:ph idx="1"/>
          </p:nvPr>
        </p:nvSpPr>
        <p:spPr>
          <a:xfrm>
            <a:off x="1097279" y="2002970"/>
            <a:ext cx="10354492" cy="3866123"/>
          </a:xfrm>
        </p:spPr>
        <p:txBody>
          <a:bodyPr>
            <a:normAutofit fontScale="92500"/>
          </a:bodyPr>
          <a:lstStyle/>
          <a:p>
            <a:pPr marL="409575" indent="-409575">
              <a:buFont typeface="Wingdings" charset="2"/>
              <a:buChar char="q"/>
            </a:pPr>
            <a:r>
              <a:rPr lang="en-US" dirty="0"/>
              <a:t>Security controls and profiles are represented in proprietary ways</a:t>
            </a:r>
          </a:p>
          <a:p>
            <a:pPr marL="409575" indent="-409575">
              <a:buFont typeface="Wingdings" charset="2"/>
              <a:buChar char="q"/>
            </a:pPr>
            <a:r>
              <a:rPr lang="en-US" dirty="0"/>
              <a:t>Profile mappings to catalogs are often imprecise, not machine-readable</a:t>
            </a:r>
          </a:p>
          <a:p>
            <a:pPr marL="409575" indent="-409575">
              <a:buFont typeface="Wingdings" charset="2"/>
              <a:buChar char="q"/>
            </a:pPr>
            <a:r>
              <a:rPr lang="en-US" dirty="0"/>
              <a:t>Systems with many components require different profiles per component</a:t>
            </a:r>
          </a:p>
          <a:p>
            <a:pPr marL="409575" indent="-409575">
              <a:buFont typeface="Wingdings" charset="2"/>
              <a:buChar char="q"/>
            </a:pPr>
            <a:r>
              <a:rPr lang="en-US" dirty="0"/>
              <a:t>Multi-tenant and mixed ownership of components complicate assessment</a:t>
            </a:r>
          </a:p>
          <a:p>
            <a:pPr marL="409575" indent="-409575">
              <a:buFont typeface="Wingdings" charset="2"/>
              <a:buChar char="q"/>
            </a:pPr>
            <a:r>
              <a:rPr lang="en-US" dirty="0"/>
              <a:t>A single system may be subject to several regulatory frameworks</a:t>
            </a:r>
          </a:p>
          <a:p>
            <a:pPr marL="409575" indent="-409575">
              <a:buFont typeface="Wingdings" charset="2"/>
              <a:buChar char="q"/>
            </a:pPr>
            <a:r>
              <a:rPr lang="en-US" dirty="0"/>
              <a:t>Security control assessment is a complex, largely manual process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4</a:t>
            </a:fld>
            <a:endParaRPr lang="en-US" dirty="0"/>
          </a:p>
        </p:txBody>
      </p:sp>
    </p:spTree>
    <p:extLst>
      <p:ext uri="{BB962C8B-B14F-4D97-AF65-F5344CB8AC3E}">
        <p14:creationId xmlns:p14="http://schemas.microsoft.com/office/powerpoint/2010/main" val="211581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OSCAL</a:t>
            </a:r>
          </a:p>
        </p:txBody>
      </p:sp>
      <p:sp>
        <p:nvSpPr>
          <p:cNvPr id="3" name="Content Placeholder 2"/>
          <p:cNvSpPr>
            <a:spLocks noGrp="1"/>
          </p:cNvSpPr>
          <p:nvPr>
            <p:ph idx="1"/>
          </p:nvPr>
        </p:nvSpPr>
        <p:spPr>
          <a:xfrm>
            <a:off x="1097280" y="1845733"/>
            <a:ext cx="10058400" cy="4462301"/>
          </a:xfrm>
        </p:spPr>
        <p:txBody>
          <a:bodyPr>
            <a:normAutofit/>
          </a:bodyPr>
          <a:lstStyle/>
          <a:p>
            <a:pPr marL="409575" indent="-409575">
              <a:spcAft>
                <a:spcPts val="800"/>
              </a:spcAft>
              <a:buFont typeface="Wingdings" charset="2"/>
              <a:buChar char="q"/>
            </a:pPr>
            <a:r>
              <a:rPr lang="en-US" dirty="0"/>
              <a:t>Standardize how system security control and assessment information is represented</a:t>
            </a:r>
          </a:p>
          <a:p>
            <a:pPr marL="806450" lvl="1" indent="-396875">
              <a:buFont typeface="Wingdings" charset="2"/>
              <a:buChar char="q"/>
            </a:pPr>
            <a:r>
              <a:rPr lang="en-US" b="1" dirty="0"/>
              <a:t>Standardized:</a:t>
            </a:r>
            <a:r>
              <a:rPr lang="en-US" dirty="0"/>
              <a:t> Provide security control, control implementation, and assessment information in an open, standardized way that can be used by both humans and machines</a:t>
            </a:r>
          </a:p>
          <a:p>
            <a:pPr marL="806450" lvl="1" indent="-396875">
              <a:buFont typeface="Wingdings" charset="2"/>
              <a:buChar char="q"/>
            </a:pPr>
            <a:r>
              <a:rPr lang="en-US" b="1" dirty="0"/>
              <a:t>Interoperable:</a:t>
            </a:r>
            <a:r>
              <a:rPr lang="en-US" dirty="0"/>
              <a:t> Ensure OSCAL is well-defined so tools using OSCAL information are interoperable and use information consistently</a:t>
            </a:r>
          </a:p>
          <a:p>
            <a:pPr marL="806450" lvl="1" indent="-396875">
              <a:buFont typeface="Wingdings" charset="2"/>
              <a:buChar char="q"/>
            </a:pPr>
            <a:r>
              <a:rPr lang="en-US" b="1" dirty="0"/>
              <a:t>Easy to </a:t>
            </a:r>
            <a:r>
              <a:rPr lang="en-US" b="1" dirty="0" smtClean="0"/>
              <a:t>use</a:t>
            </a:r>
            <a:r>
              <a:rPr lang="en-US" b="1" dirty="0"/>
              <a:t>: </a:t>
            </a:r>
            <a:r>
              <a:rPr lang="en-US" dirty="0"/>
              <a:t>Promote developer adoption of OSCAL so tools are available for organizations to build, customize, and use OSCAL information</a:t>
            </a:r>
          </a:p>
          <a:p>
            <a:pPr marL="513842" indent="-396875">
              <a:buFont typeface="Wingdings" charset="2"/>
              <a:buChar char="q"/>
            </a:pPr>
            <a:r>
              <a:rPr lang="en-US" dirty="0"/>
              <a:t>Improve the efficiency, accuracy, and consistency of system security assessments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5</a:t>
            </a:fld>
            <a:endParaRPr lang="en-US" dirty="0"/>
          </a:p>
        </p:txBody>
      </p:sp>
    </p:spTree>
    <p:extLst>
      <p:ext uri="{BB962C8B-B14F-4D97-AF65-F5344CB8AC3E}">
        <p14:creationId xmlns:p14="http://schemas.microsoft.com/office/powerpoint/2010/main" val="214584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focus</a:t>
            </a:r>
          </a:p>
        </p:txBody>
      </p:sp>
      <p:sp>
        <p:nvSpPr>
          <p:cNvPr id="5" name="Slide Number Placeholder 4"/>
          <p:cNvSpPr>
            <a:spLocks noGrp="1"/>
          </p:cNvSpPr>
          <p:nvPr>
            <p:ph type="sldNum" sz="quarter" idx="12"/>
          </p:nvPr>
        </p:nvSpPr>
        <p:spPr>
          <a:xfrm>
            <a:off x="9900458" y="6459785"/>
            <a:ext cx="1312025" cy="365125"/>
          </a:xfrm>
        </p:spPr>
        <p:txBody>
          <a:bodyPr/>
          <a:lstStyle/>
          <a:p>
            <a:fld id="{843526E3-69C1-484F-9DE1-BB5EAAB9CB6E}" type="slidenum">
              <a:rPr lang="en-US" smtClean="0"/>
              <a:pPr/>
              <a:t>6</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84717" y="1865487"/>
            <a:ext cx="4883525" cy="4466171"/>
          </a:xfrm>
        </p:spPr>
      </p:pic>
    </p:spTree>
    <p:extLst>
      <p:ext uri="{BB962C8B-B14F-4D97-AF65-F5344CB8AC3E}">
        <p14:creationId xmlns:p14="http://schemas.microsoft.com/office/powerpoint/2010/main" val="198473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241736" cy="1450757"/>
          </a:xfrm>
        </p:spPr>
        <p:txBody>
          <a:bodyPr/>
          <a:lstStyle/>
          <a:p>
            <a:r>
              <a:rPr lang="en-US" dirty="0" smtClean="0"/>
              <a:t>Descriptions of current components</a:t>
            </a:r>
            <a:endParaRPr lang="en-US" dirty="0"/>
          </a:p>
        </p:txBody>
      </p:sp>
      <p:sp>
        <p:nvSpPr>
          <p:cNvPr id="3" name="Content Placeholder 2"/>
          <p:cNvSpPr>
            <a:spLocks noGrp="1"/>
          </p:cNvSpPr>
          <p:nvPr>
            <p:ph idx="1"/>
          </p:nvPr>
        </p:nvSpPr>
        <p:spPr>
          <a:xfrm>
            <a:off x="1097280" y="1845734"/>
            <a:ext cx="6773974" cy="4023360"/>
          </a:xfrm>
        </p:spPr>
        <p:txBody>
          <a:bodyPr>
            <a:normAutofit/>
          </a:bodyPr>
          <a:lstStyle/>
          <a:p>
            <a:pPr marL="403225" indent="-403225">
              <a:buFont typeface="Wingdings" charset="2"/>
              <a:buChar char="q"/>
            </a:pPr>
            <a:r>
              <a:rPr lang="en-US" b="1" dirty="0" smtClean="0"/>
              <a:t>Catalog: </a:t>
            </a:r>
            <a:r>
              <a:rPr lang="en-US" dirty="0" smtClean="0"/>
              <a:t>Defines a set of security controls (e.g., NIST SP 800-53 Appendix F); may also define objectives and methods for assessing the controls (e.g., NIST SP 800-53A)</a:t>
            </a:r>
          </a:p>
          <a:p>
            <a:pPr marL="403225" indent="-403225">
              <a:buFont typeface="Wingdings" charset="2"/>
              <a:buChar char="q"/>
            </a:pPr>
            <a:r>
              <a:rPr lang="en-US" b="1" dirty="0" smtClean="0"/>
              <a:t>Profile: </a:t>
            </a:r>
            <a:r>
              <a:rPr lang="en-US" dirty="0" smtClean="0"/>
              <a:t>Defines a </a:t>
            </a:r>
            <a:r>
              <a:rPr lang="en-US" dirty="0"/>
              <a:t>set of security </a:t>
            </a:r>
            <a:r>
              <a:rPr lang="en-US" dirty="0" smtClean="0"/>
              <a:t>requirements, where meeting each requirement necessitates implementing one or more security controls</a:t>
            </a:r>
          </a:p>
        </p:txBody>
      </p:sp>
      <p:sp>
        <p:nvSpPr>
          <p:cNvPr id="4" name="Slide Number Placeholder 3"/>
          <p:cNvSpPr>
            <a:spLocks noGrp="1"/>
          </p:cNvSpPr>
          <p:nvPr>
            <p:ph type="sldNum" sz="quarter" idx="12"/>
          </p:nvPr>
        </p:nvSpPr>
        <p:spPr/>
        <p:txBody>
          <a:bodyPr/>
          <a:lstStyle/>
          <a:p>
            <a:fld id="{843526E3-69C1-484F-9DE1-BB5EAAB9CB6E}" type="slidenum">
              <a:rPr lang="en-US" smtClean="0"/>
              <a:t>7</a:t>
            </a:fld>
            <a:endParaRPr lang="en-US"/>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565" y="136968"/>
            <a:ext cx="4214436" cy="3854264"/>
          </a:xfrm>
          <a:prstGeom prst="rect">
            <a:avLst/>
          </a:prstGeom>
        </p:spPr>
      </p:pic>
    </p:spTree>
    <p:extLst>
      <p:ext uri="{BB962C8B-B14F-4D97-AF65-F5344CB8AC3E}">
        <p14:creationId xmlns:p14="http://schemas.microsoft.com/office/powerpoint/2010/main" val="82719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project scope</a:t>
            </a:r>
          </a:p>
        </p:txBody>
      </p:sp>
      <p:sp>
        <p:nvSpPr>
          <p:cNvPr id="3" name="Content Placeholder 2"/>
          <p:cNvSpPr>
            <a:spLocks noGrp="1"/>
          </p:cNvSpPr>
          <p:nvPr>
            <p:ph idx="1"/>
          </p:nvPr>
        </p:nvSpPr>
        <p:spPr>
          <a:xfrm>
            <a:off x="1097280" y="1845733"/>
            <a:ext cx="10058400" cy="4467981"/>
          </a:xfrm>
        </p:spPr>
        <p:txBody>
          <a:bodyPr>
            <a:normAutofit/>
          </a:bodyPr>
          <a:lstStyle/>
          <a:p>
            <a:pPr marL="514350" indent="-514350">
              <a:buFont typeface="+mj-lt"/>
              <a:buAutoNum type="arabicPeriod"/>
            </a:pPr>
            <a:r>
              <a:rPr lang="en-US" dirty="0"/>
              <a:t>Represent catalogs in a standardized, machine-readable format.</a:t>
            </a:r>
          </a:p>
          <a:p>
            <a:pPr marL="514350" indent="-514350">
              <a:buFont typeface="+mj-lt"/>
              <a:buAutoNum type="arabicPeriod"/>
            </a:pPr>
            <a:r>
              <a:rPr lang="en-US" dirty="0"/>
              <a:t>Normalize semantics across catalogs.</a:t>
            </a:r>
          </a:p>
          <a:p>
            <a:pPr marL="514350" indent="-514350">
              <a:buFont typeface="+mj-lt"/>
              <a:buAutoNum type="arabicPeriod"/>
            </a:pPr>
            <a:r>
              <a:rPr lang="en-US" dirty="0"/>
              <a:t>Represent profiles in standardized, machine-readable formats that map profile requirements to the corresponding controls within catalogs.</a:t>
            </a:r>
          </a:p>
          <a:p>
            <a:pPr marL="514350" indent="-514350">
              <a:buFont typeface="+mj-lt"/>
              <a:buAutoNum type="arabicPeriod"/>
            </a:pPr>
            <a:r>
              <a:rPr lang="en-US" dirty="0"/>
              <a:t>Identify which controls from one or more catalogs are required by a particular profile.</a:t>
            </a:r>
          </a:p>
          <a:p>
            <a:pPr marL="514350" indent="-514350">
              <a:buFont typeface="+mj-lt"/>
              <a:buAutoNum type="arabicPeriod"/>
            </a:pPr>
            <a:r>
              <a:rPr lang="en-US" dirty="0"/>
              <a:t>Enable a profile user to customize it for controls with options, such as specifying the timeout for idle sessions.</a:t>
            </a:r>
          </a:p>
        </p:txBody>
      </p:sp>
      <p:sp>
        <p:nvSpPr>
          <p:cNvPr id="4" name="Slide Number Placeholder 3"/>
          <p:cNvSpPr>
            <a:spLocks noGrp="1"/>
          </p:cNvSpPr>
          <p:nvPr>
            <p:ph type="sldNum" sz="quarter" idx="12"/>
          </p:nvPr>
        </p:nvSpPr>
        <p:spPr>
          <a:xfrm>
            <a:off x="9900458" y="6459785"/>
            <a:ext cx="1312025" cy="365125"/>
          </a:xfrm>
        </p:spPr>
        <p:txBody>
          <a:bodyPr/>
          <a:lstStyle/>
          <a:p>
            <a:fld id="{843526E3-69C1-484F-9DE1-BB5EAAB9CB6E}" type="slidenum">
              <a:rPr lang="en-US" smtClean="0"/>
              <a:pPr/>
              <a:t>8</a:t>
            </a:fld>
            <a:endParaRPr lang="en-US" dirty="0"/>
          </a:p>
        </p:txBody>
      </p:sp>
    </p:spTree>
    <p:extLst>
      <p:ext uri="{BB962C8B-B14F-4D97-AF65-F5344CB8AC3E}">
        <p14:creationId xmlns:p14="http://schemas.microsoft.com/office/powerpoint/2010/main" val="127661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OSCAL users within the current scope</a:t>
            </a:r>
          </a:p>
        </p:txBody>
      </p:sp>
      <p:sp>
        <p:nvSpPr>
          <p:cNvPr id="3" name="Content Placeholder 2"/>
          <p:cNvSpPr>
            <a:spLocks noGrp="1"/>
          </p:cNvSpPr>
          <p:nvPr>
            <p:ph idx="1"/>
          </p:nvPr>
        </p:nvSpPr>
        <p:spPr>
          <a:xfrm>
            <a:off x="1097279" y="1930399"/>
            <a:ext cx="6459967" cy="4359190"/>
          </a:xfrm>
        </p:spPr>
        <p:txBody>
          <a:bodyPr>
            <a:normAutofit fontScale="85000" lnSpcReduction="20000"/>
          </a:bodyPr>
          <a:lstStyle/>
          <a:p>
            <a:pPr marL="0" indent="0">
              <a:buNone/>
            </a:pPr>
            <a:r>
              <a:rPr lang="en-US" b="1" dirty="0"/>
              <a:t>Producers</a:t>
            </a:r>
          </a:p>
          <a:p>
            <a:pPr marL="403225" indent="-403225">
              <a:buFont typeface="Wingdings" charset="2"/>
              <a:buChar char="q"/>
            </a:pPr>
            <a:r>
              <a:rPr lang="en-US" dirty="0"/>
              <a:t>Catalog maintainers: publishing catalogs into OSCAL format (</a:t>
            </a:r>
            <a:r>
              <a:rPr lang="en-US" dirty="0" smtClean="0"/>
              <a:t>e.g., </a:t>
            </a:r>
            <a:r>
              <a:rPr lang="en-US" dirty="0"/>
              <a:t>NIST, ISO, ISACA)</a:t>
            </a:r>
          </a:p>
          <a:p>
            <a:pPr marL="403225" indent="-403225">
              <a:buFont typeface="Wingdings" charset="2"/>
              <a:buChar char="q"/>
            </a:pPr>
            <a:r>
              <a:rPr lang="en-US" dirty="0"/>
              <a:t>Standard profile maintainers: profiles in OSCAL format used by many organizations consuming OSCAL catalogs (e.g., NIST, </a:t>
            </a:r>
            <a:r>
              <a:rPr lang="en-US" dirty="0" err="1"/>
              <a:t>FedRAMP</a:t>
            </a:r>
            <a:r>
              <a:rPr lang="en-US" dirty="0"/>
              <a:t>)</a:t>
            </a:r>
          </a:p>
          <a:p>
            <a:pPr marL="403225" indent="-403225">
              <a:buFont typeface="Wingdings" charset="2"/>
              <a:buChar char="q"/>
            </a:pPr>
            <a:r>
              <a:rPr lang="en-US" dirty="0"/>
              <a:t>Custom profile maintainers: developing new profiles or customizing existing profiles for organization-specific use (e.g., cloud service providers, integrators)</a:t>
            </a:r>
          </a:p>
          <a:p>
            <a:pPr marL="403225" indent="-403225">
              <a:buFont typeface="Wingdings" charset="2"/>
              <a:buChar char="q"/>
            </a:pPr>
            <a:r>
              <a:rPr lang="en-US" dirty="0"/>
              <a:t>Tool vendors: creating tools that use OSCAL to support risk assessment, continuous monitoring, compliance reporting, and other </a:t>
            </a:r>
            <a:r>
              <a:rPr lang="en-US" dirty="0" smtClean="0"/>
              <a:t>purposes</a:t>
            </a:r>
            <a:endParaRPr lang="en-US" dirty="0"/>
          </a:p>
        </p:txBody>
      </p:sp>
      <p:sp>
        <p:nvSpPr>
          <p:cNvPr id="5" name="Content Placeholder 2"/>
          <p:cNvSpPr txBox="1">
            <a:spLocks/>
          </p:cNvSpPr>
          <p:nvPr/>
        </p:nvSpPr>
        <p:spPr>
          <a:xfrm>
            <a:off x="7853083" y="1930399"/>
            <a:ext cx="3302597" cy="3215342"/>
          </a:xfrm>
          <a:prstGeom prst="rect">
            <a:avLst/>
          </a:prstGeom>
          <a:ln>
            <a:noFill/>
          </a:ln>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28588" indent="0">
              <a:spcBef>
                <a:spcPts val="1800"/>
              </a:spcBef>
              <a:buNone/>
            </a:pPr>
            <a:r>
              <a:rPr lang="en-US" sz="2400" b="1" dirty="0"/>
              <a:t>Consumers</a:t>
            </a:r>
          </a:p>
          <a:p>
            <a:pPr marL="519113" indent="-390525">
              <a:buFont typeface="Wingdings" charset="2"/>
              <a:buChar char="q"/>
            </a:pPr>
            <a:r>
              <a:rPr lang="en-US" sz="2400" dirty="0"/>
              <a:t>Operations personnel</a:t>
            </a:r>
          </a:p>
          <a:p>
            <a:pPr marL="519113" indent="-390525">
              <a:buFont typeface="Wingdings" charset="2"/>
              <a:buChar char="q"/>
            </a:pPr>
            <a:r>
              <a:rPr lang="en-US" sz="2400" dirty="0"/>
              <a:t>Security and privacy personnel</a:t>
            </a:r>
          </a:p>
          <a:p>
            <a:pPr marL="519113" indent="-390525">
              <a:buFont typeface="Wingdings" charset="2"/>
              <a:buChar char="q"/>
            </a:pPr>
            <a:r>
              <a:rPr lang="en-US" sz="2400" dirty="0"/>
              <a:t>Auditors/assessors</a:t>
            </a:r>
          </a:p>
          <a:p>
            <a:pPr marL="519113" indent="-390525">
              <a:buFont typeface="Wingdings" charset="2"/>
              <a:buChar char="q"/>
            </a:pPr>
            <a:r>
              <a:rPr lang="en-US" sz="2400" dirty="0"/>
              <a:t>Policy personnel</a:t>
            </a:r>
          </a:p>
          <a:p>
            <a:pPr marL="519113" indent="-390525">
              <a:buFont typeface="Wingdings" charset="2"/>
              <a:buChar char="q"/>
            </a:pPr>
            <a:r>
              <a:rPr lang="en-US" sz="2400" dirty="0"/>
              <a:t>Others</a:t>
            </a:r>
          </a:p>
        </p:txBody>
      </p:sp>
      <p:sp>
        <p:nvSpPr>
          <p:cNvPr id="6" name="Slide Number Placeholder 5"/>
          <p:cNvSpPr>
            <a:spLocks noGrp="1"/>
          </p:cNvSpPr>
          <p:nvPr>
            <p:ph type="sldNum" sz="quarter" idx="12"/>
          </p:nvPr>
        </p:nvSpPr>
        <p:spPr>
          <a:xfrm>
            <a:off x="9900458" y="6459785"/>
            <a:ext cx="1312025" cy="365125"/>
          </a:xfrm>
        </p:spPr>
        <p:txBody>
          <a:bodyPr/>
          <a:lstStyle/>
          <a:p>
            <a:fld id="{843526E3-69C1-484F-9DE1-BB5EAAB9CB6E}" type="slidenum">
              <a:rPr lang="en-US" smtClean="0"/>
              <a:pPr/>
              <a:t>9</a:t>
            </a:fld>
            <a:endParaRPr lang="en-US" dirty="0"/>
          </a:p>
        </p:txBody>
      </p:sp>
    </p:spTree>
    <p:extLst>
      <p:ext uri="{BB962C8B-B14F-4D97-AF65-F5344CB8AC3E}">
        <p14:creationId xmlns:p14="http://schemas.microsoft.com/office/powerpoint/2010/main" val="2787275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919</TotalTime>
  <Words>4550</Words>
  <Application>Microsoft Macintosh PowerPoint</Application>
  <PresentationFormat>Widescreen</PresentationFormat>
  <Paragraphs>281</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Wingdings</vt:lpstr>
      <vt:lpstr>Retrospect</vt:lpstr>
      <vt:lpstr>Overview of the Open Security Controls Assessment Language (OSCAL)</vt:lpstr>
      <vt:lpstr> Questions to address</vt:lpstr>
      <vt:lpstr>A note about terminology</vt:lpstr>
      <vt:lpstr>Major challenges in security controls assessment</vt:lpstr>
      <vt:lpstr>The purpose of OSCAL</vt:lpstr>
      <vt:lpstr>Current focus</vt:lpstr>
      <vt:lpstr>Descriptions of current components</vt:lpstr>
      <vt:lpstr>Initial project scope</vt:lpstr>
      <vt:lpstr>OSCAL users within the current scope</vt:lpstr>
      <vt:lpstr>Benefits for OSCAL consumers</vt:lpstr>
      <vt:lpstr>OSCAL project approach</vt:lpstr>
      <vt:lpstr>OSCAL deliverables</vt:lpstr>
      <vt:lpstr>Profile and catalog mapping: a trivial example</vt:lpstr>
      <vt:lpstr>PowerPoint Presentation</vt:lpstr>
      <vt:lpstr>PowerPoint Presentation</vt:lpstr>
      <vt:lpstr>PowerPoint Presentation</vt:lpstr>
      <vt:lpstr>PowerPoint Presentation</vt:lpstr>
      <vt:lpstr>PowerPoint Presentation</vt:lpstr>
      <vt:lpstr>Completed sprints</vt:lpstr>
      <vt:lpstr>Current sprint (Sprint 3, August 2017)</vt:lpstr>
      <vt:lpstr>Notional plan for Sprint 4 (Sept. 2017)</vt:lpstr>
      <vt:lpstr>Future focus</vt:lpstr>
      <vt:lpstr>Descriptions of future  components</vt:lpstr>
      <vt:lpstr>Future OSCAL work</vt:lpstr>
      <vt:lpstr>Long-term goals</vt:lpstr>
      <vt:lpstr>For more information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Scarfone</dc:creator>
  <cp:lastModifiedBy>Karen Scarfone</cp:lastModifiedBy>
  <cp:revision>140</cp:revision>
  <dcterms:created xsi:type="dcterms:W3CDTF">2017-08-02T15:22:33Z</dcterms:created>
  <dcterms:modified xsi:type="dcterms:W3CDTF">2017-08-24T00:34:34Z</dcterms:modified>
</cp:coreProperties>
</file>