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8"/>
  </p:notesMasterIdLst>
  <p:sldIdLst>
    <p:sldId id="256" r:id="rId2"/>
    <p:sldId id="261" r:id="rId3"/>
    <p:sldId id="263" r:id="rId4"/>
    <p:sldId id="262" r:id="rId5"/>
    <p:sldId id="266"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3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27AEB-307B-4475-B1AD-8F28004EB58E}" type="datetimeFigureOut">
              <a:rPr lang="en-GB" smtClean="0"/>
              <a:t>21/04/2024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287158-E5DE-408C-AE3F-8D689DE88EC9}" type="slidenum">
              <a:rPr lang="en-GB" smtClean="0"/>
              <a:t>‹#›</a:t>
            </a:fld>
            <a:endParaRPr lang="en-GB"/>
          </a:p>
        </p:txBody>
      </p:sp>
    </p:spTree>
    <p:extLst>
      <p:ext uri="{BB962C8B-B14F-4D97-AF65-F5344CB8AC3E}">
        <p14:creationId xmlns:p14="http://schemas.microsoft.com/office/powerpoint/2010/main" val="2184496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E287158-E5DE-408C-AE3F-8D689DE88EC9}" type="slidenum">
              <a:rPr lang="en-GB" smtClean="0"/>
              <a:t>2</a:t>
            </a:fld>
            <a:endParaRPr lang="en-GB"/>
          </a:p>
        </p:txBody>
      </p:sp>
    </p:spTree>
    <p:extLst>
      <p:ext uri="{BB962C8B-B14F-4D97-AF65-F5344CB8AC3E}">
        <p14:creationId xmlns:p14="http://schemas.microsoft.com/office/powerpoint/2010/main" val="34636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E287158-E5DE-408C-AE3F-8D689DE88EC9}" type="slidenum">
              <a:rPr lang="en-GB" smtClean="0"/>
              <a:t>3</a:t>
            </a:fld>
            <a:endParaRPr lang="en-GB"/>
          </a:p>
        </p:txBody>
      </p:sp>
    </p:spTree>
    <p:extLst>
      <p:ext uri="{BB962C8B-B14F-4D97-AF65-F5344CB8AC3E}">
        <p14:creationId xmlns:p14="http://schemas.microsoft.com/office/powerpoint/2010/main" val="922170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E287158-E5DE-408C-AE3F-8D689DE88EC9}" type="slidenum">
              <a:rPr lang="en-GB" smtClean="0"/>
              <a:t>4</a:t>
            </a:fld>
            <a:endParaRPr lang="en-GB"/>
          </a:p>
        </p:txBody>
      </p:sp>
    </p:spTree>
    <p:extLst>
      <p:ext uri="{BB962C8B-B14F-4D97-AF65-F5344CB8AC3E}">
        <p14:creationId xmlns:p14="http://schemas.microsoft.com/office/powerpoint/2010/main" val="3448295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E287158-E5DE-408C-AE3F-8D689DE88EC9}" type="slidenum">
              <a:rPr lang="en-GB" smtClean="0"/>
              <a:t>5</a:t>
            </a:fld>
            <a:endParaRPr lang="en-GB"/>
          </a:p>
        </p:txBody>
      </p:sp>
    </p:spTree>
    <p:extLst>
      <p:ext uri="{BB962C8B-B14F-4D97-AF65-F5344CB8AC3E}">
        <p14:creationId xmlns:p14="http://schemas.microsoft.com/office/powerpoint/2010/main" val="1753578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287158-E5DE-408C-AE3F-8D689DE88EC9}"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788542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4/21/2024</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67853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4/21/2024</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936726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4/21/2024</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18127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4/21/2024</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270029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4/21/2024</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948213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4/21/2024</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19862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4/21/2024</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557374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4/21/2024</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105364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4/21/2024</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0079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4/21/2024</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8381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4/21/2024</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23562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4/21/2024</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21606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54A1FC3-D51F-49C5-A520-3CB3BF1C0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FD6A395-8B77-4B2D-AA7E-1B4CE370C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urple and blue logo&#10;&#10;Description automatically generated">
            <a:extLst>
              <a:ext uri="{FF2B5EF4-FFF2-40B4-BE49-F238E27FC236}">
                <a16:creationId xmlns:a16="http://schemas.microsoft.com/office/drawing/2014/main" id="{D154B5A2-FC66-800B-2D03-C712BB2F9B8F}"/>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5" y="-2"/>
            <a:ext cx="12192000" cy="6858000"/>
          </a:xfrm>
          <a:prstGeom prst="rect">
            <a:avLst/>
          </a:prstGeom>
        </p:spPr>
      </p:pic>
      <p:sp>
        <p:nvSpPr>
          <p:cNvPr id="2" name="Title 1">
            <a:extLst>
              <a:ext uri="{FF2B5EF4-FFF2-40B4-BE49-F238E27FC236}">
                <a16:creationId xmlns:a16="http://schemas.microsoft.com/office/drawing/2014/main" id="{5943FDB6-BCBE-8A60-C752-08B92B7C3DB3}"/>
              </a:ext>
            </a:extLst>
          </p:cNvPr>
          <p:cNvSpPr>
            <a:spLocks noGrp="1"/>
          </p:cNvSpPr>
          <p:nvPr>
            <p:ph type="ctrTitle"/>
          </p:nvPr>
        </p:nvSpPr>
        <p:spPr>
          <a:xfrm>
            <a:off x="399553" y="2310581"/>
            <a:ext cx="3553015" cy="3876983"/>
          </a:xfrm>
        </p:spPr>
        <p:txBody>
          <a:bodyPr>
            <a:normAutofit/>
          </a:bodyPr>
          <a:lstStyle/>
          <a:p>
            <a:r>
              <a:rPr lang="en-GB" sz="2000" dirty="0">
                <a:solidFill>
                  <a:srgbClr val="FFFFFF"/>
                </a:solidFill>
              </a:rPr>
              <a:t>Introducing a 3-phase Chatbot:</a:t>
            </a:r>
            <a:br>
              <a:rPr lang="en-GB" sz="2000" dirty="0">
                <a:solidFill>
                  <a:srgbClr val="FFFFFF"/>
                </a:solidFill>
              </a:rPr>
            </a:br>
            <a:br>
              <a:rPr lang="en-GB" sz="2000" dirty="0">
                <a:solidFill>
                  <a:srgbClr val="FFFFFF"/>
                </a:solidFill>
              </a:rPr>
            </a:br>
            <a:br>
              <a:rPr lang="en-GB" sz="2000" dirty="0">
                <a:solidFill>
                  <a:srgbClr val="FFFFFF"/>
                </a:solidFill>
              </a:rPr>
            </a:br>
            <a:r>
              <a:rPr lang="en-GB" sz="2000" dirty="0">
                <a:solidFill>
                  <a:srgbClr val="FFFFFF"/>
                </a:solidFill>
              </a:rPr>
              <a:t>1. Natural language query</a:t>
            </a:r>
            <a:br>
              <a:rPr lang="en-GB" sz="2000" dirty="0">
                <a:solidFill>
                  <a:srgbClr val="FFFFFF"/>
                </a:solidFill>
              </a:rPr>
            </a:br>
            <a:br>
              <a:rPr lang="en-GB" sz="2000" dirty="0">
                <a:solidFill>
                  <a:srgbClr val="FFFFFF"/>
                </a:solidFill>
              </a:rPr>
            </a:br>
            <a:r>
              <a:rPr lang="en-GB" sz="2000" dirty="0">
                <a:solidFill>
                  <a:srgbClr val="FFFFFF"/>
                </a:solidFill>
              </a:rPr>
              <a:t>2. SQL Query</a:t>
            </a:r>
            <a:br>
              <a:rPr lang="en-GB" sz="2000" dirty="0">
                <a:solidFill>
                  <a:srgbClr val="FFFFFF"/>
                </a:solidFill>
              </a:rPr>
            </a:br>
            <a:br>
              <a:rPr lang="en-GB" sz="2000" dirty="0">
                <a:solidFill>
                  <a:srgbClr val="FFFFFF"/>
                </a:solidFill>
              </a:rPr>
            </a:br>
            <a:r>
              <a:rPr lang="en-GB" sz="2000" dirty="0">
                <a:solidFill>
                  <a:srgbClr val="FFFFFF"/>
                </a:solidFill>
              </a:rPr>
              <a:t>3. Natural language response based on </a:t>
            </a:r>
            <a:r>
              <a:rPr lang="en-GB" sz="2000" dirty="0" err="1">
                <a:solidFill>
                  <a:srgbClr val="FFFFFF"/>
                </a:solidFill>
              </a:rPr>
              <a:t>sql</a:t>
            </a:r>
            <a:r>
              <a:rPr lang="en-GB" sz="2000" dirty="0">
                <a:solidFill>
                  <a:srgbClr val="FFFFFF"/>
                </a:solidFill>
              </a:rPr>
              <a:t> query results</a:t>
            </a:r>
          </a:p>
        </p:txBody>
      </p:sp>
      <p:cxnSp>
        <p:nvCxnSpPr>
          <p:cNvPr id="40" name="Straight Connector 39">
            <a:extLst>
              <a:ext uri="{FF2B5EF4-FFF2-40B4-BE49-F238E27FC236}">
                <a16:creationId xmlns:a16="http://schemas.microsoft.com/office/drawing/2014/main" id="{1C5372E1-5D0A-4FE4-B20F-D0CF85FD06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13081F5-C318-4421-A7E9-D7F6810B65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pic>
        <p:nvPicPr>
          <p:cNvPr id="14" name="Picture 13" descr="A green and black logo&#10;&#10;Description automatically generated">
            <a:extLst>
              <a:ext uri="{FF2B5EF4-FFF2-40B4-BE49-F238E27FC236}">
                <a16:creationId xmlns:a16="http://schemas.microsoft.com/office/drawing/2014/main" id="{418C7E77-042F-881A-6A30-C60752A05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7225" y="2410237"/>
            <a:ext cx="2012573" cy="2037522"/>
          </a:xfrm>
          <a:prstGeom prst="rect">
            <a:avLst/>
          </a:prstGeom>
        </p:spPr>
      </p:pic>
      <p:sp>
        <p:nvSpPr>
          <p:cNvPr id="16" name="TextBox 15">
            <a:extLst>
              <a:ext uri="{FF2B5EF4-FFF2-40B4-BE49-F238E27FC236}">
                <a16:creationId xmlns:a16="http://schemas.microsoft.com/office/drawing/2014/main" id="{CFE86F75-0538-B431-B696-C3351D3D7F69}"/>
              </a:ext>
            </a:extLst>
          </p:cNvPr>
          <p:cNvSpPr txBox="1"/>
          <p:nvPr/>
        </p:nvSpPr>
        <p:spPr>
          <a:xfrm>
            <a:off x="2153259" y="800851"/>
            <a:ext cx="7885471" cy="769441"/>
          </a:xfrm>
          <a:prstGeom prst="rect">
            <a:avLst/>
          </a:prstGeom>
          <a:noFill/>
        </p:spPr>
        <p:txBody>
          <a:bodyPr wrap="square" rtlCol="0">
            <a:spAutoFit/>
          </a:bodyPr>
          <a:lstStyle/>
          <a:p>
            <a:r>
              <a:rPr lang="en-GB" sz="4400" dirty="0" err="1">
                <a:solidFill>
                  <a:schemeClr val="bg1"/>
                </a:solidFill>
                <a:latin typeface="+mj-lt"/>
              </a:rPr>
              <a:t>Entersoft</a:t>
            </a:r>
            <a:r>
              <a:rPr lang="en-GB" sz="4400" dirty="0">
                <a:solidFill>
                  <a:schemeClr val="bg1"/>
                </a:solidFill>
                <a:latin typeface="+mj-lt"/>
              </a:rPr>
              <a:t>- Chatbot Challenge</a:t>
            </a:r>
          </a:p>
        </p:txBody>
      </p:sp>
    </p:spTree>
    <p:extLst>
      <p:ext uri="{BB962C8B-B14F-4D97-AF65-F5344CB8AC3E}">
        <p14:creationId xmlns:p14="http://schemas.microsoft.com/office/powerpoint/2010/main" val="961313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37011A86-DB53-41C7-94D9-9B8BF9DF1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5258B9E-C015-412F-9B81-E40D361E9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urple and blue logo&#10;&#10;Description automatically generated">
            <a:extLst>
              <a:ext uri="{FF2B5EF4-FFF2-40B4-BE49-F238E27FC236}">
                <a16:creationId xmlns:a16="http://schemas.microsoft.com/office/drawing/2014/main" id="{D154B5A2-FC66-800B-2D03-C712BB2F9B8F}"/>
              </a:ext>
            </a:extLst>
          </p:cNvPr>
          <p:cNvPicPr>
            <a:picLocks noGrp="1" noRot="1" noChangeAspect="1" noMove="1" noResize="1" noEditPoints="1" noAdjustHandles="1" noChangeArrowheads="1" noChangeShapeType="1" noCrop="1"/>
          </p:cNvPicPr>
          <p:nvPr/>
        </p:nvPicPr>
        <p:blipFill rotWithShape="1">
          <a:blip r:embed="rId3">
            <a:alphaModFix amt="50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943FDB6-BCBE-8A60-C752-08B92B7C3DB3}"/>
              </a:ext>
            </a:extLst>
          </p:cNvPr>
          <p:cNvSpPr>
            <a:spLocks noGrp="1"/>
          </p:cNvSpPr>
          <p:nvPr>
            <p:ph type="ctrTitle"/>
          </p:nvPr>
        </p:nvSpPr>
        <p:spPr>
          <a:xfrm>
            <a:off x="548640" y="952500"/>
            <a:ext cx="4804105" cy="1828793"/>
          </a:xfrm>
        </p:spPr>
        <p:txBody>
          <a:bodyPr vert="horz" lIns="91440" tIns="45720" rIns="91440" bIns="45720" rtlCol="0" anchor="t">
            <a:normAutofit/>
          </a:bodyPr>
          <a:lstStyle/>
          <a:p>
            <a:r>
              <a:rPr lang="en-US" sz="3600" kern="1200" dirty="0" err="1">
                <a:solidFill>
                  <a:srgbClr val="FFFFFF"/>
                </a:solidFill>
                <a:latin typeface="+mj-lt"/>
                <a:ea typeface="+mj-ea"/>
                <a:cs typeface="+mj-cs"/>
              </a:rPr>
              <a:t>Entersoft</a:t>
            </a:r>
            <a:r>
              <a:rPr lang="en-US" sz="3600" kern="1200" dirty="0">
                <a:solidFill>
                  <a:srgbClr val="FFFFFF"/>
                </a:solidFill>
                <a:latin typeface="+mj-lt"/>
                <a:ea typeface="+mj-ea"/>
                <a:cs typeface="+mj-cs"/>
              </a:rPr>
              <a:t> Chatbot</a:t>
            </a:r>
          </a:p>
        </p:txBody>
      </p:sp>
      <p:cxnSp>
        <p:nvCxnSpPr>
          <p:cNvPr id="23" name="Straight Connector 22">
            <a:extLst>
              <a:ext uri="{FF2B5EF4-FFF2-40B4-BE49-F238E27FC236}">
                <a16:creationId xmlns:a16="http://schemas.microsoft.com/office/drawing/2014/main" id="{814332FE-82B3-4EC0-8568-D876314402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7700" y="677785"/>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5FA792B-61DB-4DFE-3B1B-24406BBD1E46}"/>
              </a:ext>
            </a:extLst>
          </p:cNvPr>
          <p:cNvSpPr txBox="1"/>
          <p:nvPr/>
        </p:nvSpPr>
        <p:spPr>
          <a:xfrm>
            <a:off x="548640" y="2664544"/>
            <a:ext cx="2790853" cy="3393356"/>
          </a:xfrm>
          <a:prstGeom prst="rect">
            <a:avLst/>
          </a:prstGeom>
        </p:spPr>
        <p:txBody>
          <a:bodyPr vert="horz" lIns="91440" tIns="45720" rIns="91440" bIns="45720" rtlCol="0">
            <a:normAutofit/>
          </a:bodyPr>
          <a:lstStyle/>
          <a:p>
            <a:pPr indent="-228600">
              <a:lnSpc>
                <a:spcPct val="120000"/>
              </a:lnSpc>
              <a:spcAft>
                <a:spcPts val="600"/>
              </a:spcAft>
              <a:buFont typeface="Arial" panose="020B0604020202020204" pitchFamily="34" charset="0"/>
              <a:buChar char="•"/>
            </a:pPr>
            <a:r>
              <a:rPr lang="en-GB" b="0" i="0" dirty="0">
                <a:solidFill>
                  <a:srgbClr val="ECECEC"/>
                </a:solidFill>
                <a:effectLst/>
                <a:latin typeface="+mj-lt"/>
              </a:rPr>
              <a:t>Our chatbot leverages GPT-3.5 Turbo in the backend to formulate SQL queries dynamically, driven by user inquiries and the ERP dataset integrated within the model.</a:t>
            </a:r>
            <a:endParaRPr lang="en-US" dirty="0">
              <a:solidFill>
                <a:srgbClr val="FFFFFF"/>
              </a:solidFill>
              <a:latin typeface="+mj-lt"/>
            </a:endParaRPr>
          </a:p>
        </p:txBody>
      </p:sp>
      <p:cxnSp>
        <p:nvCxnSpPr>
          <p:cNvPr id="25" name="Straight Connector 24">
            <a:extLst>
              <a:ext uri="{FF2B5EF4-FFF2-40B4-BE49-F238E27FC236}">
                <a16:creationId xmlns:a16="http://schemas.microsoft.com/office/drawing/2014/main" id="{7B5E59FA-8FDE-43F6-BEAF-F8D715BA55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7633"/>
            <a:ext cx="1090506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pic>
        <p:nvPicPr>
          <p:cNvPr id="16" name="Picture 15" descr="A person with headphones on&#10;&#10;Description automatically generated">
            <a:extLst>
              <a:ext uri="{FF2B5EF4-FFF2-40B4-BE49-F238E27FC236}">
                <a16:creationId xmlns:a16="http://schemas.microsoft.com/office/drawing/2014/main" id="{6E9E6553-1B5E-463D-2D36-3946C5EDBC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2508" y="1576436"/>
            <a:ext cx="3251855" cy="3251855"/>
          </a:xfrm>
          <a:prstGeom prst="rect">
            <a:avLst/>
          </a:prstGeom>
        </p:spPr>
      </p:pic>
    </p:spTree>
    <p:extLst>
      <p:ext uri="{BB962C8B-B14F-4D97-AF65-F5344CB8AC3E}">
        <p14:creationId xmlns:p14="http://schemas.microsoft.com/office/powerpoint/2010/main" val="25738816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4B7B51F0-B802-42C9-AF45-A860F95517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5258B9E-C015-412F-9B81-E40D361E9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urple and blue logo&#10;&#10;Description automatically generated">
            <a:extLst>
              <a:ext uri="{FF2B5EF4-FFF2-40B4-BE49-F238E27FC236}">
                <a16:creationId xmlns:a16="http://schemas.microsoft.com/office/drawing/2014/main" id="{D154B5A2-FC66-800B-2D03-C712BB2F9B8F}"/>
              </a:ext>
            </a:extLst>
          </p:cNvPr>
          <p:cNvPicPr>
            <a:picLocks noGrp="1" noRot="1" noChangeAspect="1" noMove="1" noResize="1" noEditPoints="1" noAdjustHandles="1" noChangeArrowheads="1" noChangeShapeType="1" noCrop="1"/>
          </p:cNvPicPr>
          <p:nvPr/>
        </p:nvPicPr>
        <p:blipFill rotWithShape="1">
          <a:blip r:embed="rId3">
            <a:alphaModFix amt="50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943FDB6-BCBE-8A60-C752-08B92B7C3DB3}"/>
              </a:ext>
            </a:extLst>
          </p:cNvPr>
          <p:cNvSpPr>
            <a:spLocks noGrp="1"/>
          </p:cNvSpPr>
          <p:nvPr>
            <p:ph type="ctrTitle"/>
          </p:nvPr>
        </p:nvSpPr>
        <p:spPr>
          <a:xfrm>
            <a:off x="548640" y="952501"/>
            <a:ext cx="5547360" cy="2476499"/>
          </a:xfrm>
        </p:spPr>
        <p:txBody>
          <a:bodyPr vert="horz" lIns="91440" tIns="45720" rIns="91440" bIns="45720" rtlCol="0" anchor="t">
            <a:normAutofit/>
          </a:bodyPr>
          <a:lstStyle/>
          <a:p>
            <a:r>
              <a:rPr lang="en-US" sz="3600" kern="1200" dirty="0" err="1">
                <a:solidFill>
                  <a:srgbClr val="FFFFFF"/>
                </a:solidFill>
                <a:latin typeface="+mj-lt"/>
                <a:ea typeface="+mj-ea"/>
                <a:cs typeface="+mj-cs"/>
              </a:rPr>
              <a:t>Entersoft</a:t>
            </a:r>
            <a:r>
              <a:rPr lang="en-US" sz="3600" kern="1200" dirty="0">
                <a:solidFill>
                  <a:srgbClr val="FFFFFF"/>
                </a:solidFill>
                <a:latin typeface="+mj-lt"/>
                <a:ea typeface="+mj-ea"/>
                <a:cs typeface="+mj-cs"/>
              </a:rPr>
              <a:t> Chatbot</a:t>
            </a:r>
          </a:p>
        </p:txBody>
      </p:sp>
      <p:cxnSp>
        <p:nvCxnSpPr>
          <p:cNvPr id="19" name="Straight Connector 18">
            <a:extLst>
              <a:ext uri="{FF2B5EF4-FFF2-40B4-BE49-F238E27FC236}">
                <a16:creationId xmlns:a16="http://schemas.microsoft.com/office/drawing/2014/main" id="{814332FE-82B3-4EC0-8568-D876314402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7788"/>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126936E-B31B-8D6F-6ABF-7BD6700BC163}"/>
              </a:ext>
            </a:extLst>
          </p:cNvPr>
          <p:cNvSpPr txBox="1"/>
          <p:nvPr/>
        </p:nvSpPr>
        <p:spPr>
          <a:xfrm>
            <a:off x="8731044" y="952499"/>
            <a:ext cx="2817487" cy="5079811"/>
          </a:xfrm>
          <a:prstGeom prst="rect">
            <a:avLst/>
          </a:prstGeom>
        </p:spPr>
        <p:txBody>
          <a:bodyPr vert="horz" lIns="91440" tIns="45720" rIns="91440" bIns="45720" rtlCol="0">
            <a:normAutofit/>
          </a:bodyPr>
          <a:lstStyle/>
          <a:p>
            <a:pPr indent="-228600">
              <a:lnSpc>
                <a:spcPct val="120000"/>
              </a:lnSpc>
              <a:spcAft>
                <a:spcPts val="600"/>
              </a:spcAft>
              <a:buFont typeface="Arial" panose="020B0604020202020204" pitchFamily="34" charset="0"/>
              <a:buChar char="•"/>
            </a:pPr>
            <a:r>
              <a:rPr lang="en-GB" b="0" i="0" dirty="0">
                <a:solidFill>
                  <a:srgbClr val="ECECEC"/>
                </a:solidFill>
                <a:effectLst/>
                <a:latin typeface="+mj-lt"/>
              </a:rPr>
              <a:t>The SQL query is subsequently executed, retrieving corresponding records from the database, which are then processed by ChatGPT. ChatGPT formulates a natural language response based on these records, which is then presented to the user within the chatbot interface.</a:t>
            </a:r>
            <a:endParaRPr lang="en-US" dirty="0">
              <a:solidFill>
                <a:srgbClr val="FFFFFF"/>
              </a:solidFill>
              <a:latin typeface="+mj-lt"/>
            </a:endParaRPr>
          </a:p>
        </p:txBody>
      </p:sp>
      <p:cxnSp>
        <p:nvCxnSpPr>
          <p:cNvPr id="21" name="Straight Connector 20">
            <a:extLst>
              <a:ext uri="{FF2B5EF4-FFF2-40B4-BE49-F238E27FC236}">
                <a16:creationId xmlns:a16="http://schemas.microsoft.com/office/drawing/2014/main" id="{7B5E59FA-8FDE-43F6-BEAF-F8D715BA55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7633"/>
            <a:ext cx="1090506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Picture 7" descr="A blue logo with a black background&#10;&#10;Description automatically generated">
            <a:extLst>
              <a:ext uri="{FF2B5EF4-FFF2-40B4-BE49-F238E27FC236}">
                <a16:creationId xmlns:a16="http://schemas.microsoft.com/office/drawing/2014/main" id="{E2BC98C6-B40A-CCD6-34D5-9836806208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784" y="3840686"/>
            <a:ext cx="3774708" cy="1760842"/>
          </a:xfrm>
          <a:prstGeom prst="rect">
            <a:avLst/>
          </a:prstGeom>
        </p:spPr>
      </p:pic>
    </p:spTree>
    <p:extLst>
      <p:ext uri="{BB962C8B-B14F-4D97-AF65-F5344CB8AC3E}">
        <p14:creationId xmlns:p14="http://schemas.microsoft.com/office/powerpoint/2010/main" val="28603141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7011A86-DB53-41C7-94D9-9B8BF9DF1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5258B9E-C015-412F-9B81-E40D361E9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urple and blue logo&#10;&#10;Description automatically generated">
            <a:extLst>
              <a:ext uri="{FF2B5EF4-FFF2-40B4-BE49-F238E27FC236}">
                <a16:creationId xmlns:a16="http://schemas.microsoft.com/office/drawing/2014/main" id="{D154B5A2-FC66-800B-2D03-C712BB2F9B8F}"/>
              </a:ext>
            </a:extLst>
          </p:cNvPr>
          <p:cNvPicPr>
            <a:picLocks noGrp="1" noRot="1" noChangeAspect="1" noMove="1" noResize="1" noEditPoints="1" noAdjustHandles="1" noChangeArrowheads="1" noChangeShapeType="1" noCrop="1"/>
          </p:cNvPicPr>
          <p:nvPr/>
        </p:nvPicPr>
        <p:blipFill rotWithShape="1">
          <a:blip r:embed="rId3">
            <a:alphaModFix amt="50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943FDB6-BCBE-8A60-C752-08B92B7C3DB3}"/>
              </a:ext>
            </a:extLst>
          </p:cNvPr>
          <p:cNvSpPr>
            <a:spLocks noGrp="1"/>
          </p:cNvSpPr>
          <p:nvPr>
            <p:ph type="ctrTitle"/>
          </p:nvPr>
        </p:nvSpPr>
        <p:spPr>
          <a:xfrm>
            <a:off x="548640" y="952500"/>
            <a:ext cx="4804105" cy="1828793"/>
          </a:xfrm>
        </p:spPr>
        <p:txBody>
          <a:bodyPr vert="horz" lIns="91440" tIns="45720" rIns="91440" bIns="45720" rtlCol="0" anchor="t">
            <a:normAutofit/>
          </a:bodyPr>
          <a:lstStyle/>
          <a:p>
            <a:r>
              <a:rPr lang="en-US" sz="3600" kern="1200" dirty="0" err="1">
                <a:solidFill>
                  <a:srgbClr val="FFFFFF"/>
                </a:solidFill>
                <a:latin typeface="+mj-lt"/>
                <a:ea typeface="+mj-ea"/>
                <a:cs typeface="+mj-cs"/>
              </a:rPr>
              <a:t>Entersoft</a:t>
            </a:r>
            <a:r>
              <a:rPr lang="en-US" sz="3600" kern="1200" dirty="0">
                <a:solidFill>
                  <a:srgbClr val="FFFFFF"/>
                </a:solidFill>
                <a:latin typeface="+mj-lt"/>
                <a:ea typeface="+mj-ea"/>
                <a:cs typeface="+mj-cs"/>
              </a:rPr>
              <a:t> Chatbot</a:t>
            </a:r>
          </a:p>
        </p:txBody>
      </p:sp>
      <p:cxnSp>
        <p:nvCxnSpPr>
          <p:cNvPr id="19" name="Straight Connector 18">
            <a:extLst>
              <a:ext uri="{FF2B5EF4-FFF2-40B4-BE49-F238E27FC236}">
                <a16:creationId xmlns:a16="http://schemas.microsoft.com/office/drawing/2014/main" id="{814332FE-82B3-4EC0-8568-D876314402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7700" y="677785"/>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4376F88-F098-6A90-7C29-A0462E875F23}"/>
              </a:ext>
            </a:extLst>
          </p:cNvPr>
          <p:cNvSpPr txBox="1"/>
          <p:nvPr/>
        </p:nvSpPr>
        <p:spPr>
          <a:xfrm>
            <a:off x="548640" y="2895600"/>
            <a:ext cx="2990973" cy="3162300"/>
          </a:xfrm>
          <a:prstGeom prst="rect">
            <a:avLst/>
          </a:prstGeom>
        </p:spPr>
        <p:txBody>
          <a:bodyPr vert="horz" lIns="91440" tIns="45720" rIns="91440" bIns="45720" rtlCol="0">
            <a:normAutofit/>
          </a:bodyPr>
          <a:lstStyle/>
          <a:p>
            <a:pPr indent="-228600">
              <a:lnSpc>
                <a:spcPct val="120000"/>
              </a:lnSpc>
              <a:spcAft>
                <a:spcPts val="600"/>
              </a:spcAft>
              <a:buFont typeface="Arial" panose="020B0604020202020204" pitchFamily="34" charset="0"/>
              <a:buChar char="•"/>
            </a:pPr>
            <a:r>
              <a:rPr lang="en-GB" b="0" i="0" dirty="0">
                <a:solidFill>
                  <a:srgbClr val="ECECEC"/>
                </a:solidFill>
                <a:effectLst/>
                <a:latin typeface="+mj-lt"/>
              </a:rPr>
              <a:t>This approach allows the user to utilize the chatbot as a personal assistant for quick access to data-driven answers.</a:t>
            </a:r>
            <a:endParaRPr lang="en-US" dirty="0">
              <a:solidFill>
                <a:srgbClr val="FFFFFF"/>
              </a:solidFill>
              <a:latin typeface="+mj-lt"/>
            </a:endParaRPr>
          </a:p>
        </p:txBody>
      </p:sp>
      <p:cxnSp>
        <p:nvCxnSpPr>
          <p:cNvPr id="21" name="Straight Connector 20">
            <a:extLst>
              <a:ext uri="{FF2B5EF4-FFF2-40B4-BE49-F238E27FC236}">
                <a16:creationId xmlns:a16="http://schemas.microsoft.com/office/drawing/2014/main" id="{7B5E59FA-8FDE-43F6-BEAF-F8D715BA55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7633"/>
            <a:ext cx="1090506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descr="A cartoon robot with one hand up&#10;&#10;Description automatically generated">
            <a:extLst>
              <a:ext uri="{FF2B5EF4-FFF2-40B4-BE49-F238E27FC236}">
                <a16:creationId xmlns:a16="http://schemas.microsoft.com/office/drawing/2014/main" id="{76C6480B-C7CC-15A6-A069-FA357FFAE1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5319" y="1866896"/>
            <a:ext cx="3314700" cy="3400425"/>
          </a:xfrm>
          <a:prstGeom prst="rect">
            <a:avLst/>
          </a:prstGeom>
        </p:spPr>
      </p:pic>
    </p:spTree>
    <p:extLst>
      <p:ext uri="{BB962C8B-B14F-4D97-AF65-F5344CB8AC3E}">
        <p14:creationId xmlns:p14="http://schemas.microsoft.com/office/powerpoint/2010/main" val="25825594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4B7B51F0-B802-42C9-AF45-A860F95517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5258B9E-C015-412F-9B81-E40D361E9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urple and blue logo&#10;&#10;Description automatically generated">
            <a:extLst>
              <a:ext uri="{FF2B5EF4-FFF2-40B4-BE49-F238E27FC236}">
                <a16:creationId xmlns:a16="http://schemas.microsoft.com/office/drawing/2014/main" id="{D154B5A2-FC66-800B-2D03-C712BB2F9B8F}"/>
              </a:ext>
            </a:extLst>
          </p:cNvPr>
          <p:cNvPicPr>
            <a:picLocks noGrp="1" noRot="1" noChangeAspect="1" noMove="1" noResize="1" noEditPoints="1" noAdjustHandles="1" noChangeArrowheads="1" noChangeShapeType="1" noCrop="1"/>
          </p:cNvPicPr>
          <p:nvPr/>
        </p:nvPicPr>
        <p:blipFill rotWithShape="1">
          <a:blip r:embed="rId3">
            <a:alphaModFix amt="50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943FDB6-BCBE-8A60-C752-08B92B7C3DB3}"/>
              </a:ext>
            </a:extLst>
          </p:cNvPr>
          <p:cNvSpPr>
            <a:spLocks noGrp="1"/>
          </p:cNvSpPr>
          <p:nvPr>
            <p:ph type="ctrTitle"/>
          </p:nvPr>
        </p:nvSpPr>
        <p:spPr>
          <a:xfrm>
            <a:off x="548640" y="952501"/>
            <a:ext cx="5547360" cy="2476499"/>
          </a:xfrm>
        </p:spPr>
        <p:txBody>
          <a:bodyPr vert="horz" lIns="91440" tIns="45720" rIns="91440" bIns="45720" rtlCol="0" anchor="t">
            <a:normAutofit/>
          </a:bodyPr>
          <a:lstStyle/>
          <a:p>
            <a:r>
              <a:rPr lang="en-US" sz="3600" kern="1200" dirty="0" err="1">
                <a:solidFill>
                  <a:srgbClr val="FFFFFF"/>
                </a:solidFill>
                <a:latin typeface="+mj-lt"/>
                <a:ea typeface="+mj-ea"/>
                <a:cs typeface="+mj-cs"/>
              </a:rPr>
              <a:t>Entersoft</a:t>
            </a:r>
            <a:r>
              <a:rPr lang="en-US" sz="3600" kern="1200" dirty="0">
                <a:solidFill>
                  <a:srgbClr val="FFFFFF"/>
                </a:solidFill>
                <a:latin typeface="+mj-lt"/>
                <a:ea typeface="+mj-ea"/>
                <a:cs typeface="+mj-cs"/>
              </a:rPr>
              <a:t> Chatbot</a:t>
            </a:r>
            <a:br>
              <a:rPr lang="el-GR" sz="3600" kern="1200" dirty="0">
                <a:solidFill>
                  <a:srgbClr val="FFFFFF"/>
                </a:solidFill>
                <a:latin typeface="+mj-lt"/>
                <a:ea typeface="+mj-ea"/>
                <a:cs typeface="+mj-cs"/>
              </a:rPr>
            </a:br>
            <a:endParaRPr lang="en-US" sz="3600" kern="1200" dirty="0">
              <a:solidFill>
                <a:srgbClr val="FFFFFF"/>
              </a:solidFill>
              <a:latin typeface="+mj-lt"/>
              <a:ea typeface="+mj-ea"/>
              <a:cs typeface="+mj-cs"/>
            </a:endParaRPr>
          </a:p>
        </p:txBody>
      </p:sp>
      <p:cxnSp>
        <p:nvCxnSpPr>
          <p:cNvPr id="19" name="Straight Connector 18">
            <a:extLst>
              <a:ext uri="{FF2B5EF4-FFF2-40B4-BE49-F238E27FC236}">
                <a16:creationId xmlns:a16="http://schemas.microsoft.com/office/drawing/2014/main" id="{814332FE-82B3-4EC0-8568-D876314402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7788"/>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4376F88-F098-6A90-7C29-A0462E875F23}"/>
              </a:ext>
            </a:extLst>
          </p:cNvPr>
          <p:cNvSpPr txBox="1"/>
          <p:nvPr/>
        </p:nvSpPr>
        <p:spPr>
          <a:xfrm>
            <a:off x="7895303" y="1278195"/>
            <a:ext cx="3748057" cy="4901083"/>
          </a:xfrm>
          <a:prstGeom prst="rect">
            <a:avLst/>
          </a:prstGeom>
        </p:spPr>
        <p:txBody>
          <a:bodyPr vert="horz" lIns="91440" tIns="45720" rIns="91440" bIns="45720" rtlCol="0">
            <a:noAutofit/>
          </a:bodyPr>
          <a:lstStyle/>
          <a:p>
            <a:pPr indent="-228600">
              <a:lnSpc>
                <a:spcPct val="120000"/>
              </a:lnSpc>
              <a:spcAft>
                <a:spcPts val="600"/>
              </a:spcAft>
              <a:buFont typeface="Arial" panose="020B0604020202020204" pitchFamily="34" charset="0"/>
              <a:buChar char="•"/>
            </a:pPr>
            <a:r>
              <a:rPr lang="en-US" b="0" i="0" dirty="0">
                <a:solidFill>
                  <a:srgbClr val="FFFFFF"/>
                </a:solidFill>
                <a:effectLst/>
                <a:latin typeface="+mj-lt"/>
              </a:rPr>
              <a:t>Building upon our current capabilities, the next step for our chatbot is to enhance its natural language understanding (NLU) capabilities. By improving its ability to comprehend natural language, the bot will be able to accept questions and commands more intuitively from users. This advancement will further enhance the user experience, allowing for more seamless interactions and efficient retrieval of information.</a:t>
            </a:r>
            <a:endParaRPr lang="en-US" dirty="0">
              <a:solidFill>
                <a:srgbClr val="FFFFFF"/>
              </a:solidFill>
              <a:latin typeface="+mj-lt"/>
            </a:endParaRPr>
          </a:p>
        </p:txBody>
      </p:sp>
      <p:cxnSp>
        <p:nvCxnSpPr>
          <p:cNvPr id="21" name="Straight Connector 20">
            <a:extLst>
              <a:ext uri="{FF2B5EF4-FFF2-40B4-BE49-F238E27FC236}">
                <a16:creationId xmlns:a16="http://schemas.microsoft.com/office/drawing/2014/main" id="{7B5E59FA-8FDE-43F6-BEAF-F8D715BA55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7633"/>
            <a:ext cx="1090506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6EEB7465-913B-E1E3-F9A1-E84E22840DD2}"/>
              </a:ext>
            </a:extLst>
          </p:cNvPr>
          <p:cNvSpPr txBox="1">
            <a:spLocks/>
          </p:cNvSpPr>
          <p:nvPr/>
        </p:nvSpPr>
        <p:spPr>
          <a:xfrm>
            <a:off x="548640" y="1905002"/>
            <a:ext cx="5547360" cy="2476499"/>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kern="1200">
                <a:solidFill>
                  <a:schemeClr val="accent1"/>
                </a:solidFill>
                <a:latin typeface="+mj-lt"/>
                <a:ea typeface="+mj-ea"/>
                <a:cs typeface="+mj-cs"/>
              </a:defRPr>
            </a:lvl1pPr>
          </a:lstStyle>
          <a:p>
            <a:r>
              <a:rPr lang="en-GB" sz="2600" dirty="0">
                <a:solidFill>
                  <a:srgbClr val="FFFFFF"/>
                </a:solidFill>
              </a:rPr>
              <a:t>Voice Commands</a:t>
            </a:r>
            <a:endParaRPr lang="en-US" sz="2600" dirty="0">
              <a:solidFill>
                <a:srgbClr val="FFFFFF"/>
              </a:solidFill>
            </a:endParaRPr>
          </a:p>
        </p:txBody>
      </p:sp>
    </p:spTree>
    <p:extLst>
      <p:ext uri="{BB962C8B-B14F-4D97-AF65-F5344CB8AC3E}">
        <p14:creationId xmlns:p14="http://schemas.microsoft.com/office/powerpoint/2010/main" val="11190002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37011A86-DB53-41C7-94D9-9B8BF9DF1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5258B9E-C015-412F-9B81-E40D361E9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urple and blue logo&#10;&#10;Description automatically generated">
            <a:extLst>
              <a:ext uri="{FF2B5EF4-FFF2-40B4-BE49-F238E27FC236}">
                <a16:creationId xmlns:a16="http://schemas.microsoft.com/office/drawing/2014/main" id="{D154B5A2-FC66-800B-2D03-C712BB2F9B8F}"/>
              </a:ext>
            </a:extLst>
          </p:cNvPr>
          <p:cNvPicPr>
            <a:picLocks noGrp="1" noRot="1" noChangeAspect="1" noMove="1" noResize="1" noEditPoints="1" noAdjustHandles="1" noChangeArrowheads="1" noChangeShapeType="1" noCrop="1"/>
          </p:cNvPicPr>
          <p:nvPr/>
        </p:nvPicPr>
        <p:blipFill rotWithShape="1">
          <a:blip r:embed="rId3">
            <a:alphaModFix amt="50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943FDB6-BCBE-8A60-C752-08B92B7C3DB3}"/>
              </a:ext>
            </a:extLst>
          </p:cNvPr>
          <p:cNvSpPr>
            <a:spLocks noGrp="1"/>
          </p:cNvSpPr>
          <p:nvPr>
            <p:ph type="ctrTitle"/>
          </p:nvPr>
        </p:nvSpPr>
        <p:spPr>
          <a:xfrm>
            <a:off x="548640" y="952500"/>
            <a:ext cx="4495308" cy="1828793"/>
          </a:xfrm>
        </p:spPr>
        <p:txBody>
          <a:bodyPr vert="horz" lIns="91440" tIns="45720" rIns="91440" bIns="45720" rtlCol="0" anchor="t">
            <a:normAutofit/>
          </a:bodyPr>
          <a:lstStyle/>
          <a:p>
            <a:r>
              <a:rPr lang="en-US" sz="3600" kern="1200" dirty="0">
                <a:solidFill>
                  <a:srgbClr val="FFFFFF"/>
                </a:solidFill>
                <a:latin typeface="+mj-lt"/>
                <a:ea typeface="+mj-ea"/>
                <a:cs typeface="+mj-cs"/>
              </a:rPr>
              <a:t>Thank you for your attention!</a:t>
            </a:r>
          </a:p>
        </p:txBody>
      </p:sp>
      <p:cxnSp>
        <p:nvCxnSpPr>
          <p:cNvPr id="49" name="Straight Connector 48">
            <a:extLst>
              <a:ext uri="{FF2B5EF4-FFF2-40B4-BE49-F238E27FC236}">
                <a16:creationId xmlns:a16="http://schemas.microsoft.com/office/drawing/2014/main" id="{814332FE-82B3-4EC0-8568-D876314402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7700" y="677785"/>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FD2A4F51-BE6B-384A-F022-11A476040554}"/>
              </a:ext>
            </a:extLst>
          </p:cNvPr>
          <p:cNvSpPr txBox="1">
            <a:spLocks/>
          </p:cNvSpPr>
          <p:nvPr/>
        </p:nvSpPr>
        <p:spPr>
          <a:xfrm>
            <a:off x="548640" y="3284614"/>
            <a:ext cx="4804104" cy="2773286"/>
          </a:xfrm>
          <a:prstGeom prst="rect">
            <a:avLst/>
          </a:prstGeom>
        </p:spPr>
        <p:txBody>
          <a:bodyPr vert="horz" lIns="91440" tIns="45720" rIns="91440" bIns="45720" rtlCol="0">
            <a:normAutofit/>
          </a:bodyPr>
          <a:lstStyle>
            <a:lvl1pPr algn="l" defTabSz="914400" rtl="0" eaLnBrk="1" latinLnBrk="0" hangingPunct="1">
              <a:lnSpc>
                <a:spcPct val="85000"/>
              </a:lnSpc>
              <a:spcBef>
                <a:spcPct val="0"/>
              </a:spcBef>
              <a:buNone/>
              <a:defRPr sz="4400" kern="1200">
                <a:solidFill>
                  <a:schemeClr val="accent1"/>
                </a:solidFill>
                <a:latin typeface="+mj-lt"/>
                <a:ea typeface="+mj-ea"/>
                <a:cs typeface="+mj-cs"/>
              </a:defRPr>
            </a:lvl1pPr>
          </a:lstStyle>
          <a:p>
            <a:pPr indent="-228600">
              <a:lnSpc>
                <a:spcPct val="110000"/>
              </a:lnSpc>
              <a:buFont typeface="Arial" panose="020B0604020202020204" pitchFamily="34" charset="0"/>
              <a:buChar char="•"/>
            </a:pPr>
            <a:r>
              <a:rPr lang="en-US" sz="2800" b="0" i="0" dirty="0">
                <a:solidFill>
                  <a:srgbClr val="FFFFFF"/>
                </a:solidFill>
                <a:effectLst/>
                <a:ea typeface="+mn-ea"/>
                <a:cs typeface="+mn-cs"/>
              </a:rPr>
              <a:t>Ioannis </a:t>
            </a:r>
            <a:r>
              <a:rPr lang="en-US" sz="2800" b="0" i="0" dirty="0" err="1">
                <a:solidFill>
                  <a:srgbClr val="FFFFFF"/>
                </a:solidFill>
                <a:effectLst/>
                <a:ea typeface="+mn-ea"/>
                <a:cs typeface="+mn-cs"/>
              </a:rPr>
              <a:t>Tournis</a:t>
            </a:r>
            <a:endParaRPr lang="en-US" sz="2800" b="0" i="0" dirty="0">
              <a:solidFill>
                <a:srgbClr val="FFFFFF"/>
              </a:solidFill>
              <a:effectLst/>
              <a:ea typeface="+mn-ea"/>
              <a:cs typeface="+mn-cs"/>
            </a:endParaRPr>
          </a:p>
          <a:p>
            <a:pPr indent="-228600">
              <a:lnSpc>
                <a:spcPct val="110000"/>
              </a:lnSpc>
              <a:buFont typeface="Arial" panose="020B0604020202020204" pitchFamily="34" charset="0"/>
              <a:buChar char="•"/>
            </a:pPr>
            <a:r>
              <a:rPr lang="en-US" sz="2800" b="0" i="0" dirty="0">
                <a:solidFill>
                  <a:srgbClr val="FFFFFF"/>
                </a:solidFill>
                <a:effectLst/>
                <a:ea typeface="+mn-ea"/>
                <a:cs typeface="+mn-cs"/>
              </a:rPr>
              <a:t>Maria Michailidi</a:t>
            </a:r>
          </a:p>
          <a:p>
            <a:pPr indent="-228600">
              <a:lnSpc>
                <a:spcPct val="110000"/>
              </a:lnSpc>
              <a:buFont typeface="Arial" panose="020B0604020202020204" pitchFamily="34" charset="0"/>
              <a:buChar char="•"/>
            </a:pPr>
            <a:r>
              <a:rPr lang="en-US" sz="2800" b="0" i="0" dirty="0">
                <a:solidFill>
                  <a:srgbClr val="FFFFFF"/>
                </a:solidFill>
                <a:effectLst/>
                <a:ea typeface="+mn-ea"/>
                <a:cs typeface="+mn-cs"/>
              </a:rPr>
              <a:t>Nikolaos Georgiadis</a:t>
            </a:r>
          </a:p>
          <a:p>
            <a:pPr indent="-228600">
              <a:lnSpc>
                <a:spcPct val="110000"/>
              </a:lnSpc>
              <a:buFont typeface="Arial" panose="020B0604020202020204" pitchFamily="34" charset="0"/>
              <a:buChar char="•"/>
            </a:pPr>
            <a:r>
              <a:rPr lang="en-US" sz="2800" b="0" i="0" dirty="0">
                <a:solidFill>
                  <a:srgbClr val="FFFFFF"/>
                </a:solidFill>
                <a:effectLst/>
                <a:ea typeface="+mn-ea"/>
                <a:cs typeface="+mn-cs"/>
              </a:rPr>
              <a:t>Panagiotis </a:t>
            </a:r>
            <a:r>
              <a:rPr lang="en-US" sz="2800" b="0" i="0" dirty="0" err="1">
                <a:solidFill>
                  <a:srgbClr val="FFFFFF"/>
                </a:solidFill>
                <a:effectLst/>
                <a:ea typeface="+mn-ea"/>
                <a:cs typeface="+mn-cs"/>
              </a:rPr>
              <a:t>Giovanos</a:t>
            </a:r>
            <a:endParaRPr lang="en-US" sz="2800" b="0" i="0" dirty="0">
              <a:solidFill>
                <a:srgbClr val="FFFFFF"/>
              </a:solidFill>
              <a:effectLst/>
              <a:ea typeface="+mn-ea"/>
              <a:cs typeface="+mn-cs"/>
            </a:endParaRPr>
          </a:p>
          <a:p>
            <a:pPr indent="-228600">
              <a:lnSpc>
                <a:spcPct val="110000"/>
              </a:lnSpc>
              <a:buFont typeface="Arial" panose="020B0604020202020204" pitchFamily="34" charset="0"/>
              <a:buChar char="•"/>
            </a:pPr>
            <a:r>
              <a:rPr lang="en-US" sz="2800" b="0" i="0" dirty="0">
                <a:solidFill>
                  <a:srgbClr val="FFFFFF"/>
                </a:solidFill>
                <a:effectLst/>
                <a:ea typeface="+mn-ea"/>
                <a:cs typeface="+mn-cs"/>
              </a:rPr>
              <a:t>Konstantinos </a:t>
            </a:r>
            <a:r>
              <a:rPr lang="en-US" sz="2800" b="0" i="0" dirty="0" err="1">
                <a:solidFill>
                  <a:srgbClr val="FFFFFF"/>
                </a:solidFill>
                <a:effectLst/>
                <a:ea typeface="+mn-ea"/>
                <a:cs typeface="+mn-cs"/>
              </a:rPr>
              <a:t>Fragkos</a:t>
            </a:r>
            <a:endParaRPr lang="en-US" sz="2800" b="0" i="0" dirty="0">
              <a:solidFill>
                <a:srgbClr val="FFFFFF"/>
              </a:solidFill>
              <a:effectLst/>
              <a:ea typeface="+mn-ea"/>
              <a:cs typeface="+mn-cs"/>
            </a:endParaRPr>
          </a:p>
          <a:p>
            <a:pPr indent="-228600">
              <a:lnSpc>
                <a:spcPct val="110000"/>
              </a:lnSpc>
              <a:spcAft>
                <a:spcPts val="600"/>
              </a:spcAft>
              <a:buFont typeface="Arial" panose="020B0604020202020204" pitchFamily="34" charset="0"/>
              <a:buChar char="•"/>
            </a:pPr>
            <a:endParaRPr lang="en-US" sz="2800" dirty="0">
              <a:solidFill>
                <a:srgbClr val="FFFFFF"/>
              </a:solidFill>
              <a:latin typeface="+mn-lt"/>
              <a:ea typeface="+mn-ea"/>
              <a:cs typeface="+mn-cs"/>
            </a:endParaRPr>
          </a:p>
        </p:txBody>
      </p:sp>
      <p:cxnSp>
        <p:nvCxnSpPr>
          <p:cNvPr id="51" name="Straight Connector 50">
            <a:extLst>
              <a:ext uri="{FF2B5EF4-FFF2-40B4-BE49-F238E27FC236}">
                <a16:creationId xmlns:a16="http://schemas.microsoft.com/office/drawing/2014/main" id="{7B5E59FA-8FDE-43F6-BEAF-F8D715BA55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7633"/>
            <a:ext cx="1090506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5D77F1DB-6087-BB13-AE62-7E2492D4BF56}"/>
              </a:ext>
            </a:extLst>
          </p:cNvPr>
          <p:cNvSpPr txBox="1">
            <a:spLocks/>
          </p:cNvSpPr>
          <p:nvPr/>
        </p:nvSpPr>
        <p:spPr>
          <a:xfrm>
            <a:off x="2631175" y="3573386"/>
            <a:ext cx="6540418" cy="765996"/>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kern="1200">
                <a:solidFill>
                  <a:schemeClr val="accent1"/>
                </a:solidFill>
                <a:latin typeface="+mj-lt"/>
                <a:ea typeface="+mj-ea"/>
                <a:cs typeface="+mj-cs"/>
              </a:defRPr>
            </a:lvl1pPr>
          </a:lstStyle>
          <a:p>
            <a:endParaRPr lang="en-US" sz="3600" dirty="0">
              <a:solidFill>
                <a:srgbClr val="FFFFFF"/>
              </a:solidFill>
            </a:endParaRPr>
          </a:p>
        </p:txBody>
      </p:sp>
    </p:spTree>
    <p:extLst>
      <p:ext uri="{BB962C8B-B14F-4D97-AF65-F5344CB8AC3E}">
        <p14:creationId xmlns:p14="http://schemas.microsoft.com/office/powerpoint/2010/main" val="36345690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Tribune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118</TotalTime>
  <Words>225</Words>
  <Application>Microsoft Office PowerPoint</Application>
  <PresentationFormat>Widescreen</PresentationFormat>
  <Paragraphs>22</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Amasis MT Pro Medium</vt:lpstr>
      <vt:lpstr>Aptos</vt:lpstr>
      <vt:lpstr>Arial</vt:lpstr>
      <vt:lpstr>Univers Light</vt:lpstr>
      <vt:lpstr>TribuneVTI</vt:lpstr>
      <vt:lpstr>Introducing a 3-phase Chatbot:   1. Natural language query  2. SQL Query  3. Natural language response based on sql query results</vt:lpstr>
      <vt:lpstr>Entersoft Chatbot</vt:lpstr>
      <vt:lpstr>Entersoft Chatbot</vt:lpstr>
      <vt:lpstr>Entersoft Chatbot</vt:lpstr>
      <vt:lpstr>Entersoft Chatbot </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A 3-PHASE CHATBOT:   NATURAL LANGUAGE QUERY  SQL QUERY  NATURAL LANGUAGE RESPONSE BASED ON SQL QUERY RESULTS</dc:title>
  <dc:creator>Maria Michailidi</dc:creator>
  <cp:lastModifiedBy>Maria Michailidi</cp:lastModifiedBy>
  <cp:revision>5</cp:revision>
  <dcterms:created xsi:type="dcterms:W3CDTF">2024-04-21T07:31:46Z</dcterms:created>
  <dcterms:modified xsi:type="dcterms:W3CDTF">2024-04-21T09:30:07Z</dcterms:modified>
</cp:coreProperties>
</file>