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303" r:id="rId4"/>
    <p:sldId id="308" r:id="rId5"/>
    <p:sldId id="302" r:id="rId6"/>
    <p:sldId id="288" r:id="rId7"/>
    <p:sldId id="309" r:id="rId8"/>
    <p:sldId id="310" r:id="rId9"/>
    <p:sldId id="311" r:id="rId10"/>
    <p:sldId id="289" r:id="rId11"/>
    <p:sldId id="312" r:id="rId12"/>
    <p:sldId id="290" r:id="rId13"/>
    <p:sldId id="291" r:id="rId14"/>
    <p:sldId id="293" r:id="rId15"/>
    <p:sldId id="294" r:id="rId16"/>
    <p:sldId id="301" r:id="rId17"/>
    <p:sldId id="313" r:id="rId18"/>
    <p:sldId id="304" r:id="rId19"/>
    <p:sldId id="298" r:id="rId20"/>
    <p:sldId id="314" r:id="rId21"/>
    <p:sldId id="315" r:id="rId22"/>
    <p:sldId id="317" r:id="rId23"/>
    <p:sldId id="318" r:id="rId24"/>
    <p:sldId id="299" r:id="rId25"/>
    <p:sldId id="319" r:id="rId26"/>
    <p:sldId id="320" r:id="rId27"/>
    <p:sldId id="305" r:id="rId28"/>
    <p:sldId id="306" r:id="rId29"/>
    <p:sldId id="296" r:id="rId30"/>
    <p:sldId id="307" r:id="rId31"/>
    <p:sldId id="283" r:id="rId32"/>
    <p:sldId id="272" r:id="rId3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CC0099"/>
    <a:srgbClr val="FF9999"/>
    <a:srgbClr val="006699"/>
    <a:srgbClr val="CC0066"/>
    <a:srgbClr val="D6009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138B5-0EF8-4E30-8DA5-FC546072AA18}" v="4" dt="2020-11-24T11:46:23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2792" autoAdjust="0"/>
  </p:normalViewPr>
  <p:slideViewPr>
    <p:cSldViewPr>
      <p:cViewPr varScale="1">
        <p:scale>
          <a:sx n="84" d="100"/>
          <a:sy n="84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336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Giannetti" userId="467058985a67dedc" providerId="LiveId" clId="{5EC138B5-0EF8-4E30-8DA5-FC546072AA18}"/>
    <pc:docChg chg="undo custSel addSld modSld sldOrd">
      <pc:chgData name="Giacomo Giannetti" userId="467058985a67dedc" providerId="LiveId" clId="{5EC138B5-0EF8-4E30-8DA5-FC546072AA18}" dt="2020-11-24T11:46:23.831" v="711"/>
      <pc:docMkLst>
        <pc:docMk/>
      </pc:docMkLst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0" sldId="256"/>
        </pc:sldMkLst>
      </pc:sldChg>
      <pc:sldChg chg="modSp modTransition">
        <pc:chgData name="Giacomo Giannetti" userId="467058985a67dedc" providerId="LiveId" clId="{5EC138B5-0EF8-4E30-8DA5-FC546072AA18}" dt="2020-11-24T11:46:23.831" v="711"/>
        <pc:sldMkLst>
          <pc:docMk/>
          <pc:sldMk cId="1178572117" sldId="271"/>
        </pc:sldMkLst>
        <pc:spChg chg="mod">
          <ac:chgData name="Giacomo Giannetti" userId="467058985a67dedc" providerId="LiveId" clId="{5EC138B5-0EF8-4E30-8DA5-FC546072AA18}" dt="2020-11-24T11:20:26.556" v="73" actId="6549"/>
          <ac:spMkLst>
            <pc:docMk/>
            <pc:sldMk cId="1178572117" sldId="271"/>
            <ac:spMk id="2" creationId="{C2311F0E-9D78-4F40-8951-E94FD0D32000}"/>
          </ac:spMkLst>
        </pc:spChg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3046329438" sldId="272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1909885893" sldId="283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2393335912" sldId="284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90202933" sldId="286"/>
        </pc:sldMkLst>
      </pc:sldChg>
      <pc:sldChg chg="modSp modTransition">
        <pc:chgData name="Giacomo Giannetti" userId="467058985a67dedc" providerId="LiveId" clId="{5EC138B5-0EF8-4E30-8DA5-FC546072AA18}" dt="2020-11-24T11:46:23.831" v="711"/>
        <pc:sldMkLst>
          <pc:docMk/>
          <pc:sldMk cId="1513803309" sldId="287"/>
        </pc:sldMkLst>
        <pc:spChg chg="mod">
          <ac:chgData name="Giacomo Giannetti" userId="467058985a67dedc" providerId="LiveId" clId="{5EC138B5-0EF8-4E30-8DA5-FC546072AA18}" dt="2020-11-24T11:30:19.189" v="708" actId="20577"/>
          <ac:spMkLst>
            <pc:docMk/>
            <pc:sldMk cId="1513803309" sldId="287"/>
            <ac:spMk id="2" creationId="{C2311F0E-9D78-4F40-8951-E94FD0D32000}"/>
          </ac:spMkLst>
        </pc:spChg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917332840" sldId="288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1555843850" sldId="289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2901426788" sldId="290"/>
        </pc:sldMkLst>
      </pc:sldChg>
      <pc:sldChg chg="ord modTransition">
        <pc:chgData name="Giacomo Giannetti" userId="467058985a67dedc" providerId="LiveId" clId="{5EC138B5-0EF8-4E30-8DA5-FC546072AA18}" dt="2020-11-24T11:46:23.831" v="711"/>
        <pc:sldMkLst>
          <pc:docMk/>
          <pc:sldMk cId="1370791685" sldId="291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3196200911" sldId="292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2774360242" sldId="293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1514646623" sldId="294"/>
        </pc:sldMkLst>
      </pc:sldChg>
      <pc:sldChg chg="modTransition">
        <pc:chgData name="Giacomo Giannetti" userId="467058985a67dedc" providerId="LiveId" clId="{5EC138B5-0EF8-4E30-8DA5-FC546072AA18}" dt="2020-11-24T11:46:23.831" v="711"/>
        <pc:sldMkLst>
          <pc:docMk/>
          <pc:sldMk cId="3534272526" sldId="295"/>
        </pc:sldMkLst>
      </pc:sldChg>
      <pc:sldChg chg="modSp modTransition">
        <pc:chgData name="Giacomo Giannetti" userId="467058985a67dedc" providerId="LiveId" clId="{5EC138B5-0EF8-4E30-8DA5-FC546072AA18}" dt="2020-11-24T11:46:23.831" v="711"/>
        <pc:sldMkLst>
          <pc:docMk/>
          <pc:sldMk cId="801562940" sldId="296"/>
        </pc:sldMkLst>
        <pc:spChg chg="mod">
          <ac:chgData name="Giacomo Giannetti" userId="467058985a67dedc" providerId="LiveId" clId="{5EC138B5-0EF8-4E30-8DA5-FC546072AA18}" dt="2020-11-24T11:27:17.029" v="697" actId="20577"/>
          <ac:spMkLst>
            <pc:docMk/>
            <pc:sldMk cId="801562940" sldId="296"/>
            <ac:spMk id="2" creationId="{7F6B3F8A-4C75-4A50-B6AF-E790E78F8932}"/>
          </ac:spMkLst>
        </pc:spChg>
        <pc:spChg chg="mod">
          <ac:chgData name="Giacomo Giannetti" userId="467058985a67dedc" providerId="LiveId" clId="{5EC138B5-0EF8-4E30-8DA5-FC546072AA18}" dt="2020-11-24T11:20:16.860" v="64" actId="20577"/>
          <ac:spMkLst>
            <pc:docMk/>
            <pc:sldMk cId="801562940" sldId="296"/>
            <ac:spMk id="3" creationId="{0D4EE03B-0FC2-4189-8487-C0A42E03953C}"/>
          </ac:spMkLst>
        </pc:spChg>
      </pc:sldChg>
      <pc:sldChg chg="add modTransition">
        <pc:chgData name="Giacomo Giannetti" userId="467058985a67dedc" providerId="LiveId" clId="{5EC138B5-0EF8-4E30-8DA5-FC546072AA18}" dt="2020-11-24T11:46:23.831" v="711"/>
        <pc:sldMkLst>
          <pc:docMk/>
          <pc:sldMk cId="952367680" sldId="297"/>
        </pc:sldMkLst>
      </pc:sldChg>
    </pc:docChg>
  </pc:docChgLst>
  <pc:docChgLst>
    <pc:chgData name="Giacomo Giannetti" userId="467058985a67dedc" providerId="LiveId" clId="{A8EA1232-F3F7-4ADF-9526-CF15ACD54AFC}"/>
    <pc:docChg chg="modSld">
      <pc:chgData name="Giacomo Giannetti" userId="467058985a67dedc" providerId="LiveId" clId="{A8EA1232-F3F7-4ADF-9526-CF15ACD54AFC}" dt="2020-11-20T11:28:41.497" v="462" actId="122"/>
      <pc:docMkLst>
        <pc:docMk/>
      </pc:docMkLst>
      <pc:sldChg chg="modSp">
        <pc:chgData name="Giacomo Giannetti" userId="467058985a67dedc" providerId="LiveId" clId="{A8EA1232-F3F7-4ADF-9526-CF15ACD54AFC}" dt="2020-11-05T11:33:22.728" v="8" actId="20577"/>
        <pc:sldMkLst>
          <pc:docMk/>
          <pc:sldMk cId="0" sldId="256"/>
        </pc:sldMkLst>
        <pc:spChg chg="mod">
          <ac:chgData name="Giacomo Giannetti" userId="467058985a67dedc" providerId="LiveId" clId="{A8EA1232-F3F7-4ADF-9526-CF15ACD54AFC}" dt="2020-11-05T11:33:22.728" v="8" actId="20577"/>
          <ac:spMkLst>
            <pc:docMk/>
            <pc:sldMk cId="0" sldId="256"/>
            <ac:spMk id="3" creationId="{B4D681C0-D5C9-4685-B577-AC52E99D2261}"/>
          </ac:spMkLst>
        </pc:spChg>
      </pc:sldChg>
      <pc:sldChg chg="modNotesTx">
        <pc:chgData name="Giacomo Giannetti" userId="467058985a67dedc" providerId="LiveId" clId="{A8EA1232-F3F7-4ADF-9526-CF15ACD54AFC}" dt="2020-11-05T12:12:26.561" v="442" actId="20577"/>
        <pc:sldMkLst>
          <pc:docMk/>
          <pc:sldMk cId="2443649922" sldId="279"/>
        </pc:sldMkLst>
      </pc:sldChg>
      <pc:sldChg chg="modSp">
        <pc:chgData name="Giacomo Giannetti" userId="467058985a67dedc" providerId="LiveId" clId="{A8EA1232-F3F7-4ADF-9526-CF15ACD54AFC}" dt="2020-11-20T11:28:41.497" v="462" actId="122"/>
        <pc:sldMkLst>
          <pc:docMk/>
          <pc:sldMk cId="2160971599" sldId="282"/>
        </pc:sldMkLst>
        <pc:spChg chg="mod">
          <ac:chgData name="Giacomo Giannetti" userId="467058985a67dedc" providerId="LiveId" clId="{A8EA1232-F3F7-4ADF-9526-CF15ACD54AFC}" dt="2020-11-20T11:28:41.497" v="462" actId="122"/>
          <ac:spMkLst>
            <pc:docMk/>
            <pc:sldMk cId="2160971599" sldId="282"/>
            <ac:spMk id="2" creationId="{C2311F0E-9D78-4F40-8951-E94FD0D32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001C4913-215A-4EB2-A71B-406AE0931207}" type="datetimeFigureOut">
              <a:rPr lang="de-AT"/>
              <a:pPr>
                <a:defRPr/>
              </a:pPr>
              <a:t>23.02.2021</a:t>
            </a:fld>
            <a:endParaRPr lang="de-A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5993B06-33AB-4BEB-9E17-130DC892137A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1958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596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By implementing combinatorial computation steps as a sequence of </a:t>
            </a:r>
            <a:r>
              <a:rPr lang="en-GB" sz="1200" b="1" dirty="0"/>
              <a:t>combinatorial blocks instead of using clocked loops</a:t>
            </a:r>
            <a:r>
              <a:rPr lang="en-GB" sz="1200" dirty="0"/>
              <a:t>, a faster computation speed can be achieved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>
              <a:tabLst>
                <a:tab pos="1619250" algn="l"/>
              </a:tabLst>
            </a:pPr>
            <a:r>
              <a:rPr lang="en-GB" sz="2000" dirty="0"/>
              <a:t>Due to physical delay present in hardware </a:t>
            </a:r>
            <a:r>
              <a:rPr lang="en-GB" sz="2000" b="1" dirty="0"/>
              <a:t>increasing the number of elements in a sequence does increase the computation time</a:t>
            </a:r>
          </a:p>
          <a:p>
            <a:pPr>
              <a:tabLst>
                <a:tab pos="1619250" algn="l"/>
              </a:tabLst>
            </a:pPr>
            <a:r>
              <a:rPr lang="en-GB" sz="1600" dirty="0"/>
              <a:t>Therefore increasing parallelism will not decrease computation time in the same order</a:t>
            </a:r>
          </a:p>
          <a:p>
            <a:pPr>
              <a:tabLst>
                <a:tab pos="1619250" algn="l"/>
              </a:tabLst>
            </a:pPr>
            <a:r>
              <a:rPr lang="en-GB" sz="1600" dirty="0"/>
              <a:t>A </a:t>
            </a:r>
            <a:r>
              <a:rPr lang="en-GB" sz="1600" b="1" dirty="0"/>
              <a:t>trade-off between area and time </a:t>
            </a:r>
            <a:r>
              <a:rPr lang="en-GB" sz="1600" dirty="0"/>
              <a:t>has to be chosen and based on this the design has to be generated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993B06-33AB-4BEB-9E17-130DC892137A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59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9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" y="141050"/>
            <a:ext cx="3256855" cy="2301460"/>
          </a:xfrm>
          <a:prstGeom prst="rect">
            <a:avLst/>
          </a:prstGeom>
        </p:spPr>
      </p:pic>
      <p:sp>
        <p:nvSpPr>
          <p:cNvPr id="2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14-0FF8-4AC9-ACB9-8417D7D8629C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B6A6-2A5F-4F54-9D9A-4D5A8A8AB54B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E42C8-CC13-41A8-B07E-43D7780B6728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F4F10-712C-4658-86B5-F95060DCE5DD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8B9F5-D381-433C-94F5-9E03C656BCF8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ogo_INT_fina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70722"/>
          <a:stretch/>
        </p:blipFill>
        <p:spPr bwMode="auto">
          <a:xfrm>
            <a:off x="142875" y="61913"/>
            <a:ext cx="828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12"/>
          <p:cNvCxnSpPr/>
          <p:nvPr userDrawn="1"/>
        </p:nvCxnSpPr>
        <p:spPr>
          <a:xfrm>
            <a:off x="71437" y="6309320"/>
            <a:ext cx="9001125" cy="0"/>
          </a:xfrm>
          <a:prstGeom prst="line">
            <a:avLst/>
          </a:prstGeom>
          <a:ln w="317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6"/>
          <p:cNvSpPr txBox="1"/>
          <p:nvPr userDrawn="1"/>
        </p:nvSpPr>
        <p:spPr>
          <a:xfrm>
            <a:off x="8501063" y="6462713"/>
            <a:ext cx="5842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641B20-16ED-4B98-A1C4-590E43289B10}" type="slidenum">
              <a:rPr lang="de-AT" sz="1400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‹N›</a:t>
            </a:fld>
            <a:endParaRPr lang="de-AT" sz="1400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714488"/>
            <a:ext cx="8401080" cy="4411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85"/>
            <a:ext cx="4211960" cy="1603810"/>
          </a:xfrm>
          <a:prstGeom prst="rect">
            <a:avLst/>
          </a:prstGeom>
        </p:spPr>
      </p:pic>
      <p:sp>
        <p:nvSpPr>
          <p:cNvPr id="11" name="Abgerundetes Rechteck 10"/>
          <p:cNvSpPr/>
          <p:nvPr userDrawn="1"/>
        </p:nvSpPr>
        <p:spPr>
          <a:xfrm>
            <a:off x="4644008" y="-27384"/>
            <a:ext cx="360040" cy="16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3" descr="Logo_INT_fina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61913"/>
            <a:ext cx="2830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9"/>
          <p:cNvCxnSpPr/>
          <p:nvPr userDrawn="1"/>
        </p:nvCxnSpPr>
        <p:spPr>
          <a:xfrm>
            <a:off x="142875" y="1601788"/>
            <a:ext cx="8999538" cy="0"/>
          </a:xfrm>
          <a:prstGeom prst="line">
            <a:avLst/>
          </a:prstGeom>
          <a:ln w="317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2"/>
          <p:cNvCxnSpPr/>
          <p:nvPr userDrawn="1"/>
        </p:nvCxnSpPr>
        <p:spPr>
          <a:xfrm>
            <a:off x="160338" y="6350000"/>
            <a:ext cx="9001125" cy="0"/>
          </a:xfrm>
          <a:prstGeom prst="line">
            <a:avLst/>
          </a:prstGeom>
          <a:ln w="317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5"/>
          <p:cNvSpPr txBox="1"/>
          <p:nvPr userDrawn="1"/>
        </p:nvSpPr>
        <p:spPr>
          <a:xfrm>
            <a:off x="127000" y="6357938"/>
            <a:ext cx="329287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5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© 2019/20 INTERNATIONAL OFFICE DER TU</a:t>
            </a:r>
            <a:r>
              <a:rPr lang="de-AT" sz="1050" baseline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de-AT" sz="105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WIEN</a:t>
            </a:r>
            <a:br>
              <a:rPr lang="de-AT" sz="105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de-AT" sz="105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Gusshausstraße 28, 1040 Wien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+mn-lt"/>
            </a:endParaRPr>
          </a:p>
        </p:txBody>
      </p:sp>
      <p:sp>
        <p:nvSpPr>
          <p:cNvPr id="9" name="Textfeld 16"/>
          <p:cNvSpPr txBox="1"/>
          <p:nvPr userDrawn="1"/>
        </p:nvSpPr>
        <p:spPr>
          <a:xfrm>
            <a:off x="8501063" y="6462713"/>
            <a:ext cx="5842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641B20-16ED-4B98-A1C4-590E43289B10}" type="slidenum">
              <a:rPr lang="de-AT" sz="1400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‹N›</a:t>
            </a:fld>
            <a:endParaRPr lang="de-AT" sz="1400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714488"/>
            <a:ext cx="8401080" cy="4411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26590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91A6-505D-44A8-8C8E-3A6E1DF3164E}" type="slidenum">
              <a:rPr lang="de-AT" smtClean="0"/>
              <a:pPr>
                <a:defRPr/>
              </a:pPr>
              <a:t>‹N›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4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8BC9-B012-4DBC-88A5-389630CA9BE7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C1E69-74C4-496A-B90D-71264AE96A19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AEC2-2A96-4D86-81AC-E90C28EE4A70}" type="slidenum">
              <a:rPr lang="de-AT"/>
              <a:pPr>
                <a:defRPr/>
              </a:pPr>
              <a:t>‹N›</a:t>
            </a:fld>
            <a:endParaRPr lang="de-AT"/>
          </a:p>
        </p:txBody>
      </p:sp>
      <p:pic>
        <p:nvPicPr>
          <p:cNvPr id="10" name="Picture 3" descr="Logo_INT_final">
            <a:extLst>
              <a:ext uri="{FF2B5EF4-FFF2-40B4-BE49-F238E27FC236}">
                <a16:creationId xmlns:a16="http://schemas.microsoft.com/office/drawing/2014/main" id="{6A41CE39-3E71-4D86-890B-BDF1588562B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70722"/>
          <a:stretch/>
        </p:blipFill>
        <p:spPr bwMode="auto">
          <a:xfrm>
            <a:off x="142875" y="61913"/>
            <a:ext cx="828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786E35C0-D137-4F9E-9276-38A88AE6F996}"/>
              </a:ext>
            </a:extLst>
          </p:cNvPr>
          <p:cNvCxnSpPr/>
          <p:nvPr userDrawn="1"/>
        </p:nvCxnSpPr>
        <p:spPr>
          <a:xfrm>
            <a:off x="160338" y="6350000"/>
            <a:ext cx="9001125" cy="0"/>
          </a:xfrm>
          <a:prstGeom prst="line">
            <a:avLst/>
          </a:prstGeom>
          <a:ln w="317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8692-C76D-4509-AA98-FA3F8C4886C3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0BF4-D05C-4C82-ABF7-68E5B611D26B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8C91A6-505D-44A8-8C8E-3A6E1DF3164E}" type="slidenum">
              <a:rPr lang="de-AT"/>
              <a:pPr>
                <a:defRPr/>
              </a:pPr>
              <a:t>‹N›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963D5704-CAA1-4BE0-912F-C40516770B78}"/>
              </a:ext>
            </a:extLst>
          </p:cNvPr>
          <p:cNvGrpSpPr/>
          <p:nvPr/>
        </p:nvGrpSpPr>
        <p:grpSpPr>
          <a:xfrm>
            <a:off x="467544" y="1628800"/>
            <a:ext cx="7419558" cy="4944124"/>
            <a:chOff x="467544" y="1628800"/>
            <a:chExt cx="7419558" cy="4944124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E7100358-FEF7-4F12-94AE-9F469D567ABD}"/>
                </a:ext>
              </a:extLst>
            </p:cNvPr>
            <p:cNvSpPr txBox="1"/>
            <p:nvPr/>
          </p:nvSpPr>
          <p:spPr>
            <a:xfrm>
              <a:off x="2202600" y="1628800"/>
              <a:ext cx="4738798" cy="131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3200" i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 performances</a:t>
              </a:r>
            </a:p>
            <a:p>
              <a:pPr algn="ctr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presentation</a:t>
              </a:r>
              <a:endPara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B4D681C0-D5C9-4685-B577-AC52E99D2261}"/>
                </a:ext>
              </a:extLst>
            </p:cNvPr>
            <p:cNvSpPr txBox="1"/>
            <p:nvPr/>
          </p:nvSpPr>
          <p:spPr>
            <a:xfrm>
              <a:off x="2556062" y="3066301"/>
              <a:ext cx="403187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on Chip design laboratory</a:t>
              </a:r>
            </a:p>
            <a:p>
              <a:pPr algn="ctr"/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 code 384.178</a:t>
              </a:r>
            </a:p>
            <a:p>
              <a:pPr algn="ctr"/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Lecturer </a:t>
              </a:r>
              <a:r>
                <a:rPr lang="en-GB" sz="20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Nahla</a:t>
              </a:r>
              <a:r>
                <a:rPr lang="en-GB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El-</a:t>
              </a:r>
              <a:r>
                <a:rPr lang="en-GB" sz="20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Araby</a:t>
              </a:r>
              <a:endParaRPr lang="en-GB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en-GB" sz="2000" dirty="0"/>
                <a:t>Winter semester 2020/2021</a:t>
              </a:r>
            </a:p>
            <a:p>
              <a:pPr algn="ctr">
                <a:spcBef>
                  <a:spcPts val="1200"/>
                </a:spcBef>
              </a:pPr>
              <a:r>
                <a:rPr lang="en-GB" sz="2000" dirty="0"/>
                <a:t>23 February 2021</a:t>
              </a: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BFA6FA7E-EE64-4B69-B8F8-DF02D0C1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87929"/>
              <a:ext cx="741955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fontAlgn="base">
                <a:spcBef>
                  <a:spcPct val="20000"/>
                </a:spcBef>
                <a:spcAft>
                  <a:spcPct val="0"/>
                </a:spcAft>
                <a:buClr>
                  <a:srgbClr val="822433"/>
                </a:buClr>
                <a:buNone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fontAlgn="base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fontAlgn="base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fontAlgn="base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fontAlgn="base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it-IT" altLang="it-IT" sz="1800" dirty="0">
                  <a:solidFill>
                    <a:schemeClr val="tx1"/>
                  </a:solidFill>
                </a:rPr>
                <a:t>Giacomo Giannetti 	12006424   </a:t>
              </a:r>
              <a:r>
                <a:rPr lang="it-IT" sz="1800" dirty="0"/>
                <a:t>e12006424@student.tuwien.ac.at</a:t>
              </a:r>
              <a:endParaRPr lang="it-IT" altLang="it-IT" sz="1800" dirty="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it-IT" altLang="it-IT" sz="1800" dirty="0">
                  <a:solidFill>
                    <a:schemeClr val="tx1"/>
                  </a:solidFill>
                </a:rPr>
                <a:t>Benjamin </a:t>
              </a:r>
              <a:r>
                <a:rPr lang="it-IT" altLang="it-IT" sz="1800" dirty="0" err="1">
                  <a:solidFill>
                    <a:schemeClr val="tx1"/>
                  </a:solidFill>
                </a:rPr>
                <a:t>Gräf</a:t>
              </a:r>
              <a:r>
                <a:rPr lang="it-IT" altLang="it-IT" sz="1800" dirty="0">
                  <a:solidFill>
                    <a:schemeClr val="tx1"/>
                  </a:solidFill>
                </a:rPr>
                <a:t> 	51832224</a:t>
              </a:r>
            </a:p>
            <a:p>
              <a:pPr algn="l" eaLnBrk="1" hangingPunct="1"/>
              <a:r>
                <a:rPr lang="it-IT" altLang="it-IT" sz="1800" dirty="0" err="1">
                  <a:solidFill>
                    <a:schemeClr val="tx1"/>
                  </a:solidFill>
                </a:rPr>
                <a:t>Zifei</a:t>
              </a:r>
              <a:r>
                <a:rPr lang="it-IT" altLang="it-IT" sz="1800" dirty="0">
                  <a:solidFill>
                    <a:schemeClr val="tx1"/>
                  </a:solidFill>
                </a:rPr>
                <a:t> Li 		51813032</a:t>
              </a:r>
            </a:p>
            <a:p>
              <a:pPr algn="l" eaLnBrk="1" hangingPunct="1"/>
              <a:r>
                <a:rPr lang="it-IT" altLang="it-IT" sz="1800" dirty="0" err="1">
                  <a:solidFill>
                    <a:schemeClr val="tx1"/>
                  </a:solidFill>
                </a:rPr>
                <a:t>Amer</a:t>
              </a:r>
              <a:r>
                <a:rPr lang="it-IT" altLang="it-IT" sz="1800" dirty="0">
                  <a:solidFill>
                    <a:schemeClr val="tx1"/>
                  </a:solidFill>
                </a:rPr>
                <a:t> </a:t>
              </a:r>
              <a:r>
                <a:rPr lang="it-IT" altLang="it-IT" sz="1800" dirty="0" err="1">
                  <a:solidFill>
                    <a:schemeClr val="tx1"/>
                  </a:solidFill>
                </a:rPr>
                <a:t>Ahmic</a:t>
              </a:r>
              <a:r>
                <a:rPr lang="it-IT" altLang="it-IT" sz="1800" dirty="0">
                  <a:solidFill>
                    <a:schemeClr val="tx1"/>
                  </a:solidFill>
                </a:rPr>
                <a:t> 	1225650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00" y="1016744"/>
                <a:ext cx="7930800" cy="5508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sz="2000" dirty="0"/>
                  <a:t>Each power of two is approximated through a sum of arc tangents plus an error term, performing the so-called </a:t>
                </a:r>
                <a:r>
                  <a:rPr lang="en-GB" sz="2000" i="1" dirty="0"/>
                  <a:t>Microrotation Angle Recoding </a:t>
                </a:r>
                <a:r>
                  <a:rPr lang="en-GB" sz="2000" dirty="0"/>
                  <a:t>(MAR)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  <m:e>
                          <m:func>
                            <m:func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000" dirty="0"/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The coefficients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are known once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is fixed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The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sz="2000" dirty="0"/>
                  <a:t> can then be rewritten as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it-IT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it-IT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t-IT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br>
                  <a:rPr lang="it-IT" sz="2000" b="0" dirty="0"/>
                </a:br>
                <a:r>
                  <a:rPr lang="it-IT" sz="2000" dirty="0" err="1"/>
                  <a:t>where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term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associated</a:t>
                </a:r>
                <a:r>
                  <a:rPr lang="it-IT" sz="2000" dirty="0"/>
                  <a:t> with a single </a:t>
                </a:r>
                <a:r>
                  <a:rPr lang="it-IT" sz="2000" dirty="0" err="1"/>
                  <a:t>microrotation</a:t>
                </a:r>
                <a:br>
                  <a:rPr lang="it-IT" sz="2000" dirty="0"/>
                </a:br>
                <a:endParaRPr lang="en-GB" sz="2000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00" y="1016744"/>
                <a:ext cx="7930800" cy="5508600"/>
              </a:xfrm>
              <a:blipFill>
                <a:blip r:embed="rId2"/>
                <a:stretch>
                  <a:fillRect l="-692" t="-664" r="-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20750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Para-CORDIC</a:t>
            </a: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00" y="1016744"/>
                <a:ext cx="7930800" cy="5508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it-IT" sz="2000" dirty="0"/>
                  <a:t>Phase 1 </a:t>
                </a:r>
                <a:r>
                  <a:rPr lang="it-IT" sz="2000" dirty="0" err="1"/>
                  <a:t>performs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rotations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given</a:t>
                </a:r>
                <a:r>
                  <a:rPr lang="it-IT" sz="2000" dirty="0"/>
                  <a:t> by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it-I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it-I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it-IT" sz="2000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it-IT" sz="2000" b="0" dirty="0"/>
                  <a:t> microrotations</a:t>
                </a:r>
              </a:p>
              <a:p>
                <a:pPr>
                  <a:spcAft>
                    <a:spcPts val="1200"/>
                  </a:spcAft>
                </a:pPr>
                <a:r>
                  <a:rPr lang="it-IT" sz="2000" b="0" dirty="0" err="1"/>
                  <a:t>Phase</a:t>
                </a:r>
                <a:r>
                  <a:rPr lang="it-IT" sz="2000" b="0" dirty="0"/>
                  <a:t> 2 </a:t>
                </a:r>
                <a:r>
                  <a:rPr lang="it-IT" sz="2000" b="0" dirty="0" err="1"/>
                  <a:t>performs</a:t>
                </a:r>
                <a:r>
                  <a:rPr lang="it-IT" sz="2000" b="0" dirty="0"/>
                  <a:t> a </a:t>
                </a:r>
                <a:r>
                  <a:rPr lang="it-IT" sz="2000" b="0" dirty="0" err="1"/>
                  <a:t>rotation</a:t>
                </a:r>
                <a:r>
                  <a:rPr lang="it-IT" sz="2000" b="0" dirty="0"/>
                  <a:t> of </a:t>
                </a:r>
                <a:r>
                  <a:rPr lang="it-IT" sz="2000" b="0" dirty="0" err="1"/>
                  <a:t>amplitude</a:t>
                </a:r>
                <a:r>
                  <a:rPr lang="it-IT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000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corresponds</a:t>
                </a:r>
                <a:r>
                  <a:rPr lang="it-IT" sz="2000" dirty="0"/>
                  <a:t> to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microrotations</a:t>
                </a:r>
                <a:r>
                  <a:rPr lang="it-IT" sz="20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sz="2000" dirty="0"/>
                  <a:t> and the last </a:t>
                </a:r>
                <a:r>
                  <a:rPr lang="it-IT" sz="2000" dirty="0" err="1"/>
                  <a:t>condition</a:t>
                </a:r>
                <a:r>
                  <a:rPr lang="it-IT" sz="2000" dirty="0"/>
                  <a:t> in turns leads to</a:t>
                </a:r>
                <a:br>
                  <a:rPr lang="it-IT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sz="2000" dirty="0"/>
                  <a:t>, </a:t>
                </a:r>
                <a:r>
                  <a:rPr lang="it-IT" sz="2000" dirty="0" err="1"/>
                  <a:t>allowing</a:t>
                </a:r>
                <a:r>
                  <a:rPr lang="it-IT" sz="2000" dirty="0"/>
                  <a:t> to </a:t>
                </a:r>
                <a:r>
                  <a:rPr lang="it-IT" sz="2000" dirty="0" err="1"/>
                  <a:t>approximate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it-IT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it-IT" sz="2000" b="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00" y="1016744"/>
                <a:ext cx="7930800" cy="5508600"/>
              </a:xfrm>
              <a:blipFill>
                <a:blip r:embed="rId2"/>
                <a:stretch>
                  <a:fillRect l="-846" t="-664" r="-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20750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Para-CORDIC</a:t>
            </a: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62EAAD5-20AD-492B-AE91-44DA2FA1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294" y="1083989"/>
            <a:ext cx="7201411" cy="4690021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Para-CORDIC</a:t>
            </a:r>
          </a:p>
        </p:txBody>
      </p:sp>
    </p:spTree>
    <p:extLst>
      <p:ext uri="{BB962C8B-B14F-4D97-AF65-F5344CB8AC3E}">
        <p14:creationId xmlns:p14="http://schemas.microsoft.com/office/powerpoint/2010/main" val="29014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Para-CORDIC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A1F2DBED-74C1-4C21-83D0-DE454FEE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60" y="1124744"/>
                <a:ext cx="8401080" cy="4752528"/>
              </a:xfrm>
            </p:spPr>
            <p:txBody>
              <a:bodyPr/>
              <a:lstStyle/>
              <a:p>
                <a:r>
                  <a:rPr lang="it-IT" sz="2800" dirty="0"/>
                  <a:t>Features of </a:t>
                </a:r>
                <a:r>
                  <a:rPr lang="it-IT" sz="2800" dirty="0" err="1"/>
                  <a:t>this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algorithm</a:t>
                </a:r>
                <a:r>
                  <a:rPr lang="it-IT" sz="2800" dirty="0"/>
                  <a:t>:</a:t>
                </a:r>
              </a:p>
              <a:p>
                <a:pPr lvl="1"/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fully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parallel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but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critical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reduced</a:t>
                </a:r>
                <a:endParaRPr lang="it-IT" sz="2400" dirty="0"/>
              </a:p>
              <a:p>
                <a:pPr lvl="1"/>
                <a:r>
                  <a:rPr lang="it-IT" sz="2400" dirty="0"/>
                  <a:t>The </a:t>
                </a:r>
                <a:r>
                  <a:rPr lang="it-IT" sz="2400" dirty="0" err="1"/>
                  <a:t>errors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must be </a:t>
                </a:r>
                <a:r>
                  <a:rPr lang="it-IT" sz="2400" dirty="0" err="1"/>
                  <a:t>stored</a:t>
                </a:r>
                <a:r>
                  <a:rPr lang="it-IT" sz="2400" dirty="0"/>
                  <a:t> in </a:t>
                </a:r>
                <a:r>
                  <a:rPr lang="it-IT" sz="2400" dirty="0" err="1"/>
                  <a:t>memory</a:t>
                </a:r>
                <a:endParaRPr lang="it-IT" sz="2400" dirty="0"/>
              </a:p>
              <a:p>
                <a:r>
                  <a:rPr lang="it-IT" sz="2800" dirty="0"/>
                  <a:t>To facilitate the VHDL </a:t>
                </a:r>
                <a:r>
                  <a:rPr lang="it-IT" sz="2800" dirty="0" err="1"/>
                  <a:t>description</a:t>
                </a:r>
                <a:r>
                  <a:rPr lang="it-IT" sz="2800" dirty="0"/>
                  <a:t>, the design </a:t>
                </a:r>
                <a:r>
                  <a:rPr lang="it-IT" sz="2800" dirty="0" err="1"/>
                  <a:t>has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been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separated</a:t>
                </a:r>
                <a:r>
                  <a:rPr lang="it-IT" sz="2800" dirty="0"/>
                  <a:t> in computing </a:t>
                </a:r>
                <a:r>
                  <a:rPr lang="it-IT" sz="2800" dirty="0" err="1"/>
                  <a:t>blocks</a:t>
                </a:r>
                <a:r>
                  <a:rPr lang="it-IT" sz="2800" dirty="0"/>
                  <a:t> and control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blocks</a:t>
                </a:r>
                <a:r>
                  <a:rPr lang="it-IT" sz="2800" dirty="0"/>
                  <a:t> are</a:t>
                </a:r>
              </a:p>
              <a:p>
                <a:pPr lvl="1"/>
                <a:r>
                  <a:rPr lang="it-IT" sz="2400" i="1" dirty="0" err="1"/>
                  <a:t>Binary</a:t>
                </a:r>
                <a:r>
                  <a:rPr lang="it-IT" sz="2400" i="1" dirty="0"/>
                  <a:t>-to-</a:t>
                </a:r>
                <a:r>
                  <a:rPr lang="it-IT" sz="2400" i="1" dirty="0" err="1"/>
                  <a:t>Bipolar</a:t>
                </a:r>
                <a:r>
                  <a:rPr lang="it-IT" sz="2400" i="1" dirty="0"/>
                  <a:t> </a:t>
                </a:r>
                <a:r>
                  <a:rPr lang="it-IT" sz="2400" i="1" dirty="0" err="1"/>
                  <a:t>Recoding</a:t>
                </a:r>
                <a:r>
                  <a:rPr lang="it-IT" sz="2400" i="1" dirty="0"/>
                  <a:t> (BBR)</a:t>
                </a:r>
              </a:p>
              <a:p>
                <a:pPr lvl="1"/>
                <a:r>
                  <a:rPr lang="it-IT" sz="2400" i="1" dirty="0" err="1"/>
                  <a:t>Add</a:t>
                </a:r>
                <a:r>
                  <a:rPr lang="it-IT" sz="2400" i="1" dirty="0"/>
                  <a:t> </a:t>
                </a:r>
                <a:r>
                  <a:rPr lang="it-IT" sz="2400" i="1" dirty="0" err="1"/>
                  <a:t>prediction</a:t>
                </a:r>
                <a:endParaRPr lang="it-IT" sz="2400" i="1" dirty="0"/>
              </a:p>
              <a:p>
                <a:pPr lvl="1"/>
                <a:r>
                  <a:rPr lang="it-IT" sz="2400" b="0" dirty="0" err="1"/>
                  <a:t>Phase</a:t>
                </a:r>
                <a:r>
                  <a:rPr lang="it-IT" sz="2400" b="0" dirty="0"/>
                  <a:t> 1,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i="1" dirty="0"/>
              </a:p>
              <a:p>
                <a:pPr lvl="1"/>
                <a:r>
                  <a:rPr lang="it-IT" sz="2400" b="0" dirty="0" err="1"/>
                  <a:t>Phase</a:t>
                </a:r>
                <a:r>
                  <a:rPr lang="it-IT" sz="2400" b="0" dirty="0"/>
                  <a:t> 2,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A1F2DBED-74C1-4C21-83D0-DE454FEE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60" y="1124744"/>
                <a:ext cx="8401080" cy="4752528"/>
              </a:xfrm>
              <a:blipFill>
                <a:blip r:embed="rId2"/>
                <a:stretch>
                  <a:fillRect l="-1306" t="-1284" r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00" y="1124744"/>
                <a:ext cx="7930800" cy="468052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sz="2000" dirty="0"/>
                  <a:t>Discarding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used for correcting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GB" sz="2000" dirty="0"/>
                  <a:t> the algorithm becomes fully parallel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2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000" dirty="0"/>
                  <a:t>, the algorithm is error-free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2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000" dirty="0"/>
                  <a:t> and an approximation is introduced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 is called </a:t>
                </a:r>
                <a:r>
                  <a:rPr lang="en-GB" sz="2000" i="1" dirty="0"/>
                  <a:t>error tolerant parameter</a:t>
                </a:r>
                <a:r>
                  <a:rPr lang="en-GB" sz="2000" dirty="0"/>
                  <a:t>: a higher value of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 leads to less errors but also to a more complex circuit, since the number of rotations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increases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The corrected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GB" sz="2000" dirty="0"/>
                  <a:t> now is given only by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285750">
                  <a:spcAft>
                    <a:spcPts val="1200"/>
                  </a:spcAft>
                </a:pPr>
                <a:r>
                  <a:rPr lang="en-GB" sz="2000" dirty="0"/>
                  <a:t>No constants must be stored in memory</a:t>
                </a:r>
              </a:p>
              <a:p>
                <a:pPr marL="285750">
                  <a:spcAft>
                    <a:spcPts val="1200"/>
                  </a:spcAft>
                </a:pPr>
                <a:endParaRPr lang="en-GB" sz="2000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00" y="1124744"/>
                <a:ext cx="7930800" cy="4680520"/>
              </a:xfrm>
              <a:blipFill>
                <a:blip r:embed="rId2"/>
                <a:stretch>
                  <a:fillRect l="-692" t="-522" r="-1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20750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Fully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Parallel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Approximate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CORDIC (FPAX-CORDIC)</a:t>
            </a:r>
          </a:p>
        </p:txBody>
      </p:sp>
    </p:spTree>
    <p:extLst>
      <p:ext uri="{BB962C8B-B14F-4D97-AF65-F5344CB8AC3E}">
        <p14:creationId xmlns:p14="http://schemas.microsoft.com/office/powerpoint/2010/main" val="27743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62EAAD5-20AD-492B-AE91-44DA2FA1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637" y="1083989"/>
            <a:ext cx="7248725" cy="4690021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FPAX-CORDIC</a:t>
            </a:r>
          </a:p>
        </p:txBody>
      </p:sp>
    </p:spTree>
    <p:extLst>
      <p:ext uri="{BB962C8B-B14F-4D97-AF65-F5344CB8AC3E}">
        <p14:creationId xmlns:p14="http://schemas.microsoft.com/office/powerpoint/2010/main" val="15146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b="1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7F6B3F8A-4C75-4A50-B6AF-E790E78F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60" y="1223162"/>
                <a:ext cx="8401080" cy="4942142"/>
              </a:xfrm>
            </p:spPr>
            <p:txBody>
              <a:bodyPr/>
              <a:lstStyle/>
              <a:p>
                <a:pPr>
                  <a:tabLst>
                    <a:tab pos="1619250" algn="l"/>
                  </a:tabLst>
                </a:pPr>
                <a:r>
                  <a:rPr lang="en-GB" sz="2400" b="1" dirty="0"/>
                  <a:t>Division between computing blocks and control</a:t>
                </a:r>
              </a:p>
              <a:p>
                <a:pPr>
                  <a:tabLst>
                    <a:tab pos="1619250" algn="l"/>
                  </a:tabLst>
                </a:pPr>
                <a:r>
                  <a:rPr lang="en-GB" sz="2400" dirty="0"/>
                  <a:t>As a first step, the </a:t>
                </a:r>
                <a:r>
                  <a:rPr lang="en-GB" sz="2400" b="1" dirty="0"/>
                  <a:t>interfaces of the blocks have been commonly decided </a:t>
                </a:r>
                <a:r>
                  <a:rPr lang="en-GB" sz="2400" dirty="0"/>
                  <a:t>so that no dependencies between us were present</a:t>
                </a:r>
              </a:p>
              <a:p>
                <a:pPr>
                  <a:tabLst>
                    <a:tab pos="1619250" algn="l"/>
                  </a:tabLst>
                </a:pPr>
                <a:r>
                  <a:rPr lang="en-GB" sz="2400" dirty="0"/>
                  <a:t>To write a code as general as possible, </a:t>
                </a:r>
                <a:r>
                  <a:rPr lang="en-GB" sz="2400" b="1" dirty="0"/>
                  <a:t>generic parameters </a:t>
                </a:r>
                <a:r>
                  <a:rPr lang="en-GB" sz="2400" dirty="0"/>
                  <a:t>have been used</a:t>
                </a:r>
              </a:p>
              <a:p>
                <a:pPr>
                  <a:tabLst>
                    <a:tab pos="1619250" algn="l"/>
                  </a:tabLst>
                </a:pPr>
                <a:r>
                  <a:rPr lang="en-GB" sz="2400" dirty="0">
                    <a:sym typeface="Wingdings" panose="05000000000000000000" pitchFamily="2" charset="2"/>
                  </a:rPr>
                  <a:t>Angles represented in radians (decimal numbers)  fixed point representation is used in VHDL since floating point is rather resource intensive and no need here since the input angle is limited between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GB" sz="2400" dirty="0"/>
              </a:p>
              <a:p>
                <a:pPr marL="457200" lvl="1" indent="0">
                  <a:buNone/>
                  <a:tabLst>
                    <a:tab pos="1619250" algn="l"/>
                  </a:tabLst>
                </a:pPr>
                <a:endParaRPr lang="en-GB" sz="1600" dirty="0"/>
              </a:p>
            </p:txBody>
          </p:sp>
        </mc:Choice>
        <mc:Fallback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7F6B3F8A-4C75-4A50-B6AF-E790E78F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60" y="1223162"/>
                <a:ext cx="8401080" cy="4942142"/>
              </a:xfrm>
              <a:blipFill>
                <a:blip r:embed="rId3"/>
                <a:stretch>
                  <a:fillRect l="-1016" t="-988" r="-16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4EE03B-0FC2-4189-8487-C0A42E03953C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Hardware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implementations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2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b="1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3BEC7D-0A38-4197-9F76-397C17D84C35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Accuracy – Basic cordic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11AAC-4CF0-4D2A-8C10-C86D71C41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3593015"/>
            <a:ext cx="5544616" cy="269144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662D032-D8C5-4171-AA11-73E2F6DCF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r="7838"/>
          <a:stretch/>
        </p:blipFill>
        <p:spPr>
          <a:xfrm>
            <a:off x="2411760" y="931658"/>
            <a:ext cx="4320480" cy="2580573"/>
          </a:xfrm>
        </p:spPr>
      </p:pic>
    </p:spTree>
    <p:extLst>
      <p:ext uri="{BB962C8B-B14F-4D97-AF65-F5344CB8AC3E}">
        <p14:creationId xmlns:p14="http://schemas.microsoft.com/office/powerpoint/2010/main" val="279562827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3BEC7D-0A38-4197-9F76-397C17D84C35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Accuracy – Para cordic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5A1C8-E898-4D7E-929E-309D50D0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" r="7332"/>
          <a:stretch/>
        </p:blipFill>
        <p:spPr>
          <a:xfrm>
            <a:off x="2339752" y="3573016"/>
            <a:ext cx="4693963" cy="2721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AFF3D-E217-4A87-9BB6-4669DC864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 r="8125"/>
          <a:stretch/>
        </p:blipFill>
        <p:spPr>
          <a:xfrm>
            <a:off x="2339752" y="878412"/>
            <a:ext cx="4636795" cy="27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1671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3BEC7D-0A38-4197-9F76-397C17D84C35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Accuracy – FPAX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182AB-6DD6-43D7-AC81-1D77BAD90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r="7493"/>
          <a:stretch/>
        </p:blipFill>
        <p:spPr>
          <a:xfrm>
            <a:off x="2163693" y="3576048"/>
            <a:ext cx="4806534" cy="266384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B53430C-CC42-4E9E-9BF0-9B6042215B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" r="7955"/>
          <a:stretch/>
        </p:blipFill>
        <p:spPr bwMode="auto">
          <a:xfrm>
            <a:off x="2168733" y="873998"/>
            <a:ext cx="4806534" cy="268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E423A9BE-E6BF-4AB0-BB52-32822659BCE4}"/>
              </a:ext>
            </a:extLst>
          </p:cNvPr>
          <p:cNvSpPr/>
          <p:nvPr/>
        </p:nvSpPr>
        <p:spPr>
          <a:xfrm>
            <a:off x="6970226" y="1106622"/>
            <a:ext cx="194061" cy="28803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6E11-AE5E-42C3-B96A-8AD6053574AE}"/>
              </a:ext>
            </a:extLst>
          </p:cNvPr>
          <p:cNvSpPr txBox="1"/>
          <p:nvPr/>
        </p:nvSpPr>
        <p:spPr>
          <a:xfrm>
            <a:off x="7308304" y="105273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due to approximation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10513358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3BEC7D-0A38-4197-9F76-397C17D84C35}"/>
              </a:ext>
            </a:extLst>
          </p:cNvPr>
          <p:cNvSpPr txBox="1"/>
          <p:nvPr/>
        </p:nvSpPr>
        <p:spPr>
          <a:xfrm>
            <a:off x="1115616" y="33265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Accuracy –  FPAX: Influence of the bitlength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50CDCE-B8E2-49CB-958D-1C51557B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" r="7807"/>
          <a:stretch/>
        </p:blipFill>
        <p:spPr>
          <a:xfrm>
            <a:off x="395537" y="1389695"/>
            <a:ext cx="4104456" cy="40786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8C252-A7F6-419A-9AAF-7B27AEFD1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r="7042"/>
          <a:stretch/>
        </p:blipFill>
        <p:spPr>
          <a:xfrm>
            <a:off x="4716016" y="1389695"/>
            <a:ext cx="4140204" cy="4078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93A59-D4C7-4C1A-8EEF-8DCE2B17EA59}"/>
              </a:ext>
            </a:extLst>
          </p:cNvPr>
          <p:cNvSpPr txBox="1"/>
          <p:nvPr/>
        </p:nvSpPr>
        <p:spPr>
          <a:xfrm>
            <a:off x="1619672" y="580526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effect of the error term with increasing bit length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675586264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3BEC7D-0A38-4197-9F76-397C17D84C35}"/>
              </a:ext>
            </a:extLst>
          </p:cNvPr>
          <p:cNvSpPr txBox="1"/>
          <p:nvPr/>
        </p:nvSpPr>
        <p:spPr>
          <a:xfrm>
            <a:off x="1115616" y="33265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Accuracy –  FPAX: Influence of the error tolerant parameter 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E4F90C-8B90-4679-8A60-EF10C9AC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881327"/>
            <a:ext cx="8401050" cy="40780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BD06A-60E8-450C-98AB-903EE08A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48663"/>
            <a:ext cx="41148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4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57B2C56-B761-4DEE-AECA-4ECCE3A7CBCF}"/>
              </a:ext>
            </a:extLst>
          </p:cNvPr>
          <p:cNvSpPr txBox="1"/>
          <p:nvPr/>
        </p:nvSpPr>
        <p:spPr>
          <a:xfrm>
            <a:off x="1691680" y="404664"/>
            <a:ext cx="6048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Power, Delay, Area – Basic CORDIC</a:t>
            </a:r>
          </a:p>
          <a:p>
            <a:endParaRPr lang="en-AU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7F20E0-05E7-4683-A374-2375B6B5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6972814" cy="32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674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B7A61C-0A04-49A4-9502-C427AACC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36" y="1916832"/>
            <a:ext cx="6552728" cy="2834253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6E2D27A-0C26-43B3-9630-08C2B34FF7E6}"/>
              </a:ext>
            </a:extLst>
          </p:cNvPr>
          <p:cNvSpPr txBox="1"/>
          <p:nvPr/>
        </p:nvSpPr>
        <p:spPr>
          <a:xfrm>
            <a:off x="1403648" y="404664"/>
            <a:ext cx="6192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Power, Delay, Area – Para-CORDIC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103011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66891A-0651-4C83-A3DE-667A1C84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24" y="1146715"/>
            <a:ext cx="4942532" cy="174301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853B002-D24A-43CA-BF2A-873F7B8E6699}"/>
              </a:ext>
            </a:extLst>
          </p:cNvPr>
          <p:cNvSpPr txBox="1"/>
          <p:nvPr/>
        </p:nvSpPr>
        <p:spPr>
          <a:xfrm>
            <a:off x="1547664" y="548680"/>
            <a:ext cx="6048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Power, Delay, Area –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Fpax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-CORDIC</a:t>
            </a:r>
          </a:p>
          <a:p>
            <a:endParaRPr lang="en-AU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BAFF2F-64EA-4B59-B377-12EEC1270F01}"/>
              </a:ext>
            </a:extLst>
          </p:cNvPr>
          <p:cNvSpPr txBox="1"/>
          <p:nvPr/>
        </p:nvSpPr>
        <p:spPr>
          <a:xfrm>
            <a:off x="2555776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N=16 </a:t>
            </a:r>
            <a:r>
              <a:rPr lang="de-AT" dirty="0" err="1"/>
              <a:t>bit</a:t>
            </a:r>
            <a:endParaRPr lang="en-AU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E00DA14-19CE-499B-8CD6-AE21BE09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468" y="2889729"/>
            <a:ext cx="5014024" cy="17430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147165-BDAA-4D32-A948-330D527D8DBE}"/>
              </a:ext>
            </a:extLst>
          </p:cNvPr>
          <p:cNvSpPr txBox="1"/>
          <p:nvPr/>
        </p:nvSpPr>
        <p:spPr>
          <a:xfrm>
            <a:off x="2411760" y="30722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N=24 </a:t>
            </a:r>
            <a:r>
              <a:rPr lang="de-AT" dirty="0" err="1"/>
              <a:t>bit</a:t>
            </a:r>
            <a:endParaRPr lang="en-AU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92BF3E7-E6AB-4E40-86DF-8FC5B51A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68" y="4647448"/>
            <a:ext cx="5028796" cy="157674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DF66412-E348-48F4-BADD-CCBB20E2B452}"/>
              </a:ext>
            </a:extLst>
          </p:cNvPr>
          <p:cNvSpPr txBox="1"/>
          <p:nvPr/>
        </p:nvSpPr>
        <p:spPr>
          <a:xfrm>
            <a:off x="2339752" y="47594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N=32 </a:t>
            </a:r>
            <a:r>
              <a:rPr lang="de-AT" dirty="0" err="1"/>
              <a:t>bit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3046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b="1" dirty="0"/>
              <a:t>Demo</a:t>
            </a:r>
            <a:endParaRPr lang="en-GB" sz="2400" b="1" dirty="0"/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b="1" dirty="0"/>
              <a:t>Conclusion</a:t>
            </a:r>
            <a:endParaRPr lang="en-GB" sz="24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F6B3F8A-4C75-4A50-B6AF-E790E78F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60" y="1223162"/>
            <a:ext cx="8401080" cy="4078046"/>
          </a:xfrm>
        </p:spPr>
        <p:txBody>
          <a:bodyPr/>
          <a:lstStyle/>
          <a:p>
            <a:r>
              <a:rPr lang="en-GB" sz="2400" dirty="0"/>
              <a:t>The three proposed algorithms have been studied, described in VHDL and implemented on the FPGA</a:t>
            </a:r>
          </a:p>
          <a:p>
            <a:r>
              <a:rPr lang="en-GB" sz="2400" dirty="0"/>
              <a:t>The key idea of approximate computing has been verified through accuracy and area comparisons</a:t>
            </a:r>
          </a:p>
          <a:p>
            <a:r>
              <a:rPr lang="en-GB" sz="2400" dirty="0"/>
              <a:t>The results obtained for power and delay must be taken carefully</a:t>
            </a:r>
          </a:p>
          <a:p>
            <a:r>
              <a:rPr lang="en-GB" sz="2400" dirty="0"/>
              <a:t>The material that has been produced is available at the following link:</a:t>
            </a:r>
            <a:br>
              <a:rPr lang="en-GB" sz="2400" dirty="0"/>
            </a:br>
            <a:r>
              <a:rPr lang="en-GB" sz="2400" dirty="0"/>
              <a:t>https://github.com/Gianne97/Enhancing\_performances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4EE03B-0FC2-4189-8487-C0A42E03953C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15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b="1" dirty="0"/>
              <a:t>Introduction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Original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F6B3F8A-4C75-4A50-B6AF-E790E78F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60" y="1223162"/>
            <a:ext cx="8401080" cy="47261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Sekanina</a:t>
            </a:r>
            <a:r>
              <a:rPr lang="it-IT" sz="1800" dirty="0"/>
              <a:t>, Lukas. "</a:t>
            </a:r>
            <a:r>
              <a:rPr lang="it-IT" sz="1800" dirty="0" err="1"/>
              <a:t>Introduction</a:t>
            </a:r>
            <a:r>
              <a:rPr lang="it-IT" sz="1800" dirty="0"/>
              <a:t> to </a:t>
            </a:r>
            <a:r>
              <a:rPr lang="it-IT" sz="1800" dirty="0" err="1"/>
              <a:t>approximate</a:t>
            </a:r>
            <a:r>
              <a:rPr lang="it-IT" sz="1800" dirty="0"/>
              <a:t> computing: Embedded tutorial." </a:t>
            </a:r>
            <a:r>
              <a:rPr lang="it-IT" sz="1800" i="1" dirty="0"/>
              <a:t>2016 IEEE 19th International Symposium on Design and </a:t>
            </a:r>
            <a:r>
              <a:rPr lang="it-IT" sz="1800" i="1" dirty="0" err="1"/>
              <a:t>Diagnostics</a:t>
            </a:r>
            <a:r>
              <a:rPr lang="it-IT" sz="1800" i="1" dirty="0"/>
              <a:t> of Electronic </a:t>
            </a:r>
            <a:r>
              <a:rPr lang="it-IT" sz="1800" i="1" dirty="0" err="1"/>
              <a:t>Circuits</a:t>
            </a:r>
            <a:r>
              <a:rPr lang="it-IT" sz="1800" i="1" dirty="0"/>
              <a:t> &amp; Systems (DDECS)</a:t>
            </a:r>
            <a:r>
              <a:rPr lang="it-IT" sz="1800" dirty="0"/>
              <a:t>. IEEE, 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Volder</a:t>
            </a:r>
            <a:r>
              <a:rPr lang="en-US" sz="1800" dirty="0"/>
              <a:t>, Jack. "The CORDIC computing technique." </a:t>
            </a:r>
            <a:r>
              <a:rPr lang="en-US" sz="1800" i="1" dirty="0"/>
              <a:t>Papers presented at the </a:t>
            </a:r>
            <a:r>
              <a:rPr lang="en-US" sz="1800" i="1" dirty="0" err="1"/>
              <a:t>the</a:t>
            </a:r>
            <a:r>
              <a:rPr lang="en-US" sz="1800" i="1" dirty="0"/>
              <a:t> March 3-5, 1959, western joint computer conference</a:t>
            </a:r>
            <a:r>
              <a:rPr lang="en-US" sz="1800" dirty="0"/>
              <a:t>. 1959.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Andraka</a:t>
            </a:r>
            <a:r>
              <a:rPr lang="en-US" sz="1800" dirty="0"/>
              <a:t>, Ray. "A survey of CORDIC algorithms for FPGA based computers." </a:t>
            </a:r>
            <a:r>
              <a:rPr lang="en-US" sz="1800" i="1" dirty="0"/>
              <a:t>Proceedings of the 1998 ACM/SIGDA sixth international symposium on Field programmable gate arrays</a:t>
            </a:r>
            <a:r>
              <a:rPr lang="en-US" sz="1800" dirty="0"/>
              <a:t>. 1998.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Juang, </a:t>
            </a:r>
            <a:r>
              <a:rPr lang="it-IT" sz="1800" dirty="0" err="1"/>
              <a:t>Tso</a:t>
            </a:r>
            <a:r>
              <a:rPr lang="it-IT" sz="1800" dirty="0"/>
              <a:t>-Bing, </a:t>
            </a:r>
            <a:r>
              <a:rPr lang="it-IT" sz="1800" dirty="0" err="1"/>
              <a:t>Shen</a:t>
            </a:r>
            <a:r>
              <a:rPr lang="it-IT" sz="1800" dirty="0"/>
              <a:t>-Fu </a:t>
            </a:r>
            <a:r>
              <a:rPr lang="it-IT" sz="1800" dirty="0" err="1"/>
              <a:t>Hsiao</a:t>
            </a:r>
            <a:r>
              <a:rPr lang="it-IT" sz="1800" dirty="0"/>
              <a:t>, and Ming-</a:t>
            </a:r>
            <a:r>
              <a:rPr lang="it-IT" sz="1800" dirty="0" err="1"/>
              <a:t>Yu</a:t>
            </a:r>
            <a:r>
              <a:rPr lang="it-IT" sz="1800" dirty="0"/>
              <a:t> </a:t>
            </a:r>
            <a:r>
              <a:rPr lang="it-IT" sz="1800" dirty="0" err="1"/>
              <a:t>Tsai</a:t>
            </a:r>
            <a:r>
              <a:rPr lang="it-IT" sz="1800" dirty="0"/>
              <a:t>. "Para-CORDIC: </a:t>
            </a:r>
            <a:r>
              <a:rPr lang="it-IT" sz="1800" dirty="0" err="1"/>
              <a:t>parallel</a:t>
            </a:r>
            <a:r>
              <a:rPr lang="it-IT" sz="1800" dirty="0"/>
              <a:t> CORDIC </a:t>
            </a:r>
            <a:r>
              <a:rPr lang="it-IT" sz="1800" dirty="0" err="1"/>
              <a:t>rotation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r>
              <a:rPr lang="it-IT" sz="1800" dirty="0"/>
              <a:t>." </a:t>
            </a:r>
            <a:r>
              <a:rPr lang="it-IT" sz="1800" i="1" dirty="0"/>
              <a:t>IEEE </a:t>
            </a:r>
            <a:r>
              <a:rPr lang="it-IT" sz="1800" i="1" dirty="0" err="1"/>
              <a:t>Transactions</a:t>
            </a:r>
            <a:r>
              <a:rPr lang="it-IT" sz="1800" i="1" dirty="0"/>
              <a:t> on </a:t>
            </a:r>
            <a:r>
              <a:rPr lang="it-IT" sz="1800" i="1" dirty="0" err="1"/>
              <a:t>Circuits</a:t>
            </a:r>
            <a:r>
              <a:rPr lang="it-IT" sz="1800" i="1" dirty="0"/>
              <a:t> and Systems I: Regular Papers</a:t>
            </a:r>
            <a:r>
              <a:rPr lang="it-IT" sz="1800" dirty="0"/>
              <a:t> 51.8 (2004): 1515-1524.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Wang</a:t>
            </a:r>
            <a:r>
              <a:rPr lang="it-IT" sz="1800" dirty="0"/>
              <a:t>, </a:t>
            </a:r>
            <a:r>
              <a:rPr lang="it-IT" sz="1800" dirty="0" err="1"/>
              <a:t>Shaoyun</a:t>
            </a:r>
            <a:r>
              <a:rPr lang="it-IT" sz="1800" dirty="0"/>
              <a:t>, Vincenzo </a:t>
            </a:r>
            <a:r>
              <a:rPr lang="it-IT" sz="1800" dirty="0" err="1"/>
              <a:t>Piuri</a:t>
            </a:r>
            <a:r>
              <a:rPr lang="it-IT" sz="1800" dirty="0"/>
              <a:t>, and E. E. </a:t>
            </a:r>
            <a:r>
              <a:rPr lang="it-IT" sz="1800" dirty="0" err="1"/>
              <a:t>Wartzlander</a:t>
            </a:r>
            <a:r>
              <a:rPr lang="it-IT" sz="1800" dirty="0"/>
              <a:t>. "</a:t>
            </a:r>
            <a:r>
              <a:rPr lang="it-IT" sz="1800" dirty="0" err="1"/>
              <a:t>Hybrid</a:t>
            </a:r>
            <a:r>
              <a:rPr lang="it-IT" sz="1800" dirty="0"/>
              <a:t> CORDIC </a:t>
            </a:r>
            <a:r>
              <a:rPr lang="it-IT" sz="1800" dirty="0" err="1"/>
              <a:t>algorithms</a:t>
            </a:r>
            <a:r>
              <a:rPr lang="it-IT" sz="1800" dirty="0"/>
              <a:t>." </a:t>
            </a:r>
            <a:r>
              <a:rPr lang="it-IT" sz="1800" i="1" dirty="0"/>
              <a:t>IEEE </a:t>
            </a:r>
            <a:r>
              <a:rPr lang="it-IT" sz="1800" i="1" dirty="0" err="1"/>
              <a:t>Transactions</a:t>
            </a:r>
            <a:r>
              <a:rPr lang="it-IT" sz="1800" i="1" dirty="0"/>
              <a:t> on Computers</a:t>
            </a:r>
            <a:r>
              <a:rPr lang="it-IT" sz="1800" dirty="0"/>
              <a:t> 46.11 (1997): 1202-1207.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Chen, </a:t>
            </a:r>
            <a:r>
              <a:rPr lang="it-IT" sz="1800" dirty="0" err="1"/>
              <a:t>Linbin</a:t>
            </a:r>
            <a:r>
              <a:rPr lang="it-IT" sz="1800" dirty="0"/>
              <a:t>, et al. "</a:t>
            </a:r>
            <a:r>
              <a:rPr lang="it-IT" sz="1800" dirty="0" err="1"/>
              <a:t>Algorithm</a:t>
            </a:r>
            <a:r>
              <a:rPr lang="it-IT" sz="1800" dirty="0"/>
              <a:t> and design of a </a:t>
            </a:r>
            <a:r>
              <a:rPr lang="it-IT" sz="1800" dirty="0" err="1"/>
              <a:t>fully</a:t>
            </a:r>
            <a:r>
              <a:rPr lang="it-IT" sz="1800" dirty="0"/>
              <a:t> </a:t>
            </a:r>
            <a:r>
              <a:rPr lang="it-IT" sz="1800" dirty="0" err="1"/>
              <a:t>parallel</a:t>
            </a:r>
            <a:r>
              <a:rPr lang="it-IT" sz="1800" dirty="0"/>
              <a:t> </a:t>
            </a:r>
            <a:r>
              <a:rPr lang="it-IT" sz="1800" dirty="0" err="1"/>
              <a:t>approximate</a:t>
            </a:r>
            <a:r>
              <a:rPr lang="it-IT" sz="1800" dirty="0"/>
              <a:t> coordinate </a:t>
            </a:r>
            <a:r>
              <a:rPr lang="it-IT" sz="1800" dirty="0" err="1"/>
              <a:t>rotation</a:t>
            </a:r>
            <a:r>
              <a:rPr lang="it-IT" sz="1800" dirty="0"/>
              <a:t> </a:t>
            </a:r>
            <a:r>
              <a:rPr lang="it-IT" sz="1800" dirty="0" err="1"/>
              <a:t>digital</a:t>
            </a:r>
            <a:r>
              <a:rPr lang="it-IT" sz="1800" dirty="0"/>
              <a:t> computer (CORDIC)." </a:t>
            </a:r>
            <a:r>
              <a:rPr lang="it-IT" sz="1800" i="1" dirty="0"/>
              <a:t>IEEE </a:t>
            </a:r>
            <a:r>
              <a:rPr lang="it-IT" sz="1800" i="1" dirty="0" err="1"/>
              <a:t>Transactions</a:t>
            </a:r>
            <a:r>
              <a:rPr lang="it-IT" sz="1800" i="1" dirty="0"/>
              <a:t> on Multi-Scale Computing Systems</a:t>
            </a:r>
            <a:r>
              <a:rPr lang="it-IT" sz="1800" dirty="0"/>
              <a:t> 3.3 (2017): 139-151.</a:t>
            </a:r>
            <a:endParaRPr lang="en-GB" sz="1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4EE03B-0FC2-4189-8487-C0A42E03953C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532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32AD79-3CB5-426A-8B7D-AD33CE57880C}"/>
              </a:ext>
            </a:extLst>
          </p:cNvPr>
          <p:cNvSpPr txBox="1"/>
          <p:nvPr/>
        </p:nvSpPr>
        <p:spPr>
          <a:xfrm>
            <a:off x="0" y="285293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i="1" dirty="0">
                <a:solidFill>
                  <a:srgbClr val="002060"/>
                </a:solidFill>
              </a:rPr>
              <a:t>Thanks for your attention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C134000-A25F-4B67-9DD4-476BC84A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221" y="4869160"/>
            <a:ext cx="74195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it-IT" altLang="it-IT" sz="1800" dirty="0">
                <a:solidFill>
                  <a:schemeClr val="tx1"/>
                </a:solidFill>
              </a:rPr>
              <a:t>Giacomo Giannetti 	12006424   </a:t>
            </a:r>
            <a:r>
              <a:rPr lang="it-IT" sz="1800" dirty="0"/>
              <a:t>e12006424@student.tuwien.ac.at</a:t>
            </a:r>
            <a:endParaRPr lang="it-IT" altLang="it-IT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it-IT" altLang="it-IT" sz="1800" dirty="0">
                <a:solidFill>
                  <a:schemeClr val="tx1"/>
                </a:solidFill>
              </a:rPr>
              <a:t>Benjamin </a:t>
            </a:r>
            <a:r>
              <a:rPr lang="it-IT" altLang="it-IT" sz="1800" dirty="0" err="1">
                <a:solidFill>
                  <a:schemeClr val="tx1"/>
                </a:solidFill>
              </a:rPr>
              <a:t>Gräf</a:t>
            </a:r>
            <a:r>
              <a:rPr lang="it-IT" altLang="it-IT" sz="1800" dirty="0">
                <a:solidFill>
                  <a:schemeClr val="tx1"/>
                </a:solidFill>
              </a:rPr>
              <a:t> 	51832224</a:t>
            </a:r>
          </a:p>
          <a:p>
            <a:pPr algn="l" eaLnBrk="1" hangingPunct="1"/>
            <a:r>
              <a:rPr lang="it-IT" altLang="it-IT" sz="1800" dirty="0" err="1">
                <a:solidFill>
                  <a:schemeClr val="tx1"/>
                </a:solidFill>
              </a:rPr>
              <a:t>Zifei</a:t>
            </a:r>
            <a:r>
              <a:rPr lang="it-IT" altLang="it-IT" sz="1800" dirty="0">
                <a:solidFill>
                  <a:schemeClr val="tx1"/>
                </a:solidFill>
              </a:rPr>
              <a:t> Li 		51813032</a:t>
            </a:r>
          </a:p>
          <a:p>
            <a:pPr algn="l" eaLnBrk="1" hangingPunct="1"/>
            <a:r>
              <a:rPr lang="it-IT" altLang="it-IT" sz="1800" dirty="0" err="1">
                <a:solidFill>
                  <a:schemeClr val="tx1"/>
                </a:solidFill>
              </a:rPr>
              <a:t>Amer</a:t>
            </a:r>
            <a:r>
              <a:rPr lang="it-IT" altLang="it-IT" sz="1800" dirty="0">
                <a:solidFill>
                  <a:schemeClr val="tx1"/>
                </a:solidFill>
              </a:rPr>
              <a:t> </a:t>
            </a:r>
            <a:r>
              <a:rPr lang="it-IT" altLang="it-IT" sz="1800" dirty="0" err="1">
                <a:solidFill>
                  <a:schemeClr val="tx1"/>
                </a:solidFill>
              </a:rPr>
              <a:t>Ahmic</a:t>
            </a:r>
            <a:r>
              <a:rPr lang="it-IT" altLang="it-IT" sz="1800" dirty="0">
                <a:solidFill>
                  <a:schemeClr val="tx1"/>
                </a:solidFill>
              </a:rPr>
              <a:t> 	1225650</a:t>
            </a:r>
          </a:p>
        </p:txBody>
      </p:sp>
    </p:spTree>
    <p:extLst>
      <p:ext uri="{BB962C8B-B14F-4D97-AF65-F5344CB8AC3E}">
        <p14:creationId xmlns:p14="http://schemas.microsoft.com/office/powerpoint/2010/main" val="19098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92941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Backstage slides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0463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836712"/>
            <a:ext cx="7931224" cy="5544616"/>
          </a:xfrm>
        </p:spPr>
        <p:txBody>
          <a:bodyPr/>
          <a:lstStyle/>
          <a:p>
            <a:r>
              <a:rPr lang="en-GB" sz="2200" dirty="0"/>
              <a:t>Addressed topic: approximate computing</a:t>
            </a:r>
          </a:p>
          <a:p>
            <a:r>
              <a:rPr lang="en-GB" sz="2200" dirty="0"/>
              <a:t>Summary: analysis of three CORDIC algorithms and their comparisons in terms of accuracy, delay, power and area.</a:t>
            </a:r>
          </a:p>
          <a:p>
            <a:r>
              <a:rPr lang="en-GB" sz="2200" dirty="0"/>
              <a:t>The three algorithms, evaluating the trigonometric sine and cosine functions, are:</a:t>
            </a:r>
          </a:p>
          <a:p>
            <a:pPr lvl="1"/>
            <a:r>
              <a:rPr lang="en-GB" sz="1800" dirty="0"/>
              <a:t>Basic CORDIC (sequential exact algorithm)</a:t>
            </a:r>
          </a:p>
          <a:p>
            <a:pPr lvl="1"/>
            <a:r>
              <a:rPr lang="en-GB" sz="1800" dirty="0"/>
              <a:t>Para-CORDIC (combinatorial exact algorithm)</a:t>
            </a:r>
          </a:p>
          <a:p>
            <a:pPr lvl="1"/>
            <a:r>
              <a:rPr lang="en-GB" sz="1800" dirty="0"/>
              <a:t>FPAX-CORDIC (combinatorial approximated algorithm)</a:t>
            </a:r>
          </a:p>
          <a:p>
            <a:r>
              <a:rPr lang="en-US" sz="2400" dirty="0"/>
              <a:t>Top level simulation of the algorithms using Python</a:t>
            </a:r>
          </a:p>
          <a:p>
            <a:r>
              <a:rPr lang="en-US" sz="2400" dirty="0"/>
              <a:t>Bit level representation of the algorithms in </a:t>
            </a:r>
            <a:r>
              <a:rPr lang="en-US" sz="2400" dirty="0" err="1"/>
              <a:t>Matlab</a:t>
            </a:r>
            <a:endParaRPr lang="en-US" sz="2400" dirty="0"/>
          </a:p>
          <a:p>
            <a:r>
              <a:rPr lang="en-US" sz="2400" dirty="0"/>
              <a:t>Hardware implementation using VHDL</a:t>
            </a:r>
          </a:p>
          <a:p>
            <a:r>
              <a:rPr lang="en-US" sz="2400" dirty="0"/>
              <a:t>Testbenches to validate design</a:t>
            </a:r>
          </a:p>
          <a:p>
            <a:r>
              <a:rPr lang="en-US" sz="2400" dirty="0"/>
              <a:t>Bash and python scripts to evaluate algorithm accuracy</a:t>
            </a:r>
          </a:p>
          <a:p>
            <a:r>
              <a:rPr lang="en-US" sz="2400" dirty="0" err="1"/>
              <a:t>Vivado</a:t>
            </a:r>
            <a:r>
              <a:rPr lang="en-US" sz="2400" dirty="0"/>
              <a:t> used for the delay, area and speed comparisons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2311F0E-9D78-4F40-8951-E94FD0D3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196752"/>
            <a:ext cx="7931224" cy="4248471"/>
          </a:xfrm>
        </p:spPr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b="1" dirty="0"/>
              <a:t>Algorithms</a:t>
            </a:r>
          </a:p>
          <a:p>
            <a:pPr lvl="1"/>
            <a:r>
              <a:rPr lang="en-GB" sz="2000" dirty="0"/>
              <a:t>Basic CORDIC</a:t>
            </a:r>
          </a:p>
          <a:p>
            <a:pPr lvl="1"/>
            <a:r>
              <a:rPr lang="en-GB" sz="2000" dirty="0"/>
              <a:t>Para-CORDIC</a:t>
            </a:r>
          </a:p>
          <a:p>
            <a:pPr lvl="1"/>
            <a:r>
              <a:rPr lang="en-GB" sz="2000" dirty="0"/>
              <a:t>FPAX-CORDIC</a:t>
            </a:r>
          </a:p>
          <a:p>
            <a:r>
              <a:rPr lang="en-GB" sz="2400" dirty="0"/>
              <a:t>Hardware implementations</a:t>
            </a:r>
          </a:p>
          <a:p>
            <a:r>
              <a:rPr lang="en-GB" sz="2400" dirty="0"/>
              <a:t>Comparisons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E1830-AC37-4739-BEC4-FE0C494D37BA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540" y="1160760"/>
                <a:ext cx="8280920" cy="5148560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/>
                  <a:t>CORDIC stands for </a:t>
                </a:r>
                <a:r>
                  <a:rPr lang="en-GB" sz="2000" i="1" dirty="0" err="1"/>
                  <a:t>COordinate</a:t>
                </a:r>
                <a:r>
                  <a:rPr lang="en-GB" sz="2000" i="1" dirty="0"/>
                  <a:t> Rotation </a:t>
                </a:r>
                <a:r>
                  <a:rPr lang="en-GB" sz="2000" i="1" dirty="0" err="1"/>
                  <a:t>DIgital</a:t>
                </a:r>
                <a:r>
                  <a:rPr lang="en-GB" sz="2000" i="1" dirty="0"/>
                  <a:t> Computer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/>
                  <a:t>2D vector rotation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20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is the rotation angle.</a:t>
                </a:r>
                <a:br>
                  <a:rPr lang="en-GB" sz="2000" dirty="0">
                    <a:latin typeface="Cambria Math" panose="02040503050406030204" pitchFamily="18" charset="0"/>
                  </a:rPr>
                </a:br>
                <a:r>
                  <a:rPr lang="en-GB" sz="2000" dirty="0">
                    <a:latin typeface="Cambria Math" panose="02040503050406030204" pitchFamily="18" charset="0"/>
                  </a:rPr>
                  <a:t>In the basic CORDIC the rotation angle is decomposed in smaller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is the rotation direction.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>
                    <a:latin typeface="Cambria Math" panose="02040503050406030204" pitchFamily="18" charset="0"/>
                  </a:rPr>
                  <a:t>In order to allow a digital realization, the tangent of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is chosen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. Doing so, the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000" dirty="0">
                    <a:latin typeface="Cambria Math" panose="02040503050406030204" pitchFamily="18" charset="0"/>
                  </a:rPr>
                  <a:t> rotation is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160760"/>
                <a:ext cx="8280920" cy="5148560"/>
              </a:xfrm>
              <a:blipFill>
                <a:blip r:embed="rId2"/>
                <a:stretch>
                  <a:fillRect l="-810" t="-5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Basic CORDIC</a:t>
            </a:r>
          </a:p>
        </p:txBody>
      </p:sp>
    </p:spTree>
    <p:extLst>
      <p:ext uri="{BB962C8B-B14F-4D97-AF65-F5344CB8AC3E}">
        <p14:creationId xmlns:p14="http://schemas.microsoft.com/office/powerpoint/2010/main" val="9173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542" y="1196752"/>
                <a:ext cx="8244916" cy="5148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/>
                  <a:t>The result is then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000" dirty="0"/>
                  <a:t> is a value that can be computed in advance and stored in memory.</a:t>
                </a:r>
              </a:p>
              <a:p>
                <a:pPr marL="0" indent="0">
                  <a:buNone/>
                </a:pPr>
                <a:r>
                  <a:rPr lang="en-GB" sz="2000" dirty="0"/>
                  <a:t>Finally, the CORDIC equations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endParaRPr lang="it-IT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=0, 1, …,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If the initial vector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000" dirty="0"/>
                  <a:t>, then the final 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542" y="1196752"/>
                <a:ext cx="8244916" cy="5148560"/>
              </a:xfrm>
              <a:blipFill>
                <a:blip r:embed="rId2"/>
                <a:stretch>
                  <a:fillRect l="-814" t="-5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Basic CORDIC</a:t>
            </a:r>
          </a:p>
        </p:txBody>
      </p:sp>
    </p:spTree>
    <p:extLst>
      <p:ext uri="{BB962C8B-B14F-4D97-AF65-F5344CB8AC3E}">
        <p14:creationId xmlns:p14="http://schemas.microsoft.com/office/powerpoint/2010/main" val="34812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7182" y="1196752"/>
                <a:ext cx="4237275" cy="5148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/>
                  <a:t>Drawbacks and observations</a:t>
                </a:r>
              </a:p>
              <a:p>
                <a:r>
                  <a:rPr lang="en-GB" sz="2000" dirty="0"/>
                  <a:t>The rotation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not known in advance: its computation slows down the algorithm</a:t>
                </a:r>
              </a:p>
              <a:p>
                <a:r>
                  <a:rPr lang="en-GB" sz="2000" dirty="0"/>
                  <a:t>The procedure must be iterated to reach convergence; if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is the word width, then after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sz="2000" dirty="0"/>
                  <a:t> rotations the bit precision is reached</a:t>
                </a:r>
              </a:p>
              <a:p>
                <a:r>
                  <a:rPr lang="en-GB" sz="2000" dirty="0"/>
                  <a:t>The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000" dirty="0"/>
                  <a:t> of a single rotation must be stored in memory; the same holds for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The multiplications involve always powers of two and therefore are realized by means of shifters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7182" y="1196752"/>
                <a:ext cx="4237275" cy="5148560"/>
              </a:xfrm>
              <a:blipFill>
                <a:blip r:embed="rId2"/>
                <a:stretch>
                  <a:fillRect l="-1439" t="-592" r="-1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Basic CORDIC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D0C6BB-831E-42F1-B396-9528F4A5C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42" y="1700808"/>
            <a:ext cx="400764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00" y="1016744"/>
                <a:ext cx="7930800" cy="486052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sz="2000" dirty="0"/>
                  <a:t>To know in advance the direction of rotation, the input angle is written in two’s complement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is the word width,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func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∈{0, 1},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are the binary digits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2000" dirty="0"/>
                  <a:t>Then a </a:t>
                </a:r>
                <a:r>
                  <a:rPr lang="en-GB" sz="2000" i="1" dirty="0"/>
                  <a:t>Binary-to-Bipolar Recoding </a:t>
                </a:r>
                <a:r>
                  <a:rPr lang="en-GB" sz="2000" dirty="0"/>
                  <a:t>(BBR) is applied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, 1},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2000" dirty="0"/>
                  <a:t> are the bipolar values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BB1673B-DAD7-44D3-8172-F19795C9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00" y="1016744"/>
                <a:ext cx="7930800" cy="4860528"/>
              </a:xfrm>
              <a:blipFill>
                <a:blip r:embed="rId2"/>
                <a:stretch>
                  <a:fillRect l="-846" t="-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BD2ED0-9961-4722-9DB2-CE1786EC5A40}"/>
              </a:ext>
            </a:extLst>
          </p:cNvPr>
          <p:cNvSpPr txBox="1"/>
          <p:nvPr/>
        </p:nvSpPr>
        <p:spPr>
          <a:xfrm>
            <a:off x="1115616" y="20750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Parallel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CORDIC (Para-CORDIC)</a:t>
            </a: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1451</Words>
  <Application>Microsoft Office PowerPoint</Application>
  <PresentationFormat>Presentazione su schermo (4:3)</PresentationFormat>
  <Paragraphs>200</Paragraphs>
  <Slides>32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Larissa-Design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jz</dc:creator>
  <cp:lastModifiedBy>Giacomo Giannetti</cp:lastModifiedBy>
  <cp:revision>915</cp:revision>
  <cp:lastPrinted>2018-01-23T15:14:32Z</cp:lastPrinted>
  <dcterms:created xsi:type="dcterms:W3CDTF">2010-04-21T08:51:24Z</dcterms:created>
  <dcterms:modified xsi:type="dcterms:W3CDTF">2021-02-23T10:39:17Z</dcterms:modified>
</cp:coreProperties>
</file>