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3"/>
  </p:notesMasterIdLst>
  <p:sldIdLst>
    <p:sldId id="256" r:id="rId2"/>
    <p:sldId id="259" r:id="rId3"/>
    <p:sldId id="258" r:id="rId4"/>
    <p:sldId id="260" r:id="rId5"/>
    <p:sldId id="261" r:id="rId6"/>
    <p:sldId id="262" r:id="rId7"/>
    <p:sldId id="289" r:id="rId8"/>
    <p:sldId id="288" r:id="rId9"/>
    <p:sldId id="287" r:id="rId10"/>
    <p:sldId id="263" r:id="rId11"/>
    <p:sldId id="264" r:id="rId12"/>
    <p:sldId id="290" r:id="rId13"/>
    <p:sldId id="291" r:id="rId14"/>
    <p:sldId id="266" r:id="rId15"/>
    <p:sldId id="267" r:id="rId16"/>
    <p:sldId id="292" r:id="rId17"/>
    <p:sldId id="293" r:id="rId18"/>
    <p:sldId id="295" r:id="rId19"/>
    <p:sldId id="268" r:id="rId20"/>
    <p:sldId id="269" r:id="rId21"/>
    <p:sldId id="270" r:id="rId22"/>
    <p:sldId id="271" r:id="rId23"/>
    <p:sldId id="272" r:id="rId24"/>
    <p:sldId id="298" r:id="rId25"/>
    <p:sldId id="274" r:id="rId26"/>
    <p:sldId id="275" r:id="rId27"/>
    <p:sldId id="276" r:id="rId28"/>
    <p:sldId id="302" r:id="rId29"/>
    <p:sldId id="277" r:id="rId30"/>
    <p:sldId id="278" r:id="rId31"/>
    <p:sldId id="303" r:id="rId32"/>
    <p:sldId id="279" r:id="rId33"/>
    <p:sldId id="304" r:id="rId34"/>
    <p:sldId id="305" r:id="rId35"/>
    <p:sldId id="280" r:id="rId36"/>
    <p:sldId id="306" r:id="rId37"/>
    <p:sldId id="307" r:id="rId38"/>
    <p:sldId id="308" r:id="rId39"/>
    <p:sldId id="309" r:id="rId40"/>
    <p:sldId id="281" r:id="rId41"/>
    <p:sldId id="28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B2B2B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6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iannis\Desktop\metrhse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Sheet9!$Q$63</c:f>
              <c:strCache>
                <c:ptCount val="1"/>
                <c:pt idx="0">
                  <c:v>put</c:v>
                </c:pt>
              </c:strCache>
            </c:strRef>
          </c:tx>
          <c:cat>
            <c:strRef>
              <c:f>Sheet9!$T$62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Sheet9!$U$63</c:f>
              <c:numCache>
                <c:formatCode>General</c:formatCode>
                <c:ptCount val="1"/>
                <c:pt idx="0">
                  <c:v>178</c:v>
                </c:pt>
              </c:numCache>
            </c:numRef>
          </c:val>
        </c:ser>
        <c:ser>
          <c:idx val="1"/>
          <c:order val="1"/>
          <c:tx>
            <c:strRef>
              <c:f>Sheet9!$Q$64</c:f>
              <c:strCache>
                <c:ptCount val="1"/>
                <c:pt idx="0">
                  <c:v>get</c:v>
                </c:pt>
              </c:strCache>
            </c:strRef>
          </c:tx>
          <c:cat>
            <c:strRef>
              <c:f>Sheet9!$T$62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Sheet9!$U$64</c:f>
              <c:numCache>
                <c:formatCode>General</c:formatCode>
                <c:ptCount val="1"/>
                <c:pt idx="0">
                  <c:v>124</c:v>
                </c:pt>
              </c:numCache>
            </c:numRef>
          </c:val>
        </c:ser>
        <c:axId val="169196160"/>
        <c:axId val="170998400"/>
      </c:barChart>
      <c:catAx>
        <c:axId val="169196160"/>
        <c:scaling>
          <c:orientation val="minMax"/>
        </c:scaling>
        <c:axPos val="b"/>
        <c:tickLblPos val="nextTo"/>
        <c:crossAx val="170998400"/>
        <c:crosses val="autoZero"/>
        <c:auto val="1"/>
        <c:lblAlgn val="ctr"/>
        <c:lblOffset val="100"/>
      </c:catAx>
      <c:valAx>
        <c:axId val="170998400"/>
        <c:scaling>
          <c:orientation val="minMax"/>
        </c:scaling>
        <c:axPos val="l"/>
        <c:majorGridlines/>
        <c:numFmt formatCode="General" sourceLinked="1"/>
        <c:tickLblPos val="nextTo"/>
        <c:crossAx val="16919616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02A8-2091-4230-A7F9-FF059CE9342E}" type="datetimeFigureOut">
              <a:rPr lang="en-US" smtClean="0"/>
              <a:pPr/>
              <a:t>08-Mar-21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EFC7E-7452-4E44-A8EF-1E2B92B990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02AFA2C-787C-48B3-A5CA-E442D44F3484}" type="datetimeFigureOut">
              <a:rPr lang="en-US" smtClean="0"/>
              <a:pPr/>
              <a:t>08-Mar-21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190877F-C91E-4406-BF67-419271519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2AFA2C-787C-48B3-A5CA-E442D44F3484}" type="datetimeFigureOut">
              <a:rPr lang="en-US" smtClean="0"/>
              <a:pPr/>
              <a:t>08-Mar-21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0877F-C91E-4406-BF67-419271519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2AFA2C-787C-48B3-A5CA-E442D44F3484}" type="datetimeFigureOut">
              <a:rPr lang="en-US" smtClean="0"/>
              <a:pPr/>
              <a:t>08-Mar-21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0877F-C91E-4406-BF67-419271519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2AFA2C-787C-48B3-A5CA-E442D44F3484}" type="datetimeFigureOut">
              <a:rPr lang="en-US" smtClean="0"/>
              <a:pPr/>
              <a:t>08-Mar-21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0877F-C91E-4406-BF67-4192715197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2AFA2C-787C-48B3-A5CA-E442D44F3484}" type="datetimeFigureOut">
              <a:rPr lang="en-US" smtClean="0"/>
              <a:pPr/>
              <a:t>08-Mar-21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0877F-C91E-4406-BF67-4192715197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2AFA2C-787C-48B3-A5CA-E442D44F3484}" type="datetimeFigureOut">
              <a:rPr lang="en-US" smtClean="0"/>
              <a:pPr/>
              <a:t>08-Mar-21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0877F-C91E-4406-BF67-4192715197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2AFA2C-787C-48B3-A5CA-E442D44F3484}" type="datetimeFigureOut">
              <a:rPr lang="en-US" smtClean="0"/>
              <a:pPr/>
              <a:t>08-Mar-21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0877F-C91E-4406-BF67-419271519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2AFA2C-787C-48B3-A5CA-E442D44F3484}" type="datetimeFigureOut">
              <a:rPr lang="en-US" smtClean="0"/>
              <a:pPr/>
              <a:t>08-Mar-21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0877F-C91E-4406-BF67-4192715197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2AFA2C-787C-48B3-A5CA-E442D44F3484}" type="datetimeFigureOut">
              <a:rPr lang="en-US" smtClean="0"/>
              <a:pPr/>
              <a:t>08-Mar-21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0877F-C91E-4406-BF67-419271519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02AFA2C-787C-48B3-A5CA-E442D44F3484}" type="datetimeFigureOut">
              <a:rPr lang="en-US" smtClean="0"/>
              <a:pPr/>
              <a:t>08-Mar-21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0877F-C91E-4406-BF67-419271519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02AFA2C-787C-48B3-A5CA-E442D44F3484}" type="datetimeFigureOut">
              <a:rPr lang="en-US" smtClean="0"/>
              <a:pPr/>
              <a:t>08-Mar-21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190877F-C91E-4406-BF67-4192715197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02AFA2C-787C-48B3-A5CA-E442D44F3484}" type="datetimeFigureOut">
              <a:rPr lang="en-US" smtClean="0"/>
              <a:pPr/>
              <a:t>08-Mar-21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190877F-C91E-4406-BF67-419271519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829761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 smtClean="0"/>
              <a:t>Υλοποίηση μνήμης </a:t>
            </a:r>
            <a:r>
              <a:rPr lang="en-US" dirty="0" smtClean="0"/>
              <a:t>utmem </a:t>
            </a:r>
            <a:r>
              <a:rPr lang="el-GR" dirty="0" smtClean="0"/>
              <a:t>σε περιβάλλον </a:t>
            </a:r>
            <a:r>
              <a:rPr lang="en-US" dirty="0" smtClean="0"/>
              <a:t>unikernel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l-GR" dirty="0" smtClean="0"/>
              <a:t>Ιωάννης Αραβαντινός-Σιμωνέτος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4343400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/>
              <a:t>Εθνικό Μετσόβιο Πολυτεχνείο, </a:t>
            </a:r>
          </a:p>
          <a:p>
            <a:r>
              <a:rPr lang="el-GR" sz="1600" dirty="0" smtClean="0"/>
              <a:t>Αθήνα, Μάρτιος 2021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Στόχος της εργασίας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6002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Σκοπός: Ενσωμάτωση του μηχανισμού </a:t>
            </a:r>
            <a:r>
              <a:rPr lang="en-US" dirty="0" smtClean="0"/>
              <a:t>utmem </a:t>
            </a:r>
            <a:r>
              <a:rPr lang="el-GR" dirty="0" smtClean="0"/>
              <a:t>σε κάποιο </a:t>
            </a:r>
            <a:r>
              <a:rPr lang="en-US" dirty="0" smtClean="0"/>
              <a:t>unikernel </a:t>
            </a:r>
            <a:r>
              <a:rPr lang="el-GR" dirty="0" smtClean="0"/>
              <a:t>περιβάλλον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895600"/>
            <a:ext cx="678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l-GR" b="1" dirty="0" smtClean="0"/>
              <a:t>Μελετήσαμε</a:t>
            </a:r>
            <a:r>
              <a:rPr lang="el-GR" dirty="0" smtClean="0"/>
              <a:t> τα χαρακτηριστικά των δύο τεχνολογιών</a:t>
            </a:r>
          </a:p>
          <a:p>
            <a:pPr>
              <a:buFont typeface="Arial" pitchFamily="34" charset="0"/>
              <a:buChar char="•"/>
            </a:pPr>
            <a:endParaRPr lang="el-GR" dirty="0" smtClean="0"/>
          </a:p>
          <a:p>
            <a:pPr>
              <a:buFont typeface="Arial" pitchFamily="34" charset="0"/>
              <a:buChar char="•"/>
            </a:pPr>
            <a:r>
              <a:rPr lang="el-GR" b="1" dirty="0" smtClean="0"/>
              <a:t>Σχεδιάσαμε</a:t>
            </a:r>
            <a:r>
              <a:rPr lang="el-GR" dirty="0" smtClean="0"/>
              <a:t> και υλοποιήσαμε τον συνδυασμό τους</a:t>
            </a:r>
          </a:p>
          <a:p>
            <a:pPr>
              <a:buFont typeface="Arial" pitchFamily="34" charset="0"/>
              <a:buChar char="•"/>
            </a:pPr>
            <a:endParaRPr lang="el-GR" dirty="0" smtClean="0"/>
          </a:p>
          <a:p>
            <a:pPr>
              <a:buFont typeface="Arial" pitchFamily="34" charset="0"/>
              <a:buChar char="•"/>
            </a:pPr>
            <a:r>
              <a:rPr lang="el-GR" b="1" dirty="0" smtClean="0"/>
              <a:t>Αξιολογήσαμε πειραματικώς </a:t>
            </a:r>
            <a:r>
              <a:rPr lang="el-GR" dirty="0" smtClean="0"/>
              <a:t>την νέα τεχνολογία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Θεωρητική ανάλυση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2554688"/>
          </a:xfrm>
        </p:spPr>
        <p:txBody>
          <a:bodyPr/>
          <a:lstStyle/>
          <a:p>
            <a:r>
              <a:rPr lang="en-US" dirty="0" smtClean="0"/>
              <a:t>Unikernels</a:t>
            </a:r>
          </a:p>
          <a:p>
            <a:r>
              <a:rPr lang="en-US" dirty="0" smtClean="0"/>
              <a:t>Rumprun</a:t>
            </a:r>
            <a:endParaRPr lang="el-GR" dirty="0" smtClean="0"/>
          </a:p>
          <a:p>
            <a:r>
              <a:rPr lang="el-GR" dirty="0" smtClean="0"/>
              <a:t>Μνήμη</a:t>
            </a:r>
          </a:p>
          <a:p>
            <a:r>
              <a:rPr lang="en-US" dirty="0" smtClean="0"/>
              <a:t>Utmem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Unikernel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29540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«Μικρές, εξειδικευμένες εικονικές μηχανές, με εννιαίο χώρο διευθύνσεων»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42672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Μια ιδιαίτερη εικονική μηχανή. Διαφέρει από άλλες που χρησιμοποιούν παραδοσιακά λειτουργικά συστήματα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51054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Τα </a:t>
            </a:r>
            <a:r>
              <a:rPr lang="en-US" dirty="0" smtClean="0"/>
              <a:t>unikernel </a:t>
            </a:r>
            <a:r>
              <a:rPr lang="el-GR" dirty="0" smtClean="0"/>
              <a:t>είναι εστιασμένα στην εφαρμογή που εκτελείται εντός αυτών.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362200"/>
            <a:ext cx="8382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l-GR" dirty="0" smtClean="0"/>
              <a:t>Μικρές</a:t>
            </a:r>
            <a:r>
              <a:rPr lang="en-US" sz="1400" dirty="0" smtClean="0"/>
              <a:t>  :</a:t>
            </a:r>
            <a:r>
              <a:rPr lang="el-GR" sz="1400" dirty="0" smtClean="0"/>
              <a:t>τυπικό μέγεθος μερικά Μ</a:t>
            </a:r>
            <a:r>
              <a:rPr lang="en-US" sz="1400" dirty="0" smtClean="0"/>
              <a:t>B)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Εξειδικευμένες</a:t>
            </a:r>
            <a:r>
              <a:rPr lang="en-US" sz="1400" dirty="0" smtClean="0"/>
              <a:t> </a:t>
            </a:r>
            <a:r>
              <a:rPr lang="el-GR" sz="1400" dirty="0" smtClean="0"/>
              <a:t> </a:t>
            </a:r>
            <a:r>
              <a:rPr lang="en-US" sz="1400" dirty="0" smtClean="0"/>
              <a:t>:</a:t>
            </a:r>
            <a:r>
              <a:rPr lang="el-GR" sz="1400" dirty="0" smtClean="0"/>
              <a:t>μόνο μια εφαρμογή εκτελείται)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Εννιαίος χώρος διευθύνσεων (</a:t>
            </a:r>
            <a:r>
              <a:rPr lang="en-US" dirty="0" smtClean="0"/>
              <a:t>address space) </a:t>
            </a:r>
            <a:r>
              <a:rPr lang="en-US" sz="1400" dirty="0" smtClean="0"/>
              <a:t>:  </a:t>
            </a:r>
            <a:r>
              <a:rPr lang="el-GR" sz="1400" dirty="0" smtClean="0"/>
              <a:t>δεν υπάρχει ο συνήθης διαχωρισμός</a:t>
            </a:r>
            <a:r>
              <a:rPr lang="en-US" sz="1400" dirty="0" smtClean="0"/>
              <a:t> user space –kernel space</a:t>
            </a:r>
            <a:r>
              <a:rPr lang="el-GR" sz="1400" dirty="0" smtClean="0"/>
              <a:t>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01068"/>
            <a:ext cx="6629400" cy="5656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219200" y="8382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Συμβατικό </a:t>
            </a:r>
            <a:r>
              <a:rPr lang="en-US" dirty="0" smtClean="0"/>
              <a:t>VM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91000" y="8382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Unikernel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8968381">
            <a:off x="3657600" y="1981200"/>
            <a:ext cx="457200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2797005">
            <a:off x="4050089" y="2721151"/>
            <a:ext cx="457200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r>
              <a:rPr lang="el-GR" dirty="0" smtClean="0"/>
              <a:t> (πλαίσια)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447800"/>
            <a:ext cx="3200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MirageOS</a:t>
            </a:r>
            <a:endParaRPr lang="en-US" sz="1400" dirty="0" smtClean="0"/>
          </a:p>
          <a:p>
            <a:r>
              <a:rPr lang="en-US" sz="1200" dirty="0" smtClean="0"/>
              <a:t>2003 </a:t>
            </a:r>
            <a:r>
              <a:rPr lang="el-GR" sz="1200" dirty="0" smtClean="0"/>
              <a:t>Πανεπιστήμιο του </a:t>
            </a:r>
            <a:r>
              <a:rPr lang="en-US" sz="1200" dirty="0" smtClean="0"/>
              <a:t>Cambridge. </a:t>
            </a:r>
            <a:r>
              <a:rPr lang="el-GR" sz="1200" dirty="0" smtClean="0"/>
              <a:t>Ανακατασκευή εικονικών μηχανών. Γλώσσα </a:t>
            </a:r>
            <a:r>
              <a:rPr lang="en-US" sz="1200" dirty="0" err="1" smtClean="0"/>
              <a:t>OCaml</a:t>
            </a:r>
            <a:r>
              <a:rPr lang="en-US" sz="1200" dirty="0" smtClean="0"/>
              <a:t>. </a:t>
            </a:r>
            <a:r>
              <a:rPr lang="en-US" sz="1200" dirty="0" err="1" smtClean="0"/>
              <a:t>Xen</a:t>
            </a:r>
            <a:r>
              <a:rPr lang="en-US" sz="1200" dirty="0" smtClean="0"/>
              <a:t> </a:t>
            </a:r>
            <a:r>
              <a:rPr lang="el-GR" sz="1200" dirty="0" smtClean="0"/>
              <a:t>και </a:t>
            </a:r>
            <a:r>
              <a:rPr lang="en-US" sz="1200" dirty="0" smtClean="0"/>
              <a:t>KVM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819400"/>
            <a:ext cx="3276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IncludeOS</a:t>
            </a:r>
            <a:endParaRPr lang="en-US" sz="1400" dirty="0" smtClean="0"/>
          </a:p>
          <a:p>
            <a:r>
              <a:rPr lang="el-GR" sz="1200" dirty="0" smtClean="0"/>
              <a:t>Σχετικά νέο </a:t>
            </a:r>
            <a:r>
              <a:rPr lang="en-US" sz="1200" dirty="0" smtClean="0"/>
              <a:t>framework. </a:t>
            </a:r>
            <a:r>
              <a:rPr lang="el-GR" sz="1200" dirty="0" smtClean="0"/>
              <a:t>Γλώσσα </a:t>
            </a:r>
            <a:r>
              <a:rPr lang="en-US" sz="1200" dirty="0" smtClean="0"/>
              <a:t>C++. </a:t>
            </a:r>
            <a:r>
              <a:rPr lang="el-GR" sz="1200" dirty="0" smtClean="0"/>
              <a:t>Ευκολία με μόνο 1 γραμμή </a:t>
            </a:r>
            <a:r>
              <a:rPr lang="en-US" sz="1200" dirty="0" smtClean="0"/>
              <a:t>#include&lt;</a:t>
            </a:r>
            <a:r>
              <a:rPr lang="en-US" sz="1200" dirty="0" err="1" smtClean="0"/>
              <a:t>os</a:t>
            </a:r>
            <a:r>
              <a:rPr lang="en-US" sz="1200" dirty="0" smtClean="0"/>
              <a:t>&gt;</a:t>
            </a:r>
            <a:r>
              <a:rPr lang="el-GR" sz="1200" dirty="0" smtClean="0"/>
              <a:t>. </a:t>
            </a:r>
            <a:r>
              <a:rPr lang="en-US" sz="1200" dirty="0" smtClean="0"/>
              <a:t>C/C++ </a:t>
            </a:r>
            <a:r>
              <a:rPr lang="el-GR" sz="1200" dirty="0" smtClean="0"/>
              <a:t>βιβλιοθήκες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1371600"/>
            <a:ext cx="3276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Osv</a:t>
            </a:r>
            <a:endParaRPr lang="en-US" sz="1400" dirty="0" smtClean="0"/>
          </a:p>
          <a:p>
            <a:r>
              <a:rPr lang="en-US" sz="1200" dirty="0" smtClean="0"/>
              <a:t>2013 </a:t>
            </a:r>
            <a:r>
              <a:rPr lang="en-US" sz="1200" dirty="0" err="1" smtClean="0"/>
              <a:t>Cloudious</a:t>
            </a:r>
            <a:r>
              <a:rPr lang="en-US" sz="1200" dirty="0" smtClean="0"/>
              <a:t> Systems. </a:t>
            </a:r>
            <a:r>
              <a:rPr lang="el-GR" sz="1200" dirty="0" smtClean="0"/>
              <a:t>Υποστήριξη πλήθους γλωσσών. 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2743200"/>
            <a:ext cx="350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Solo5</a:t>
            </a:r>
          </a:p>
          <a:p>
            <a:r>
              <a:rPr lang="en-US" sz="1200" dirty="0" smtClean="0"/>
              <a:t>Monitor </a:t>
            </a:r>
            <a:r>
              <a:rPr lang="el-GR" sz="1200" dirty="0" smtClean="0"/>
              <a:t>ενός </a:t>
            </a:r>
            <a:r>
              <a:rPr lang="en-US" sz="1200" dirty="0" smtClean="0"/>
              <a:t>unikernel. </a:t>
            </a:r>
            <a:r>
              <a:rPr lang="el-GR" sz="1200" dirty="0" smtClean="0"/>
              <a:t>Απομόνωση από περιττές συσκευές. 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4724400"/>
            <a:ext cx="7620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Rumprun</a:t>
            </a:r>
          </a:p>
          <a:p>
            <a:r>
              <a:rPr lang="el-GR" sz="1400" dirty="0" smtClean="0"/>
              <a:t>Προήλθε από τα </a:t>
            </a:r>
            <a:r>
              <a:rPr lang="en-US" sz="1400" dirty="0" smtClean="0"/>
              <a:t>rump kernels. </a:t>
            </a:r>
            <a:r>
              <a:rPr lang="el-GR" sz="1400" dirty="0" smtClean="0"/>
              <a:t>Σκοπός: Εκτέλεση οποισδήποτε </a:t>
            </a:r>
            <a:r>
              <a:rPr lang="en-US" sz="1400" dirty="0" smtClean="0"/>
              <a:t>POSIX </a:t>
            </a:r>
            <a:r>
              <a:rPr lang="el-GR" sz="1400" dirty="0" smtClean="0"/>
              <a:t>εφαρμογής. Συστατικά από το </a:t>
            </a:r>
            <a:r>
              <a:rPr lang="en-US" sz="1400" dirty="0" smtClean="0"/>
              <a:t>NetBSD. </a:t>
            </a:r>
            <a:endParaRPr lang="en-US" sz="14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371600"/>
            <a:ext cx="1666875" cy="310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2819400"/>
            <a:ext cx="13620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1066800"/>
            <a:ext cx="993315" cy="44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2514600" y="56388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Επιλέξαμε το </a:t>
            </a:r>
            <a:r>
              <a:rPr lang="en-US" dirty="0" smtClean="0"/>
              <a:t>Rumprun </a:t>
            </a:r>
            <a:r>
              <a:rPr lang="el-GR" dirty="0" smtClean="0"/>
              <a:t>ως πλάισιο για να εργαστούμε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Anykernel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139676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9600" y="2819400"/>
            <a:ext cx="2590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Antii</a:t>
            </a:r>
            <a:r>
              <a:rPr lang="en-US" dirty="0" smtClean="0"/>
              <a:t> </a:t>
            </a:r>
            <a:r>
              <a:rPr lang="en-US" dirty="0" err="1" smtClean="0"/>
              <a:t>Kantee</a:t>
            </a:r>
            <a:endParaRPr lang="en-US" dirty="0" smtClean="0"/>
          </a:p>
          <a:p>
            <a:r>
              <a:rPr lang="el-GR" sz="1400" dirty="0" smtClean="0"/>
              <a:t>Δημιουργός των </a:t>
            </a:r>
            <a:r>
              <a:rPr lang="en-US" sz="1400" dirty="0" smtClean="0"/>
              <a:t>rump kernels </a:t>
            </a:r>
            <a:r>
              <a:rPr lang="el-GR" sz="1400" dirty="0" smtClean="0"/>
              <a:t>και του </a:t>
            </a:r>
            <a:r>
              <a:rPr lang="en-US" sz="1400" dirty="0" smtClean="0"/>
              <a:t>Rumprun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48768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Anykernel</a:t>
            </a:r>
            <a:r>
              <a:rPr lang="en-US" dirty="0" smtClean="0"/>
              <a:t> : </a:t>
            </a:r>
            <a:r>
              <a:rPr lang="el-GR" dirty="0" smtClean="0"/>
              <a:t>Σχεδιαστική φιλοσοφία όπου οι </a:t>
            </a:r>
            <a:r>
              <a:rPr lang="en-US" dirty="0" smtClean="0"/>
              <a:t>drivers </a:t>
            </a:r>
            <a:r>
              <a:rPr lang="el-GR" dirty="0" smtClean="0"/>
              <a:t>ανεξαρτητοποιούνται από το σύστημα στο οποίο θα ενσωματωθούν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295400"/>
            <a:ext cx="1752600" cy="1141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038600" y="2743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Open-source </a:t>
            </a:r>
            <a:r>
              <a:rPr lang="el-GR" dirty="0" smtClean="0"/>
              <a:t>λειτουργικό σύστημα.</a:t>
            </a:r>
          </a:p>
          <a:p>
            <a:r>
              <a:rPr lang="el-GR" dirty="0" smtClean="0"/>
              <a:t>Ταιρίαζει στην φιλοσοφία του </a:t>
            </a:r>
            <a:r>
              <a:rPr lang="en-US" dirty="0" err="1" smtClean="0"/>
              <a:t>anykernel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Rump kernels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Rump</a:t>
            </a:r>
            <a:r>
              <a:rPr lang="el-GR" dirty="0" smtClean="0"/>
              <a:t>: ένα υπόλειμμα από ένα μεγαλύτερο σύνολο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32004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Εστιάζουμε μόνο σε ό,τι είναι κάθε φορά χρήσιμο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1336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Ξεκινάμε από τον πυρήνα (</a:t>
            </a:r>
            <a:r>
              <a:rPr lang="en-US" dirty="0" smtClean="0"/>
              <a:t>kernel)</a:t>
            </a:r>
            <a:r>
              <a:rPr lang="el-GR" dirty="0" smtClean="0"/>
              <a:t> του </a:t>
            </a:r>
            <a:r>
              <a:rPr lang="en-US" dirty="0" smtClean="0"/>
              <a:t>NetBSD </a:t>
            </a:r>
            <a:r>
              <a:rPr lang="el-GR" dirty="0" smtClean="0"/>
              <a:t>και αφαιρούμε </a:t>
            </a:r>
            <a:r>
              <a:rPr lang="el-GR" b="1" dirty="0" smtClean="0"/>
              <a:t>περιττά</a:t>
            </a:r>
            <a:r>
              <a:rPr lang="el-GR" dirty="0" smtClean="0"/>
              <a:t> κομμάτια του.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41148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Rump kernels : </a:t>
            </a:r>
            <a:r>
              <a:rPr lang="el-GR" dirty="0" smtClean="0"/>
              <a:t>ένα εικονοποιημένο σύνολο από </a:t>
            </a:r>
            <a:r>
              <a:rPr lang="en-US" dirty="0" smtClean="0"/>
              <a:t>drivers </a:t>
            </a:r>
            <a:r>
              <a:rPr lang="el-GR" dirty="0" smtClean="0"/>
              <a:t>οι οποίοι εκτελούνται εκτός πυρήνα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Rumprun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600201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Rump kernels,</a:t>
            </a:r>
            <a:r>
              <a:rPr lang="el-GR" dirty="0" smtClean="0"/>
              <a:t> ένας μικρός αλλά λειτουργικός πυρήνας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Δυνατότητα εκτέλεσης  των </a:t>
            </a:r>
            <a:r>
              <a:rPr lang="en-US" dirty="0" smtClean="0"/>
              <a:t>rump kernels </a:t>
            </a:r>
            <a:r>
              <a:rPr lang="el-GR" dirty="0" smtClean="0"/>
              <a:t>επάνω στον </a:t>
            </a:r>
            <a:r>
              <a:rPr lang="en-US" dirty="0" err="1" smtClean="0"/>
              <a:t>Xen</a:t>
            </a:r>
            <a:r>
              <a:rPr lang="el-GR" dirty="0" smtClean="0"/>
              <a:t> επόπτη</a:t>
            </a:r>
            <a:r>
              <a:rPr lang="en-US" dirty="0" smtClean="0"/>
              <a:t> </a:t>
            </a:r>
            <a:r>
              <a:rPr lang="el-GR" dirty="0" smtClean="0"/>
              <a:t>ως </a:t>
            </a:r>
            <a:r>
              <a:rPr lang="en-US" dirty="0" smtClean="0"/>
              <a:t>guest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Διεπαφή με προγράμματα ώστε να χρησιμοποιούν του </a:t>
            </a:r>
            <a:r>
              <a:rPr lang="en-US" dirty="0" smtClean="0"/>
              <a:t>rump kernels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743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Αυτά τα τρία στοιχέια συνθέτουν ένα πλήρες </a:t>
            </a:r>
            <a:r>
              <a:rPr lang="en-US" dirty="0" smtClean="0"/>
              <a:t>unikernel, </a:t>
            </a:r>
            <a:r>
              <a:rPr lang="el-GR" dirty="0" smtClean="0"/>
              <a:t>το </a:t>
            </a:r>
            <a:r>
              <a:rPr lang="en-US" dirty="0" smtClean="0"/>
              <a:t>Rumprun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96240"/>
            <a:ext cx="8077200" cy="376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>
          <a:xfrm rot="5400000">
            <a:off x="1073814" y="3879186"/>
            <a:ext cx="366972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5400000">
            <a:off x="4579014" y="3802986"/>
            <a:ext cx="366972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5400000">
            <a:off x="7398414" y="3269586"/>
            <a:ext cx="366972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Γιατί </a:t>
            </a:r>
            <a:r>
              <a:rPr lang="en-US" dirty="0" smtClean="0"/>
              <a:t>Rumprun</a:t>
            </a:r>
            <a:r>
              <a:rPr lang="el-GR" dirty="0" smtClean="0"/>
              <a:t>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5240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H utmem </a:t>
            </a:r>
            <a:r>
              <a:rPr lang="el-GR" dirty="0" smtClean="0"/>
              <a:t>από τεχνική άποψη είναι ένας </a:t>
            </a:r>
            <a:r>
              <a:rPr lang="en-US" dirty="0" smtClean="0"/>
              <a:t>driver. </a:t>
            </a:r>
            <a:r>
              <a:rPr lang="el-GR" dirty="0" smtClean="0"/>
              <a:t>Εύκολη η ανάπτυξη του με βάση το </a:t>
            </a:r>
            <a:r>
              <a:rPr lang="en-US" dirty="0" smtClean="0"/>
              <a:t>documentation </a:t>
            </a:r>
            <a:r>
              <a:rPr lang="el-GR" dirty="0" smtClean="0"/>
              <a:t>του </a:t>
            </a:r>
            <a:r>
              <a:rPr lang="en-US" dirty="0" smtClean="0"/>
              <a:t>NetBSD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32766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2</a:t>
            </a:r>
            <a:r>
              <a:rPr lang="en-US" dirty="0" smtClean="0"/>
              <a:t>. </a:t>
            </a:r>
            <a:r>
              <a:rPr lang="el-GR" dirty="0" smtClean="0"/>
              <a:t>Το </a:t>
            </a:r>
            <a:r>
              <a:rPr lang="en-US" dirty="0" smtClean="0"/>
              <a:t>POSIX </a:t>
            </a:r>
            <a:r>
              <a:rPr lang="el-GR" dirty="0" smtClean="0"/>
              <a:t>πρότυπο είναι το πλέον δημοφιλές. Άρα θα υπάρχει μεγαλύτερο «κοινό» για την </a:t>
            </a:r>
            <a:r>
              <a:rPr lang="en-US" dirty="0" smtClean="0"/>
              <a:t>utmem.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49530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</a:t>
            </a:r>
            <a:r>
              <a:rPr lang="el-GR" dirty="0" smtClean="0"/>
              <a:t>Απουσία εικονικής μνήμης </a:t>
            </a:r>
            <a:r>
              <a:rPr lang="en-US" dirty="0" smtClean="0"/>
              <a:t>(virtual memory)</a:t>
            </a:r>
            <a:r>
              <a:rPr lang="el-GR" dirty="0" smtClean="0"/>
              <a:t>. Πολύ πιθανόν ο συνδυασμός </a:t>
            </a:r>
            <a:r>
              <a:rPr lang="en-US" dirty="0" smtClean="0"/>
              <a:t>Rumprun-utmem </a:t>
            </a:r>
            <a:r>
              <a:rPr lang="el-GR" dirty="0" smtClean="0"/>
              <a:t>να βρει εύκολα αξία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Μνήμη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Κύρια μνήμη </a:t>
            </a:r>
            <a:r>
              <a:rPr lang="en-US" dirty="0" smtClean="0"/>
              <a:t>(</a:t>
            </a:r>
            <a:r>
              <a:rPr lang="en-US" dirty="0" smtClean="0"/>
              <a:t>R</a:t>
            </a:r>
            <a:r>
              <a:rPr lang="el-GR" dirty="0" smtClean="0"/>
              <a:t>ΑΜ</a:t>
            </a:r>
            <a:r>
              <a:rPr lang="en-US" dirty="0" smtClean="0"/>
              <a:t>) </a:t>
            </a:r>
            <a:r>
              <a:rPr lang="el-GR" dirty="0" smtClean="0"/>
              <a:t>από τους πιο σημαντικούς πόρους, όλα τα προγράμματα την χρειάζονται</a:t>
            </a:r>
            <a:endParaRPr lang="en-US" dirty="0"/>
          </a:p>
        </p:txBody>
      </p:sp>
      <p:pic>
        <p:nvPicPr>
          <p:cNvPr id="25602" name="Picture 2" descr="https://upload.wikimedia.org/wikipedia/commons/thumb/6/6e/Virtual_memory.svg/800px-Virtual_memory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2286000"/>
            <a:ext cx="2363875" cy="3733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33400" y="2590800"/>
            <a:ext cx="510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Μεγάλο πρόβλημα όταν εξαντληθεί!</a:t>
            </a:r>
            <a:endParaRPr lang="en-US" dirty="0" smtClean="0"/>
          </a:p>
          <a:p>
            <a:endParaRPr lang="en-US" dirty="0" smtClean="0"/>
          </a:p>
          <a:p>
            <a:r>
              <a:rPr lang="el-GR" dirty="0" smtClean="0"/>
              <a:t>Υπάρχουν τεχνικές, όπως το </a:t>
            </a:r>
            <a:r>
              <a:rPr lang="en-US" dirty="0" smtClean="0"/>
              <a:t>swapping, </a:t>
            </a:r>
            <a:r>
              <a:rPr lang="el-GR" dirty="0" smtClean="0"/>
              <a:t>με το οποίο αποφεύγουμε την κατάρρευση των προγραμμάτων.</a:t>
            </a:r>
          </a:p>
          <a:p>
            <a:r>
              <a:rPr lang="el-GR" dirty="0" smtClean="0"/>
              <a:t>Επιβραδύνεται, όμως, η εκτέλεση αυτών.</a:t>
            </a:r>
          </a:p>
          <a:p>
            <a:endParaRPr lang="el-G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000" dirty="0" smtClean="0"/>
              <a:t>Επιβλέπων</a:t>
            </a:r>
            <a:r>
              <a:rPr lang="el-GR" dirty="0" smtClean="0"/>
              <a:t>: </a:t>
            </a:r>
          </a:p>
          <a:p>
            <a:r>
              <a:rPr lang="el-GR" sz="2400" dirty="0" smtClean="0"/>
              <a:t>κος Γκούμας Γεώργιος, Αναπληρωτής καθηγητής</a:t>
            </a:r>
          </a:p>
          <a:p>
            <a:endParaRPr lang="el-GR" sz="2400" dirty="0" smtClean="0"/>
          </a:p>
          <a:p>
            <a:r>
              <a:rPr lang="el-GR" sz="2400" dirty="0" smtClean="0"/>
              <a:t>Εργαστήριο Υπολογιστικών Συστημάτων</a:t>
            </a:r>
          </a:p>
          <a:p>
            <a:r>
              <a:rPr lang="el-GR" sz="2400" dirty="0" smtClean="0"/>
              <a:t>Τομέας Πληροφορικής και Υπολογιστών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4478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Στα εικονικοποιημένα περιβάλλοντα το πρόβλημα γίνεται πιο σύνθετο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l-GR" dirty="0" smtClean="0"/>
              <a:t>Μνήμη και εικονικοποίηση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2514600"/>
            <a:ext cx="647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Ζητούμενα:</a:t>
            </a:r>
          </a:p>
          <a:p>
            <a:r>
              <a:rPr lang="el-GR" dirty="0" smtClean="0"/>
              <a:t>α. </a:t>
            </a:r>
            <a:r>
              <a:rPr lang="el-GR" b="1" dirty="0" smtClean="0"/>
              <a:t>επάρκεια μνήμης </a:t>
            </a:r>
          </a:p>
          <a:p>
            <a:r>
              <a:rPr lang="el-GR" dirty="0" smtClean="0"/>
              <a:t>β. </a:t>
            </a:r>
            <a:r>
              <a:rPr lang="el-GR" b="1" dirty="0" smtClean="0"/>
              <a:t>σωστή κατανομή </a:t>
            </a:r>
            <a:r>
              <a:rPr lang="el-GR" dirty="0" smtClean="0"/>
              <a:t>μεταξύ των διάφορων </a:t>
            </a:r>
            <a:r>
              <a:rPr lang="en-US" dirty="0" smtClean="0"/>
              <a:t>guest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4343400"/>
            <a:ext cx="670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-Κανανέμοντας υπερβολικά πολλή μνήμη, ένα μεγάλο μέρος αυτής σπαταλάται δίχως λόγο</a:t>
            </a:r>
          </a:p>
          <a:p>
            <a:endParaRPr lang="el-GR" dirty="0" smtClean="0"/>
          </a:p>
          <a:p>
            <a:r>
              <a:rPr lang="el-GR" dirty="0" smtClean="0"/>
              <a:t>-Από την άλλη, το να δώσουμε λιγότερη από ό,τι πρέπει οδηγεί στην κακή χρήση του πόρου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Transcendent </a:t>
            </a:r>
            <a:r>
              <a:rPr lang="en-US" dirty="0" smtClean="0"/>
              <a:t>Memory</a:t>
            </a:r>
            <a:r>
              <a:rPr lang="el-GR" dirty="0" smtClean="0"/>
              <a:t> </a:t>
            </a:r>
            <a:r>
              <a:rPr lang="en-US" dirty="0" smtClean="0"/>
              <a:t>(tmem)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48006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Αναπτύχθηκε από την </a:t>
            </a:r>
            <a:r>
              <a:rPr lang="en-US" dirty="0" smtClean="0"/>
              <a:t>Oracle </a:t>
            </a:r>
            <a:r>
              <a:rPr lang="el-GR" dirty="0" smtClean="0"/>
              <a:t>για το </a:t>
            </a:r>
            <a:r>
              <a:rPr lang="en-US" dirty="0" err="1" smtClean="0"/>
              <a:t>Xen</a:t>
            </a:r>
            <a:r>
              <a:rPr lang="en-US" dirty="0" smtClean="0"/>
              <a:t> </a:t>
            </a:r>
            <a:r>
              <a:rPr lang="el-GR" dirty="0" smtClean="0"/>
              <a:t>επόπτη το 2009.</a:t>
            </a:r>
          </a:p>
          <a:p>
            <a:r>
              <a:rPr lang="el-GR" dirty="0" smtClean="0"/>
              <a:t>Πρόκειται για ένα </a:t>
            </a:r>
            <a:r>
              <a:rPr lang="en-US" dirty="0" err="1" smtClean="0"/>
              <a:t>linux</a:t>
            </a:r>
            <a:r>
              <a:rPr lang="en-US" dirty="0" smtClean="0"/>
              <a:t> kernel module</a:t>
            </a:r>
            <a:r>
              <a:rPr lang="el-GR" dirty="0" smtClean="0"/>
              <a:t>.</a:t>
            </a:r>
          </a:p>
          <a:p>
            <a:r>
              <a:rPr lang="en-US" dirty="0" smtClean="0"/>
              <a:t>Key-value </a:t>
            </a:r>
            <a:r>
              <a:rPr lang="el-GR" dirty="0" smtClean="0"/>
              <a:t>πρότυπο βάσης δεδομένων.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9718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Put: </a:t>
            </a:r>
            <a:r>
              <a:rPr lang="el-GR" dirty="0" smtClean="0"/>
              <a:t> «είμαι ο </a:t>
            </a:r>
            <a:r>
              <a:rPr lang="en-US" dirty="0" smtClean="0"/>
              <a:t>host, </a:t>
            </a:r>
            <a:r>
              <a:rPr lang="el-GR" dirty="0" smtClean="0"/>
              <a:t>πάρε αυτά τα δεδομένα»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34290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Get: </a:t>
            </a:r>
            <a:r>
              <a:rPr lang="el-GR" dirty="0" smtClean="0"/>
              <a:t> «είμαι ο </a:t>
            </a:r>
            <a:r>
              <a:rPr lang="en-US" dirty="0" smtClean="0"/>
              <a:t>host</a:t>
            </a:r>
            <a:r>
              <a:rPr lang="el-GR" dirty="0" smtClean="0"/>
              <a:t>, δώσε μου τα δεδομένα»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905000"/>
            <a:ext cx="3733800" cy="2580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33400" y="16002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Tmem :</a:t>
            </a:r>
            <a:r>
              <a:rPr lang="el-GR" dirty="0" smtClean="0"/>
              <a:t> </a:t>
            </a:r>
            <a:r>
              <a:rPr lang="en-US" dirty="0" smtClean="0"/>
              <a:t>guest </a:t>
            </a:r>
            <a:r>
              <a:rPr lang="el-GR" dirty="0" smtClean="0"/>
              <a:t>και </a:t>
            </a:r>
            <a:r>
              <a:rPr lang="en-US" dirty="0" smtClean="0"/>
              <a:t>host-hypervisor </a:t>
            </a:r>
            <a:r>
              <a:rPr lang="el-GR" dirty="0" smtClean="0"/>
              <a:t>συνεργάζονται ώστε να ανταλλάσουν μεταξύ τους δεδομένα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Userspace</a:t>
            </a:r>
            <a:r>
              <a:rPr lang="en-US" dirty="0" smtClean="0"/>
              <a:t> tmem </a:t>
            </a:r>
            <a:r>
              <a:rPr lang="en-US" dirty="0" smtClean="0"/>
              <a:t>(utmem)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2098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Η </a:t>
            </a:r>
            <a:r>
              <a:rPr lang="en-US" dirty="0" smtClean="0"/>
              <a:t>utmem </a:t>
            </a:r>
            <a:r>
              <a:rPr lang="el-GR" dirty="0" smtClean="0"/>
              <a:t>εκθέτει τον μηχανίσμό της </a:t>
            </a:r>
            <a:r>
              <a:rPr lang="en-US" dirty="0" smtClean="0"/>
              <a:t>tmem </a:t>
            </a:r>
            <a:r>
              <a:rPr lang="el-GR" dirty="0" smtClean="0"/>
              <a:t>και στον χώρο χρήστη, δηλαδή στα ίδια τα προγράματα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1148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Αναπτύχθηκε στο </a:t>
            </a:r>
            <a:r>
              <a:rPr lang="en-US" dirty="0" err="1" smtClean="0"/>
              <a:t>cslab</a:t>
            </a:r>
            <a:r>
              <a:rPr lang="el-GR" dirty="0" smtClean="0"/>
              <a:t> της σχολής από τον Αιμίλιο Τσαλαπάτη,</a:t>
            </a:r>
            <a:r>
              <a:rPr lang="en-US" dirty="0" smtClean="0"/>
              <a:t> </a:t>
            </a:r>
            <a:r>
              <a:rPr lang="el-GR" dirty="0" smtClean="0"/>
              <a:t>και αποδείχθηκε πως επιταχύνει την εκτέλεση </a:t>
            </a:r>
            <a:r>
              <a:rPr lang="en-US" dirty="0" err="1" smtClean="0"/>
              <a:t>linux</a:t>
            </a:r>
            <a:r>
              <a:rPr lang="en-US" dirty="0" smtClean="0"/>
              <a:t> </a:t>
            </a:r>
            <a:r>
              <a:rPr lang="el-GR" dirty="0" smtClean="0"/>
              <a:t>εφαρμογών όταν η μνήμη είναι περιορισμένη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54102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Ο </a:t>
            </a:r>
            <a:r>
              <a:rPr lang="en-US" dirty="0" smtClean="0"/>
              <a:t>hypervisor </a:t>
            </a:r>
            <a:r>
              <a:rPr lang="el-GR" dirty="0" smtClean="0"/>
              <a:t>είναι το </a:t>
            </a:r>
            <a:r>
              <a:rPr lang="en-US" dirty="0" smtClean="0"/>
              <a:t>KVM</a:t>
            </a:r>
            <a:r>
              <a:rPr lang="el-GR" dirty="0" smtClean="0"/>
              <a:t>, και όχι ο </a:t>
            </a:r>
            <a:r>
              <a:rPr lang="en-US" dirty="0" err="1" smtClean="0"/>
              <a:t>Xen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371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Tmem : </a:t>
            </a:r>
            <a:r>
              <a:rPr lang="el-GR" dirty="0" smtClean="0"/>
              <a:t>από τον χώρο πυρήνα του </a:t>
            </a:r>
            <a:r>
              <a:rPr lang="en-US" dirty="0" smtClean="0"/>
              <a:t>guest </a:t>
            </a:r>
            <a:r>
              <a:rPr lang="el-GR" dirty="0" smtClean="0"/>
              <a:t>στον </a:t>
            </a:r>
            <a:r>
              <a:rPr lang="en-US" dirty="0" smtClean="0"/>
              <a:t>hypervisor-host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29718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utmem =  user space tmem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Τεχνική Υλοποίηση- Σχεδιαστικές Επιλογές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792688"/>
          </a:xfrm>
        </p:spPr>
        <p:txBody>
          <a:bodyPr>
            <a:normAutofit/>
          </a:bodyPr>
          <a:lstStyle/>
          <a:p>
            <a:r>
              <a:rPr lang="en-US" dirty="0" smtClean="0"/>
              <a:t>NetBSD</a:t>
            </a:r>
          </a:p>
          <a:p>
            <a:r>
              <a:rPr lang="en-US" dirty="0" smtClean="0"/>
              <a:t>System call</a:t>
            </a:r>
          </a:p>
          <a:p>
            <a:r>
              <a:rPr lang="en-US" dirty="0" smtClean="0"/>
              <a:t>Function call</a:t>
            </a:r>
          </a:p>
          <a:p>
            <a:r>
              <a:rPr lang="el-GR" dirty="0" smtClean="0"/>
              <a:t>Προβλήματα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Δομή </a:t>
            </a:r>
            <a:r>
              <a:rPr lang="en-US" dirty="0" smtClean="0"/>
              <a:t>utmem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43400" y="1066800"/>
            <a:ext cx="44958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l-GR" dirty="0" smtClean="0"/>
              <a:t>Εικονική συσκευή (</a:t>
            </a:r>
            <a:r>
              <a:rPr lang="en-US" dirty="0" smtClean="0"/>
              <a:t>virtual device) </a:t>
            </a:r>
            <a:r>
              <a:rPr lang="el-GR" sz="1400" dirty="0" smtClean="0"/>
              <a:t>την οποία χρησιμοποιούν τα προγράματα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Εσωτερικός </a:t>
            </a:r>
            <a:r>
              <a:rPr lang="en-US" dirty="0" smtClean="0"/>
              <a:t>driver </a:t>
            </a:r>
            <a:r>
              <a:rPr lang="el-GR" sz="1400" dirty="0" smtClean="0"/>
              <a:t>που επικοινωνέι με το </a:t>
            </a:r>
            <a:r>
              <a:rPr lang="en-US" sz="1400" dirty="0" smtClean="0"/>
              <a:t>KVM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Utmem backend </a:t>
            </a:r>
            <a:r>
              <a:rPr lang="el-GR" sz="1400" dirty="0" smtClean="0"/>
              <a:t>αποθηκεύει τα δεδομένα στον </a:t>
            </a:r>
            <a:r>
              <a:rPr lang="en-US" sz="1400" dirty="0" smtClean="0"/>
              <a:t>host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495800" y="32766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 host </a:t>
            </a:r>
            <a:r>
              <a:rPr lang="el-GR" dirty="0" smtClean="0"/>
              <a:t>παραμένει το ίδιο </a:t>
            </a:r>
            <a:r>
              <a:rPr lang="en-US" dirty="0" err="1" smtClean="0"/>
              <a:t>linux</a:t>
            </a:r>
            <a:r>
              <a:rPr lang="en-US" dirty="0" smtClean="0"/>
              <a:t> </a:t>
            </a:r>
            <a:r>
              <a:rPr lang="el-GR" dirty="0" smtClean="0"/>
              <a:t>μηχάνημα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8200" y="4724400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Χρειαζόμαστε: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Έναν </a:t>
            </a:r>
            <a:r>
              <a:rPr lang="en-US" dirty="0" smtClean="0"/>
              <a:t>driver</a:t>
            </a:r>
            <a:r>
              <a:rPr lang="el-GR" dirty="0" smtClean="0"/>
              <a:t> για να «μιλάμε» με το </a:t>
            </a:r>
            <a:r>
              <a:rPr lang="en-US" dirty="0" smtClean="0"/>
              <a:t>backend</a:t>
            </a:r>
            <a:endParaRPr lang="el-GR" dirty="0" smtClean="0"/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Μια διεπαφή για να χρησιμοποιούν οι εφαρμογές τον </a:t>
            </a:r>
            <a:r>
              <a:rPr lang="en-US" dirty="0" smtClean="0"/>
              <a:t>driver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4114800" cy="5300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ight Arrow 11"/>
          <p:cNvSpPr/>
          <p:nvPr/>
        </p:nvSpPr>
        <p:spPr>
          <a:xfrm rot="827590">
            <a:off x="389723" y="2597640"/>
            <a:ext cx="715913" cy="15977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827590">
            <a:off x="313524" y="4045439"/>
            <a:ext cx="715913" cy="15977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827590">
            <a:off x="237324" y="5112240"/>
            <a:ext cx="715913" cy="15977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1" animBg="1"/>
      <p:bldP spid="12" grpId="2" animBg="1"/>
      <p:bldP spid="13" grpId="1" animBg="1"/>
      <p:bldP spid="13" grpId="2" animBg="1"/>
      <p:bldP spid="14" grpId="1" animBg="1"/>
      <p:bldP spid="14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Αρχική </a:t>
            </a:r>
            <a:r>
              <a:rPr lang="el-GR" dirty="0" smtClean="0"/>
              <a:t>προσέγγιση</a:t>
            </a:r>
            <a:r>
              <a:rPr lang="en-US" dirty="0" smtClean="0"/>
              <a:t>-System </a:t>
            </a:r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5240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Αυθεντική </a:t>
            </a:r>
            <a:r>
              <a:rPr lang="el-GR" dirty="0" smtClean="0"/>
              <a:t>ή </a:t>
            </a:r>
            <a:r>
              <a:rPr lang="en-US" dirty="0" err="1" smtClean="0"/>
              <a:t>linux</a:t>
            </a:r>
            <a:r>
              <a:rPr lang="en-US" dirty="0" smtClean="0"/>
              <a:t> </a:t>
            </a:r>
            <a:r>
              <a:rPr lang="en-US" dirty="0" smtClean="0"/>
              <a:t>utmem    </a:t>
            </a:r>
            <a:r>
              <a:rPr lang="el-GR" dirty="0" smtClean="0"/>
              <a:t>και</a:t>
            </a:r>
            <a:r>
              <a:rPr lang="en-US" dirty="0" smtClean="0"/>
              <a:t>    Unikernel </a:t>
            </a:r>
            <a:r>
              <a:rPr lang="el-GR" dirty="0" smtClean="0"/>
              <a:t>ή </a:t>
            </a:r>
            <a:r>
              <a:rPr lang="en-US" dirty="0" smtClean="0"/>
              <a:t>Rumprun utmem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23622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Δημιουργούμε μια νέα </a:t>
            </a:r>
            <a:r>
              <a:rPr lang="el-GR" b="1" dirty="0" smtClean="0"/>
              <a:t>κλήση συστήματος</a:t>
            </a:r>
            <a:r>
              <a:rPr lang="el-GR" dirty="0" smtClean="0"/>
              <a:t> (</a:t>
            </a:r>
            <a:r>
              <a:rPr lang="en-US" dirty="0" smtClean="0"/>
              <a:t>system call), </a:t>
            </a:r>
            <a:r>
              <a:rPr lang="el-GR" dirty="0" smtClean="0"/>
              <a:t>ονόματι </a:t>
            </a:r>
            <a:r>
              <a:rPr lang="en-US" dirty="0" smtClean="0"/>
              <a:t>tmem()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35052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Η επικοινωνία με το </a:t>
            </a:r>
            <a:r>
              <a:rPr lang="en-US" dirty="0" smtClean="0"/>
              <a:t>backend </a:t>
            </a:r>
            <a:r>
              <a:rPr lang="el-GR" dirty="0" smtClean="0"/>
              <a:t>γίνεται εντός της </a:t>
            </a:r>
            <a:r>
              <a:rPr lang="en-US" dirty="0" smtClean="0"/>
              <a:t>system call. </a:t>
            </a:r>
          </a:p>
          <a:p>
            <a:r>
              <a:rPr lang="el-GR" dirty="0" smtClean="0"/>
              <a:t>Όχι ξεχωριστός </a:t>
            </a:r>
            <a:r>
              <a:rPr lang="en-US" dirty="0" smtClean="0"/>
              <a:t>driver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51054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Με αυτόν τον τρόπο υλοποιήσαμε </a:t>
            </a:r>
            <a:r>
              <a:rPr lang="en-US" dirty="0" smtClean="0"/>
              <a:t>utmem </a:t>
            </a:r>
            <a:r>
              <a:rPr lang="el-GR" dirty="0" smtClean="0"/>
              <a:t>στο </a:t>
            </a:r>
            <a:r>
              <a:rPr lang="en-US" dirty="0" smtClean="0"/>
              <a:t>Rumprun! </a:t>
            </a:r>
            <a:endParaRPr lang="el-GR" dirty="0" smtClean="0"/>
          </a:p>
          <a:p>
            <a:r>
              <a:rPr lang="el-GR" dirty="0" smtClean="0"/>
              <a:t>Μια εφαρμογή μπορεί πολύ εύκολα να χρησιμοποιήσει την </a:t>
            </a:r>
            <a:r>
              <a:rPr lang="en-US" dirty="0" smtClean="0"/>
              <a:t>utmem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4400" y="27432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tmem(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tmem_operation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void *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tmem_request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Τεχνικές δυσκολίες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4478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</a:t>
            </a:r>
            <a:r>
              <a:rPr lang="el-GR" dirty="0" smtClean="0"/>
              <a:t>Δεν </a:t>
            </a:r>
            <a:r>
              <a:rPr lang="el-GR" dirty="0" smtClean="0"/>
              <a:t>υπάρχει μηχανισμός του </a:t>
            </a:r>
            <a:r>
              <a:rPr lang="en-US" dirty="0" smtClean="0"/>
              <a:t>NetBSD </a:t>
            </a:r>
            <a:r>
              <a:rPr lang="el-GR" dirty="0" smtClean="0"/>
              <a:t>ώστε να εκτελείται </a:t>
            </a:r>
            <a:r>
              <a:rPr lang="en-US" dirty="0" smtClean="0"/>
              <a:t>hypercall </a:t>
            </a:r>
            <a:r>
              <a:rPr lang="el-GR" dirty="0" smtClean="0"/>
              <a:t>επάνω στο </a:t>
            </a:r>
            <a:r>
              <a:rPr lang="en-US" dirty="0" smtClean="0"/>
              <a:t>KVM</a:t>
            </a:r>
            <a:r>
              <a:rPr lang="el-GR" dirty="0" smtClean="0"/>
              <a:t>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21336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++A</a:t>
            </a:r>
            <a:r>
              <a:rPr lang="el-GR" dirty="0" smtClean="0"/>
              <a:t>πό </a:t>
            </a:r>
            <a:r>
              <a:rPr lang="el-GR" dirty="0" smtClean="0"/>
              <a:t>τον </a:t>
            </a:r>
            <a:r>
              <a:rPr lang="en-US" dirty="0" smtClean="0"/>
              <a:t>source code</a:t>
            </a:r>
            <a:r>
              <a:rPr lang="el-GR" dirty="0" smtClean="0"/>
              <a:t> του </a:t>
            </a:r>
            <a:r>
              <a:rPr lang="en-US" dirty="0" err="1" smtClean="0"/>
              <a:t>linux</a:t>
            </a:r>
            <a:r>
              <a:rPr lang="el-GR" dirty="0" smtClean="0"/>
              <a:t> εξάγουμε μόνο ό,τι χρειάζεται για να εκτελεστεί </a:t>
            </a:r>
            <a:r>
              <a:rPr lang="el-GR" dirty="0" smtClean="0"/>
              <a:t>το </a:t>
            </a:r>
            <a:r>
              <a:rPr lang="en-US" dirty="0" smtClean="0"/>
              <a:t>hypercall</a:t>
            </a:r>
            <a:r>
              <a:rPr lang="el-GR" dirty="0" smtClean="0"/>
              <a:t> που θέλουμε</a:t>
            </a:r>
            <a:r>
              <a:rPr lang="en-US" dirty="0" smtClean="0"/>
              <a:t>. </a:t>
            </a:r>
            <a:r>
              <a:rPr lang="el-GR" dirty="0" smtClean="0"/>
              <a:t>Περιοριζόμαστε σε </a:t>
            </a:r>
            <a:r>
              <a:rPr lang="en-US" dirty="0" smtClean="0"/>
              <a:t>x86 </a:t>
            </a:r>
            <a:r>
              <a:rPr lang="el-GR" dirty="0" smtClean="0"/>
              <a:t>αρχιτεκτονική!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32766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Hypercall</a:t>
            </a:r>
            <a:r>
              <a:rPr lang="el-GR" b="1" dirty="0" smtClean="0"/>
              <a:t>:</a:t>
            </a:r>
            <a:r>
              <a:rPr lang="el-GR" dirty="0" smtClean="0"/>
              <a:t> μηχανισμός επικοινωνίας μεταξύ του</a:t>
            </a:r>
            <a:r>
              <a:rPr lang="en-US" dirty="0" smtClean="0"/>
              <a:t> guest </a:t>
            </a:r>
            <a:r>
              <a:rPr lang="el-GR" dirty="0" smtClean="0"/>
              <a:t>και του επόπτη.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41910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</a:t>
            </a:r>
            <a:r>
              <a:rPr lang="el-GR" dirty="0" smtClean="0"/>
              <a:t>Ο </a:t>
            </a:r>
            <a:r>
              <a:rPr lang="en-US" dirty="0" smtClean="0"/>
              <a:t>guest </a:t>
            </a:r>
            <a:r>
              <a:rPr lang="el-GR" dirty="0" smtClean="0"/>
              <a:t>και ο </a:t>
            </a:r>
            <a:r>
              <a:rPr lang="en-US" dirty="0" smtClean="0"/>
              <a:t>host </a:t>
            </a:r>
            <a:r>
              <a:rPr lang="el-GR" dirty="0" smtClean="0"/>
              <a:t>έχουν διαφορετικό τρόπο αναφοράς για την ίδια διεύθυνση μνήμης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48768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++</a:t>
            </a:r>
            <a:r>
              <a:rPr lang="el-GR" dirty="0" smtClean="0"/>
              <a:t>Μετά από έρευνα βρήκαμε την συνάρτηση </a:t>
            </a:r>
            <a:r>
              <a:rPr lang="en-US" dirty="0" err="1" smtClean="0"/>
              <a:t>vtophys</a:t>
            </a:r>
            <a:r>
              <a:rPr lang="en-US" dirty="0" smtClean="0"/>
              <a:t>() </a:t>
            </a:r>
            <a:r>
              <a:rPr lang="el-GR" dirty="0" smtClean="0"/>
              <a:t>η οποία επιτελεί την «μεταγλώτισση»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05200" y="5791200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/>
              <a:t>Σύνολο κώδικα: περίπου 400 γραμμές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Δεύτερη </a:t>
            </a:r>
            <a:r>
              <a:rPr lang="el-GR" dirty="0" smtClean="0"/>
              <a:t>προσέγγιση</a:t>
            </a:r>
            <a:r>
              <a:rPr lang="en-US" dirty="0" smtClean="0"/>
              <a:t>-Function </a:t>
            </a:r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5240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Μια </a:t>
            </a:r>
            <a:r>
              <a:rPr lang="en-US" dirty="0" smtClean="0"/>
              <a:t>system call </a:t>
            </a:r>
            <a:r>
              <a:rPr lang="el-GR" dirty="0" smtClean="0"/>
              <a:t>«χάνει» την ουσία της στο </a:t>
            </a:r>
            <a:r>
              <a:rPr lang="en-US" dirty="0" smtClean="0"/>
              <a:t>Rumprun.</a:t>
            </a:r>
          </a:p>
          <a:p>
            <a:r>
              <a:rPr lang="el-GR" dirty="0" smtClean="0"/>
              <a:t>Καλύτερα να ύλοποιούσαμε απευθείας μια </a:t>
            </a:r>
            <a:r>
              <a:rPr lang="el-GR" b="1" dirty="0" smtClean="0"/>
              <a:t>κλήση συνάρτησης </a:t>
            </a:r>
            <a:r>
              <a:rPr lang="el-GR" dirty="0" smtClean="0"/>
              <a:t>(</a:t>
            </a:r>
            <a:r>
              <a:rPr lang="en-US" dirty="0" smtClean="0"/>
              <a:t>function call)</a:t>
            </a:r>
            <a:endParaRPr lang="el-G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5800" y="27432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Επανασχεδιάζουμε τον νέο μηχανισμό</a:t>
            </a:r>
            <a:r>
              <a:rPr lang="en-US" dirty="0" smtClean="0"/>
              <a:t> utmem</a:t>
            </a:r>
            <a:r>
              <a:rPr lang="el-GR" dirty="0" smtClean="0"/>
              <a:t> ώστε να προσφέρεται ως απλή </a:t>
            </a:r>
            <a:r>
              <a:rPr lang="en-US" dirty="0" smtClean="0"/>
              <a:t>function </a:t>
            </a:r>
            <a:r>
              <a:rPr lang="en-US" dirty="0" smtClean="0"/>
              <a:t>call!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36576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Δήμιουργούμε </a:t>
            </a:r>
            <a:r>
              <a:rPr lang="el-GR" dirty="0" smtClean="0"/>
              <a:t>μια </a:t>
            </a:r>
            <a:r>
              <a:rPr lang="el-GR" dirty="0" smtClean="0"/>
              <a:t>νέα βιβλιοθήκη </a:t>
            </a:r>
            <a:r>
              <a:rPr lang="el-GR" dirty="0" smtClean="0"/>
              <a:t>«</a:t>
            </a:r>
            <a:r>
              <a:rPr lang="en-US" dirty="0" smtClean="0"/>
              <a:t>user space</a:t>
            </a:r>
            <a:r>
              <a:rPr lang="el-GR" dirty="0" smtClean="0"/>
              <a:t>»</a:t>
            </a:r>
            <a:r>
              <a:rPr lang="en-US" dirty="0" smtClean="0"/>
              <a:t>, </a:t>
            </a:r>
            <a:r>
              <a:rPr lang="el-GR" dirty="0" smtClean="0"/>
              <a:t>ένα αρχείο σε γλώσσα </a:t>
            </a:r>
            <a:r>
              <a:rPr lang="en-US" dirty="0" smtClean="0"/>
              <a:t>C.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42672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include”utmem_ops.h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6200" y="54102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Είναι η τελική μας </a:t>
            </a:r>
            <a:r>
              <a:rPr lang="el-GR" dirty="0" smtClean="0"/>
              <a:t>προσέγγιση</a:t>
            </a:r>
            <a:r>
              <a:rPr lang="el-GR" dirty="0" smtClean="0"/>
              <a:t>. </a:t>
            </a:r>
            <a:endParaRPr lang="en-US" dirty="0" smtClean="0"/>
          </a:p>
          <a:p>
            <a:r>
              <a:rPr lang="el-GR" dirty="0" smtClean="0"/>
              <a:t>Εις το εξής θα αναφερόμαστε μόνο σε αυτήν ως </a:t>
            </a:r>
            <a:r>
              <a:rPr lang="en-US" dirty="0" smtClean="0"/>
              <a:t>unikernel utmem.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43972"/>
            <a:ext cx="7978724" cy="521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Σύγκριση των</a:t>
            </a:r>
            <a:r>
              <a:rPr kumimoji="0" lang="el-GR" sz="4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δύο εκδόσεων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1219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call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67400" y="1219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 call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846923" y="2673838"/>
            <a:ext cx="715913" cy="15977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8725813">
            <a:off x="6992526" y="2094003"/>
            <a:ext cx="715913" cy="15977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Αξιολόγηση του νέου μηχανισμού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1828800"/>
          </a:xfrm>
        </p:spPr>
        <p:txBody>
          <a:bodyPr/>
          <a:lstStyle/>
          <a:p>
            <a:r>
              <a:rPr lang="el-GR" dirty="0" smtClean="0"/>
              <a:t>Εισαγωγή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868888"/>
          </a:xfrm>
        </p:spPr>
        <p:txBody>
          <a:bodyPr>
            <a:normAutofit/>
          </a:bodyPr>
          <a:lstStyle/>
          <a:p>
            <a:r>
              <a:rPr lang="en-US" dirty="0" smtClean="0"/>
              <a:t>Cloud computing</a:t>
            </a:r>
            <a:endParaRPr lang="el-GR" dirty="0" smtClean="0"/>
          </a:p>
          <a:p>
            <a:r>
              <a:rPr lang="el-GR" dirty="0" smtClean="0"/>
              <a:t>εικονικοποίηση</a:t>
            </a:r>
            <a:endParaRPr lang="en-US" dirty="0" smtClean="0"/>
          </a:p>
          <a:p>
            <a:r>
              <a:rPr lang="en-US" dirty="0" smtClean="0"/>
              <a:t>unikernels </a:t>
            </a:r>
            <a:endParaRPr lang="el-GR" dirty="0" smtClean="0"/>
          </a:p>
          <a:p>
            <a:r>
              <a:rPr lang="en-US" dirty="0" smtClean="0"/>
              <a:t>transcendent memory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Breakdown </a:t>
            </a:r>
            <a:r>
              <a:rPr lang="el-GR" dirty="0" smtClean="0"/>
              <a:t>του μηχανισμού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8288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Αναλύουμε </a:t>
            </a:r>
            <a:r>
              <a:rPr lang="el-GR" dirty="0" smtClean="0"/>
              <a:t> χρονικά την </a:t>
            </a:r>
            <a:r>
              <a:rPr lang="en-US" b="1" dirty="0" smtClean="0"/>
              <a:t>Put</a:t>
            </a:r>
            <a:r>
              <a:rPr lang="en-US" dirty="0" smtClean="0"/>
              <a:t> </a:t>
            </a:r>
            <a:r>
              <a:rPr lang="el-GR" dirty="0" smtClean="0"/>
              <a:t>και την </a:t>
            </a:r>
            <a:r>
              <a:rPr lang="en-US" b="1" dirty="0" smtClean="0"/>
              <a:t>Get</a:t>
            </a:r>
            <a:r>
              <a:rPr lang="en-US" dirty="0" smtClean="0"/>
              <a:t> operation </a:t>
            </a:r>
            <a:r>
              <a:rPr lang="el-GR" dirty="0" smtClean="0"/>
              <a:t>του νέου μηχανισμού.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038600"/>
            <a:ext cx="7086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Διακρίνουμε δύο </a:t>
            </a:r>
            <a:r>
              <a:rPr lang="el-GR" dirty="0" smtClean="0"/>
              <a:t>χρόνους</a:t>
            </a:r>
            <a:r>
              <a:rPr lang="en-US" dirty="0" smtClean="0"/>
              <a:t>-</a:t>
            </a:r>
            <a:r>
              <a:rPr lang="el-GR" dirty="0" smtClean="0"/>
              <a:t>στάδια ροής:</a:t>
            </a:r>
            <a:endParaRPr lang="el-GR" dirty="0" smtClean="0"/>
          </a:p>
          <a:p>
            <a:endParaRPr lang="el-GR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Driver (time)</a:t>
            </a:r>
            <a:r>
              <a:rPr lang="el-GR" dirty="0" smtClean="0"/>
              <a:t>, </a:t>
            </a:r>
            <a:r>
              <a:rPr lang="el-GR" sz="1400" dirty="0" smtClean="0"/>
              <a:t>ο χρόνος εντός του </a:t>
            </a:r>
            <a:r>
              <a:rPr lang="en-US" sz="1400" dirty="0" smtClean="0"/>
              <a:t>driver</a:t>
            </a:r>
            <a:r>
              <a:rPr lang="el-GR" sz="1400" dirty="0" smtClean="0"/>
              <a:t>, </a:t>
            </a:r>
            <a:r>
              <a:rPr lang="el-GR" sz="1400" dirty="0" smtClean="0"/>
              <a:t>δηλαδή στην νέα </a:t>
            </a:r>
            <a:r>
              <a:rPr lang="en-US" sz="1400" dirty="0" smtClean="0"/>
              <a:t>library, </a:t>
            </a:r>
            <a:r>
              <a:rPr lang="el-GR" sz="1400" dirty="0" smtClean="0"/>
              <a:t>αλλά μόνο όσο είμαστε στον </a:t>
            </a:r>
            <a:r>
              <a:rPr lang="en-US" sz="1400" dirty="0" smtClean="0"/>
              <a:t>guest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Hypercall (time), </a:t>
            </a:r>
            <a:r>
              <a:rPr lang="el-GR" sz="1400" dirty="0" smtClean="0"/>
              <a:t>ο χρόνος εντός του </a:t>
            </a:r>
            <a:r>
              <a:rPr lang="en-US" sz="1400" dirty="0" smtClean="0"/>
              <a:t>hypercall, </a:t>
            </a:r>
            <a:r>
              <a:rPr lang="el-GR" sz="1400" dirty="0" smtClean="0"/>
              <a:t>δηλάδη όσο χρειάζεται ο </a:t>
            </a:r>
            <a:r>
              <a:rPr lang="en-US" sz="1400" dirty="0" smtClean="0"/>
              <a:t>host </a:t>
            </a:r>
            <a:r>
              <a:rPr lang="el-GR" sz="1400" dirty="0" smtClean="0"/>
              <a:t>για να μας εξυπηρετήσει.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51460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Φτιάχνουμε ένα </a:t>
            </a:r>
            <a:r>
              <a:rPr lang="el-GR" dirty="0" smtClean="0"/>
              <a:t>βοηθητικό </a:t>
            </a:r>
            <a:r>
              <a:rPr lang="en-US" dirty="0" smtClean="0"/>
              <a:t>unikernel </a:t>
            </a:r>
            <a:r>
              <a:rPr lang="el-GR" dirty="0" smtClean="0"/>
              <a:t>που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Αποστέλει </a:t>
            </a:r>
            <a:r>
              <a:rPr lang="el-GR" dirty="0" smtClean="0"/>
              <a:t>συνεχώς το ίδιο </a:t>
            </a:r>
            <a:r>
              <a:rPr lang="en-US" dirty="0" smtClean="0"/>
              <a:t>request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Καταγράφει χρόνους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Υπολογίζει μέσους όρους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28194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Value size: 1 MB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clock_gettime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0" y="541020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Αντίστοιχη διαφορά παρατηρείται και στην αυθεντική </a:t>
            </a:r>
            <a:r>
              <a:rPr lang="en-US" dirty="0" smtClean="0"/>
              <a:t>utmem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600200"/>
            <a:ext cx="792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/>
              <a:t>Σύστημα:  </a:t>
            </a:r>
            <a:r>
              <a:rPr lang="en-US" sz="1600" b="1" dirty="0" smtClean="0"/>
              <a:t>Linux </a:t>
            </a:r>
            <a:r>
              <a:rPr lang="en-US" sz="1600" b="1" dirty="0" err="1" smtClean="0"/>
              <a:t>Ubuntu</a:t>
            </a:r>
            <a:r>
              <a:rPr lang="en-US" sz="1600" b="1" dirty="0" smtClean="0"/>
              <a:t> Server </a:t>
            </a:r>
            <a:r>
              <a:rPr lang="el-GR" sz="1600" dirty="0" smtClean="0"/>
              <a:t>με πυρήνα έκδοσης</a:t>
            </a:r>
            <a:r>
              <a:rPr lang="en-US" sz="1600" dirty="0" smtClean="0"/>
              <a:t> </a:t>
            </a:r>
            <a:r>
              <a:rPr lang="en-US" sz="1600" b="1" dirty="0" smtClean="0"/>
              <a:t>4.3.39</a:t>
            </a:r>
            <a:r>
              <a:rPr lang="en-US" sz="1600" dirty="0" smtClean="0"/>
              <a:t> </a:t>
            </a:r>
            <a:r>
              <a:rPr lang="el-GR" sz="1600" dirty="0" smtClean="0"/>
              <a:t>και τις κατάλληλες προσθήκες ώστε να μπορεί να εξυπηρετεί τα </a:t>
            </a:r>
            <a:r>
              <a:rPr lang="en-US" sz="1600" dirty="0" smtClean="0"/>
              <a:t>utmem requests.</a:t>
            </a:r>
          </a:p>
          <a:p>
            <a:r>
              <a:rPr lang="en-US" sz="1600" dirty="0" smtClean="0"/>
              <a:t>i5-8250u</a:t>
            </a:r>
            <a:r>
              <a:rPr lang="el-GR" sz="1600" dirty="0" smtClean="0"/>
              <a:t>, 2 </a:t>
            </a:r>
            <a:r>
              <a:rPr lang="en-US" sz="1600" dirty="0" smtClean="0"/>
              <a:t>physical cores </a:t>
            </a:r>
            <a:r>
              <a:rPr lang="el-GR" sz="1600" dirty="0" smtClean="0"/>
              <a:t>και </a:t>
            </a:r>
            <a:r>
              <a:rPr lang="el-GR" sz="1600" dirty="0" smtClean="0"/>
              <a:t>4</a:t>
            </a:r>
            <a:r>
              <a:rPr lang="en-US" sz="1600" dirty="0" smtClean="0"/>
              <a:t>GB </a:t>
            </a:r>
            <a:r>
              <a:rPr lang="en-US" sz="1600" dirty="0" smtClean="0"/>
              <a:t>R</a:t>
            </a:r>
            <a:r>
              <a:rPr lang="el-GR" sz="1600" dirty="0" smtClean="0"/>
              <a:t>ΑΜ</a:t>
            </a:r>
            <a:r>
              <a:rPr lang="en-US" sz="1600" dirty="0" smtClean="0"/>
              <a:t>. </a:t>
            </a:r>
            <a:r>
              <a:rPr lang="el-GR" sz="1600" dirty="0" smtClean="0"/>
              <a:t>Ο </a:t>
            </a:r>
            <a:r>
              <a:rPr lang="en-US" sz="1600" dirty="0" smtClean="0"/>
              <a:t>host </a:t>
            </a:r>
            <a:r>
              <a:rPr lang="el-GR" sz="1600" dirty="0" smtClean="0"/>
              <a:t>είναι και ο ίδιος μια εικονική μηχανή </a:t>
            </a:r>
            <a:r>
              <a:rPr lang="en-US" sz="1600" dirty="0" smtClean="0"/>
              <a:t>QEMU/KVM</a:t>
            </a:r>
            <a:endParaRPr lang="en-US" sz="1600" dirty="0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Breakdown </a:t>
            </a:r>
            <a:r>
              <a:rPr lang="el-GR" dirty="0" smtClean="0"/>
              <a:t>του μηχανισμού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8600" y="2819400"/>
          <a:ext cx="2743200" cy="1508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10235"/>
                <a:gridCol w="806824"/>
                <a:gridCol w="726141"/>
              </a:tblGrid>
              <a:tr h="3771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Put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Get</a:t>
                      </a:r>
                      <a:endParaRPr lang="en-US" b="1" dirty="0"/>
                    </a:p>
                  </a:txBody>
                  <a:tcPr/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driver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hypercall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lang="el-GR" b="1" dirty="0" smtClean="0"/>
                        <a:t>σύνολο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48000" y="2743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Τιμές σε </a:t>
            </a:r>
            <a:r>
              <a:rPr lang="en-US" dirty="0" smtClean="0"/>
              <a:t>microseconds</a:t>
            </a:r>
            <a:endParaRPr lang="en-US" dirty="0"/>
          </a:p>
        </p:txBody>
      </p:sp>
      <p:graphicFrame>
        <p:nvGraphicFramePr>
          <p:cNvPr id="12" name="Chart 11"/>
          <p:cNvGraphicFramePr/>
          <p:nvPr/>
        </p:nvGraphicFramePr>
        <p:xfrm>
          <a:off x="5943600" y="2514600"/>
          <a:ext cx="27717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Graphic spid="12" grpId="0">
        <p:bldAsOne/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Αξία του μηχανισμού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3716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Για ποιό λόγο να χρησιμοποιήσει μια εφαρμογή </a:t>
            </a:r>
            <a:r>
              <a:rPr lang="en-US" i="1" dirty="0" smtClean="0"/>
              <a:t>unikernel </a:t>
            </a:r>
            <a:r>
              <a:rPr lang="el-GR" i="1" dirty="0" smtClean="0"/>
              <a:t>την </a:t>
            </a:r>
            <a:r>
              <a:rPr lang="en-US" i="1" dirty="0" smtClean="0"/>
              <a:t>utmem</a:t>
            </a:r>
            <a:r>
              <a:rPr lang="el-GR" i="1" dirty="0" smtClean="0"/>
              <a:t>;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25146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Redis</a:t>
            </a:r>
            <a:r>
              <a:rPr lang="el-GR" dirty="0" smtClean="0"/>
              <a:t>: ένα μετροπρόγραμμα που επιτελεί τον ρόλο μια αποθήκης αφηρημένων δεδομένων</a:t>
            </a:r>
            <a:endParaRPr lang="en-US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590800"/>
            <a:ext cx="13335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62000" y="3352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Απλό μοντέλο </a:t>
            </a:r>
            <a:r>
              <a:rPr lang="en-US" dirty="0" smtClean="0"/>
              <a:t>client-server</a:t>
            </a:r>
            <a:endParaRPr lang="en-US" dirty="0"/>
          </a:p>
        </p:txBody>
      </p:sp>
      <p:sp>
        <p:nvSpPr>
          <p:cNvPr id="14339" name="AutoShape 3" descr="redis is a key-value serv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1" name="AutoShape 5" descr="redis is a key-value serv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10000"/>
            <a:ext cx="428074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343400" y="38862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: </a:t>
            </a:r>
            <a:r>
              <a:rPr lang="el-GR" dirty="0" smtClean="0"/>
              <a:t>αποθηκεύουμε δεδομένα στον </a:t>
            </a:r>
            <a:r>
              <a:rPr lang="en-US" dirty="0" err="1" smtClean="0"/>
              <a:t>redis</a:t>
            </a:r>
            <a:r>
              <a:rPr lang="en-US" dirty="0" smtClean="0"/>
              <a:t>-server</a:t>
            </a:r>
          </a:p>
          <a:p>
            <a:r>
              <a:rPr lang="en-US" dirty="0" smtClean="0"/>
              <a:t>get: </a:t>
            </a:r>
            <a:r>
              <a:rPr lang="el-GR" dirty="0" smtClean="0"/>
              <a:t>ζητάμε δεδομένα από τον </a:t>
            </a:r>
            <a:r>
              <a:rPr lang="en-US" dirty="0" err="1" smtClean="0"/>
              <a:t>redis</a:t>
            </a:r>
            <a:r>
              <a:rPr lang="en-US" dirty="0" smtClean="0"/>
              <a:t>-server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19050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utmem   </a:t>
            </a:r>
            <a:r>
              <a:rPr lang="en-US" dirty="0" err="1" smtClean="0"/>
              <a:t>vs</a:t>
            </a:r>
            <a:r>
              <a:rPr lang="en-US" dirty="0" smtClean="0"/>
              <a:t> in-memory </a:t>
            </a:r>
            <a:r>
              <a:rPr lang="el-GR" dirty="0" smtClean="0"/>
              <a:t>αποθήκευση δέδομενων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343400" y="5410200"/>
          <a:ext cx="2286000" cy="1112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Utmem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Αξία του μηχανισμού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44780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Προσθέτουμε </a:t>
            </a:r>
            <a:r>
              <a:rPr lang="el-GR" dirty="0" smtClean="0"/>
              <a:t>στο </a:t>
            </a:r>
            <a:r>
              <a:rPr lang="en-US" dirty="0" err="1" smtClean="0"/>
              <a:t>redis</a:t>
            </a:r>
            <a:r>
              <a:rPr lang="el-GR" dirty="0" smtClean="0"/>
              <a:t> </a:t>
            </a:r>
            <a:r>
              <a:rPr lang="el-GR" dirty="0" smtClean="0"/>
              <a:t>νέες εντολές που χρησιμοποιούν την </a:t>
            </a:r>
            <a:r>
              <a:rPr lang="en-US" dirty="0" smtClean="0"/>
              <a:t>utmem</a:t>
            </a:r>
            <a:endParaRPr lang="en-US" dirty="0" smtClean="0"/>
          </a:p>
          <a:p>
            <a:r>
              <a:rPr lang="en-US" dirty="0" err="1" smtClean="0"/>
              <a:t>tmemPut</a:t>
            </a:r>
            <a:r>
              <a:rPr lang="el-GR" dirty="0" smtClean="0"/>
              <a:t> </a:t>
            </a:r>
            <a:r>
              <a:rPr lang="el-GR" dirty="0" smtClean="0"/>
              <a:t>-</a:t>
            </a:r>
            <a:r>
              <a:rPr lang="en-US" dirty="0" smtClean="0"/>
              <a:t> </a:t>
            </a:r>
            <a:r>
              <a:rPr lang="en-US" dirty="0" err="1" smtClean="0"/>
              <a:t>tmemGet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3622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Εξωτερικό πρόγραμμα </a:t>
            </a:r>
            <a:r>
              <a:rPr lang="en-US" dirty="0" smtClean="0"/>
              <a:t>client </a:t>
            </a:r>
            <a:r>
              <a:rPr lang="el-GR" dirty="0" smtClean="0"/>
              <a:t>που αποστέλνει αιτήματα και </a:t>
            </a:r>
            <a:r>
              <a:rPr lang="el-GR" dirty="0" smtClean="0"/>
              <a:t>συγκρίν</a:t>
            </a:r>
            <a:r>
              <a:rPr lang="el-GR" dirty="0" smtClean="0"/>
              <a:t>ει</a:t>
            </a:r>
            <a:r>
              <a:rPr lang="el-GR" dirty="0" smtClean="0"/>
              <a:t> </a:t>
            </a:r>
            <a:r>
              <a:rPr lang="el-GR" dirty="0" smtClean="0"/>
              <a:t>την </a:t>
            </a:r>
            <a:r>
              <a:rPr lang="en-US" dirty="0" smtClean="0"/>
              <a:t>set </a:t>
            </a:r>
            <a:r>
              <a:rPr lang="el-GR" dirty="0" smtClean="0"/>
              <a:t>με την </a:t>
            </a:r>
            <a:r>
              <a:rPr lang="en-US" dirty="0" err="1" smtClean="0"/>
              <a:t>tmemPut</a:t>
            </a:r>
            <a:r>
              <a:rPr lang="en-US" dirty="0" smtClean="0"/>
              <a:t>. </a:t>
            </a:r>
            <a:endParaRPr lang="el-GR" dirty="0" smtClean="0"/>
          </a:p>
        </p:txBody>
      </p:sp>
      <p:pic>
        <p:nvPicPr>
          <p:cNvPr id="593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2332" y="3886200"/>
            <a:ext cx="648166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8600" y="32004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Μετράμε τον </a:t>
            </a:r>
            <a:r>
              <a:rPr lang="el-GR" b="1" dirty="0" smtClean="0"/>
              <a:t>ρυθμό εξυπηρέτησης των αιτημάτων </a:t>
            </a:r>
            <a:r>
              <a:rPr lang="el-GR" dirty="0" smtClean="0"/>
              <a:t>από το </a:t>
            </a:r>
            <a:r>
              <a:rPr lang="en-US" dirty="0" smtClean="0"/>
              <a:t>Redis. </a:t>
            </a:r>
            <a:endParaRPr lang="el-GR" dirty="0" smtClean="0"/>
          </a:p>
          <a:p>
            <a:r>
              <a:rPr lang="el-GR" dirty="0" smtClean="0"/>
              <a:t>(</a:t>
            </a:r>
            <a:r>
              <a:rPr lang="en-US" dirty="0" smtClean="0"/>
              <a:t>commands/sec)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9050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(in-memory) </a:t>
            </a:r>
            <a:r>
              <a:rPr lang="en-US" b="1" dirty="0" smtClean="0"/>
              <a:t>set</a:t>
            </a:r>
            <a:r>
              <a:rPr lang="en-US" dirty="0" smtClean="0"/>
              <a:t>    </a:t>
            </a:r>
            <a:r>
              <a:rPr lang="en-US" dirty="0" err="1" smtClean="0"/>
              <a:t>vs</a:t>
            </a:r>
            <a:r>
              <a:rPr lang="en-US" dirty="0" smtClean="0"/>
              <a:t>    </a:t>
            </a:r>
            <a:r>
              <a:rPr lang="en-US" sz="1400" dirty="0" smtClean="0"/>
              <a:t>(utmem) </a:t>
            </a:r>
            <a:r>
              <a:rPr lang="en-US" b="1" dirty="0" err="1" smtClean="0"/>
              <a:t>tmemPut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43434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Δοκιμάζουμε διάφορα </a:t>
            </a:r>
            <a:r>
              <a:rPr lang="en-US" dirty="0" smtClean="0"/>
              <a:t>value size</a:t>
            </a:r>
          </a:p>
          <a:p>
            <a:r>
              <a:rPr lang="el-GR" dirty="0" smtClean="0"/>
              <a:t>Γεμίζουμε με δεδομένα την μνήμη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Αξία του μηχανισμού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3716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Σενάριο 1: άφθονη διαθέσιμη μνήμη</a:t>
            </a:r>
            <a:endParaRPr lang="en-US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1" y="990600"/>
            <a:ext cx="4876800" cy="3099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04800" y="21336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Τα </a:t>
            </a:r>
            <a:r>
              <a:rPr lang="en-US" dirty="0" smtClean="0"/>
              <a:t>utmem commands </a:t>
            </a:r>
            <a:r>
              <a:rPr lang="el-GR" dirty="0" smtClean="0"/>
              <a:t>είναι πιο αργά από τα </a:t>
            </a:r>
            <a:r>
              <a:rPr lang="en-US" dirty="0" smtClean="0"/>
              <a:t>in-memory </a:t>
            </a:r>
            <a:r>
              <a:rPr lang="en-US" dirty="0" smtClean="0"/>
              <a:t>commands</a:t>
            </a:r>
            <a:r>
              <a:rPr lang="el-GR" dirty="0" smtClean="0"/>
              <a:t>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40386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Σενάριο 2: περιορισμένη διαθέσιμη μνήμη</a:t>
            </a:r>
            <a:endParaRPr lang="en-US" dirty="0"/>
          </a:p>
        </p:txBody>
      </p:sp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4196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667000" y="45720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Το </a:t>
            </a:r>
            <a:r>
              <a:rPr lang="en-US" dirty="0" err="1" smtClean="0"/>
              <a:t>redis</a:t>
            </a:r>
            <a:r>
              <a:rPr lang="en-US" dirty="0" smtClean="0"/>
              <a:t> </a:t>
            </a:r>
            <a:r>
              <a:rPr lang="el-GR" dirty="0" smtClean="0"/>
              <a:t>καταρέει με τις </a:t>
            </a:r>
            <a:r>
              <a:rPr lang="en-US" dirty="0" smtClean="0"/>
              <a:t>set </a:t>
            </a:r>
            <a:r>
              <a:rPr lang="el-GR" dirty="0" smtClean="0"/>
              <a:t>εντολές όταν γεμίσει </a:t>
            </a:r>
            <a:r>
              <a:rPr lang="el-GR" dirty="0" smtClean="0"/>
              <a:t>πλήρως η μνήμη</a:t>
            </a:r>
            <a:r>
              <a:rPr lang="el-GR" dirty="0" smtClean="0"/>
              <a:t>!</a:t>
            </a:r>
            <a:endParaRPr lang="el-G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819400" y="5715000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Το </a:t>
            </a:r>
            <a:r>
              <a:rPr lang="en-US" dirty="0" err="1" smtClean="0"/>
              <a:t>tmemPut</a:t>
            </a:r>
            <a:r>
              <a:rPr lang="en-US" dirty="0" smtClean="0"/>
              <a:t> </a:t>
            </a:r>
            <a:r>
              <a:rPr lang="el-GR" dirty="0" smtClean="0"/>
              <a:t>ικανοποιείται κανονικά. Καμία επιπλέον επιβράδυνση δεν παρατηρείται.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116779"/>
            <a:ext cx="6629400" cy="2741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Σύγκριση με τον αυθεντικό μηχανισμό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828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Επίδοσεις αυθεντικής </a:t>
            </a:r>
            <a:r>
              <a:rPr lang="en-US" dirty="0" smtClean="0"/>
              <a:t>– unikernel utmem </a:t>
            </a:r>
            <a:r>
              <a:rPr lang="el-GR" dirty="0" smtClean="0"/>
              <a:t>ως προς εξωτερικό παρατηρητή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3622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Χρησιμοποιούμε το </a:t>
            </a:r>
            <a:r>
              <a:rPr lang="en-US" dirty="0" smtClean="0"/>
              <a:t>Redis </a:t>
            </a:r>
            <a:r>
              <a:rPr lang="el-GR" dirty="0" smtClean="0"/>
              <a:t>πάλι. Τώρα και ως κανονική διεργασία ενός </a:t>
            </a:r>
            <a:r>
              <a:rPr lang="en-US" dirty="0" err="1" smtClean="0"/>
              <a:t>linux</a:t>
            </a:r>
            <a:r>
              <a:rPr lang="en-US" dirty="0" smtClean="0"/>
              <a:t> </a:t>
            </a:r>
            <a:r>
              <a:rPr lang="el-GR" dirty="0" smtClean="0"/>
              <a:t>συστήματος </a:t>
            </a:r>
            <a:r>
              <a:rPr lang="en-US" dirty="0" smtClean="0"/>
              <a:t>(guest)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2766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Αποστέλει </a:t>
            </a:r>
            <a:r>
              <a:rPr lang="el-GR" dirty="0" smtClean="0"/>
              <a:t>το ίδιο αίτημα </a:t>
            </a:r>
            <a:r>
              <a:rPr lang="en-US" dirty="0" err="1" smtClean="0"/>
              <a:t>tmemPut</a:t>
            </a:r>
            <a:r>
              <a:rPr lang="en-US" dirty="0" smtClean="0"/>
              <a:t> </a:t>
            </a:r>
            <a:r>
              <a:rPr lang="el-GR" dirty="0" smtClean="0"/>
              <a:t>για </a:t>
            </a:r>
            <a:r>
              <a:rPr lang="el-GR" dirty="0" smtClean="0"/>
              <a:t>προκαθορισμένο χρόνο</a:t>
            </a:r>
            <a:r>
              <a:rPr lang="el-GR" dirty="0" smtClean="0"/>
              <a:t>.</a:t>
            </a:r>
            <a:endParaRPr lang="en-US" dirty="0" smtClean="0"/>
          </a:p>
          <a:p>
            <a:r>
              <a:rPr lang="el-GR" dirty="0" smtClean="0"/>
              <a:t>Δεν γεμίζει η μνήμη</a:t>
            </a:r>
            <a:endParaRPr lang="el-G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791200" y="3962400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Μελετάμε και την </a:t>
            </a:r>
            <a:r>
              <a:rPr lang="en-US" dirty="0" smtClean="0"/>
              <a:t>set </a:t>
            </a:r>
            <a:r>
              <a:rPr lang="el-GR" dirty="0" smtClean="0"/>
              <a:t>για να δούμε πως επηρεάζει το σύστημα εκτέλεσης</a:t>
            </a:r>
          </a:p>
          <a:p>
            <a:r>
              <a:rPr lang="el-GR" dirty="0" smtClean="0"/>
              <a:t>(</a:t>
            </a:r>
            <a:r>
              <a:rPr lang="en-US" dirty="0" smtClean="0"/>
              <a:t>Rumprun   </a:t>
            </a:r>
            <a:r>
              <a:rPr lang="en-US" dirty="0" err="1" smtClean="0"/>
              <a:t>vs</a:t>
            </a:r>
            <a:r>
              <a:rPr lang="en-US" dirty="0" smtClean="0"/>
              <a:t>   </a:t>
            </a:r>
            <a:r>
              <a:rPr lang="en-US" dirty="0" err="1" smtClean="0"/>
              <a:t>linux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Σύγκριση με τον αυθεντικό μηχανισμό</a:t>
            </a:r>
            <a:endParaRPr lang="en-US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56817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343400"/>
            <a:ext cx="5846087" cy="251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410200" y="12954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Αρχικά φαίνεται να υπερισχύει η </a:t>
            </a:r>
            <a:r>
              <a:rPr lang="en-US" dirty="0" smtClean="0"/>
              <a:t>unikernel </a:t>
            </a:r>
            <a:r>
              <a:rPr lang="el-GR" dirty="0" smtClean="0"/>
              <a:t>σε σχέση με την αυθεντική </a:t>
            </a:r>
            <a:r>
              <a:rPr lang="en-US" dirty="0" smtClean="0"/>
              <a:t>utmem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38862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Όμως, το ίδιο βλέπουμε και για την </a:t>
            </a:r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67400" y="54864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Μάλλον η διαφορά των δύο περιβάλλοντων οδηγεί σε διαφορά αποτελεσμάτων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Σύγκριση με τον αυθεντικό μηχανισμό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5240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Αναλύουμε τα αιτήματα ανά στάδια. Εστιάζουμε στην </a:t>
            </a:r>
            <a:r>
              <a:rPr lang="en-US" dirty="0" err="1" smtClean="0"/>
              <a:t>tmemPut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3400" y="2133600"/>
          <a:ext cx="4267200" cy="1854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133600"/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Unikernel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utmem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Αυθεντική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redis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redis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driver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ioctl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hypercall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3400" y="43434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network</a:t>
            </a:r>
            <a:r>
              <a:rPr lang="el-GR" dirty="0" smtClean="0"/>
              <a:t>: </a:t>
            </a:r>
            <a:r>
              <a:rPr lang="el-GR" dirty="0" smtClean="0"/>
              <a:t>από την στιγμή που ο </a:t>
            </a:r>
            <a:r>
              <a:rPr lang="en-US" dirty="0" smtClean="0"/>
              <a:t>client </a:t>
            </a:r>
            <a:r>
              <a:rPr lang="el-GR" dirty="0" smtClean="0"/>
              <a:t>αποστέλνει το αίτημα μέχρι το </a:t>
            </a:r>
            <a:r>
              <a:rPr lang="en-US" dirty="0" smtClean="0"/>
              <a:t>Redis</a:t>
            </a:r>
          </a:p>
          <a:p>
            <a:pPr>
              <a:buFont typeface="Arial" pitchFamily="34" charset="0"/>
              <a:buChar char="•"/>
            </a:pPr>
            <a:r>
              <a:rPr lang="en-US" b="1" dirty="0" err="1" smtClean="0"/>
              <a:t>redis</a:t>
            </a:r>
            <a:r>
              <a:rPr lang="en-US" dirty="0" smtClean="0"/>
              <a:t>: </a:t>
            </a:r>
            <a:r>
              <a:rPr lang="el-GR" dirty="0" smtClean="0"/>
              <a:t>όσο η ροή βρίσκεται εντός της συνάρτησης </a:t>
            </a:r>
            <a:r>
              <a:rPr lang="el-GR" dirty="0" smtClean="0"/>
              <a:t>χειρισμού</a:t>
            </a:r>
            <a:r>
              <a:rPr lang="en-US" dirty="0" smtClean="0"/>
              <a:t> </a:t>
            </a:r>
            <a:r>
              <a:rPr lang="el-GR" dirty="0" smtClean="0"/>
              <a:t>του </a:t>
            </a:r>
            <a:r>
              <a:rPr lang="en-US" dirty="0" smtClean="0"/>
              <a:t>Redis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0" y="54864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Το στάδιο </a:t>
            </a:r>
            <a:r>
              <a:rPr lang="en-US" b="1" dirty="0" err="1" smtClean="0"/>
              <a:t>ioctl</a:t>
            </a:r>
            <a:r>
              <a:rPr lang="en-US" dirty="0" smtClean="0"/>
              <a:t> </a:t>
            </a:r>
            <a:r>
              <a:rPr lang="el-GR" dirty="0" smtClean="0"/>
              <a:t>αντιστοιχεί στο άθροισμα </a:t>
            </a:r>
            <a:r>
              <a:rPr lang="en-US" dirty="0" err="1" smtClean="0"/>
              <a:t>driver+hypercall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5029200"/>
            <a:ext cx="556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driver</a:t>
            </a:r>
            <a:r>
              <a:rPr lang="en-US" dirty="0" smtClean="0"/>
              <a:t> </a:t>
            </a:r>
            <a:r>
              <a:rPr lang="el-GR" dirty="0" smtClean="0"/>
              <a:t>και </a:t>
            </a:r>
            <a:r>
              <a:rPr lang="en-US" b="1" dirty="0" smtClean="0"/>
              <a:t>hypercall</a:t>
            </a:r>
            <a:r>
              <a:rPr lang="en-US" dirty="0" smtClean="0"/>
              <a:t> </a:t>
            </a:r>
            <a:r>
              <a:rPr lang="el-GR" dirty="0" smtClean="0"/>
              <a:t>ορίζονται όπως προηγουμένως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05000" y="59436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ioctl</a:t>
            </a:r>
            <a:r>
              <a:rPr lang="en-US" dirty="0" smtClean="0"/>
              <a:t>(): </a:t>
            </a:r>
            <a:r>
              <a:rPr lang="el-GR" dirty="0" smtClean="0"/>
              <a:t>η </a:t>
            </a:r>
            <a:r>
              <a:rPr lang="en-US" dirty="0" smtClean="0"/>
              <a:t>system call </a:t>
            </a:r>
            <a:r>
              <a:rPr lang="el-GR" dirty="0" smtClean="0"/>
              <a:t>που χρησιμοποιείται για τον αυθεντικό μηχανισμό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8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Σύγκριση με τον αυθεντικό μηχανισμό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752600"/>
            <a:ext cx="350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Κυριαρχία του σταδίου</a:t>
            </a:r>
            <a:endParaRPr lang="en-US" dirty="0" smtClean="0"/>
          </a:p>
          <a:p>
            <a:r>
              <a:rPr lang="en-US" dirty="0" smtClean="0"/>
              <a:t>network. </a:t>
            </a:r>
            <a:r>
              <a:rPr lang="el-GR" dirty="0" smtClean="0"/>
              <a:t>Από 93% έως 99 % του συνολικού χρόνου</a:t>
            </a:r>
            <a:endParaRPr lang="en-US" dirty="0" smtClean="0"/>
          </a:p>
          <a:p>
            <a:endParaRPr lang="en-US" dirty="0" smtClean="0"/>
          </a:p>
          <a:p>
            <a:r>
              <a:rPr lang="el-GR" dirty="0" smtClean="0"/>
              <a:t>Τα άλλα στάδια της τάξης του </a:t>
            </a:r>
            <a:r>
              <a:rPr lang="el-GR" dirty="0" smtClean="0"/>
              <a:t>μ</a:t>
            </a:r>
            <a:r>
              <a:rPr lang="en-US" dirty="0" smtClean="0"/>
              <a:t>s </a:t>
            </a:r>
            <a:r>
              <a:rPr lang="el-GR" dirty="0" smtClean="0"/>
              <a:t>ένω αυτό της τάξης του </a:t>
            </a:r>
            <a:r>
              <a:rPr lang="en-US" dirty="0" smtClean="0"/>
              <a:t>ms</a:t>
            </a:r>
            <a:endParaRPr lang="en-US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6822" y="838200"/>
            <a:ext cx="552717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5374640"/>
          <a:ext cx="6324600" cy="14833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057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70840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Network</a:t>
                      </a:r>
                      <a:r>
                        <a:rPr lang="en-US" baseline="0" dirty="0" smtClean="0"/>
                        <a:t> time (ms)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 size(KB)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64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b="1" dirty="0" smtClean="0"/>
                        <a:t>Αυθεντική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Unikernel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2400" y="41910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Ο χρόνος </a:t>
            </a:r>
            <a:r>
              <a:rPr lang="en-US" dirty="0" smtClean="0"/>
              <a:t>network </a:t>
            </a:r>
            <a:r>
              <a:rPr lang="el-GR" dirty="0" smtClean="0"/>
              <a:t>της </a:t>
            </a:r>
            <a:r>
              <a:rPr lang="en-US" dirty="0" smtClean="0"/>
              <a:t>unikernel </a:t>
            </a:r>
            <a:r>
              <a:rPr lang="el-GR" dirty="0" smtClean="0"/>
              <a:t>είναι περίπου ο μισός σε σχέση με της αυθεντικής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41910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Εξηγούνται έτσι οι προηγούμενες παρατηρήσεις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Σύγκριση με τον αυθεντικό μηχανισμό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7526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Εστιάζουμε τώρα μόνο </a:t>
            </a:r>
            <a:r>
              <a:rPr lang="el-GR" dirty="0" smtClean="0"/>
              <a:t>στον </a:t>
            </a:r>
            <a:r>
              <a:rPr lang="en-US" b="1" dirty="0" err="1" smtClean="0"/>
              <a:t>ioctl</a:t>
            </a:r>
            <a:r>
              <a:rPr lang="en-US" dirty="0" smtClean="0"/>
              <a:t> </a:t>
            </a:r>
            <a:r>
              <a:rPr lang="en-US" dirty="0" smtClean="0"/>
              <a:t>(original) </a:t>
            </a:r>
            <a:r>
              <a:rPr lang="el-GR" dirty="0" smtClean="0"/>
              <a:t>και </a:t>
            </a:r>
            <a:r>
              <a:rPr lang="en-US" b="1" dirty="0" err="1" smtClean="0"/>
              <a:t>driver+hypercall</a:t>
            </a:r>
            <a:r>
              <a:rPr lang="en-US" dirty="0" smtClean="0"/>
              <a:t> (unikernel)</a:t>
            </a:r>
            <a:endParaRPr lang="en-US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09800"/>
            <a:ext cx="5715000" cy="299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638800" y="25146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Ελαφρώς πιο γρήγορη η </a:t>
            </a:r>
            <a:r>
              <a:rPr lang="en-US" dirty="0" smtClean="0"/>
              <a:t>unikernel utmem.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5257800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Η </a:t>
            </a:r>
            <a:r>
              <a:rPr lang="en-US" dirty="0" smtClean="0"/>
              <a:t>unikernel </a:t>
            </a:r>
            <a:r>
              <a:rPr lang="el-GR" dirty="0" smtClean="0"/>
              <a:t>έκδοση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Απαιτεί λίγότερες αντιγραφές των δεδομένων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Είναι σχετικά απλούστερος μηχανισμός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524000"/>
            <a:ext cx="320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Τι είναι το </a:t>
            </a:r>
            <a:r>
              <a:rPr lang="en-US" dirty="0" smtClean="0"/>
              <a:t>cloud computing</a:t>
            </a:r>
            <a:r>
              <a:rPr lang="el-GR" dirty="0" smtClean="0"/>
              <a:t>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137160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Η διαθέση υπολογιστικών πόρων μέσω διαδικτύου  από κεντρικά συστήματα που βρίσκονται απομακρυσμένα από τον τελικό χρήστη.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4038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Ο </a:t>
            </a:r>
            <a:r>
              <a:rPr lang="el-GR" b="1" dirty="0" smtClean="0"/>
              <a:t>σύγχρονος τρόπος </a:t>
            </a:r>
            <a:r>
              <a:rPr lang="el-GR" dirty="0" smtClean="0"/>
              <a:t>να εκτελούμε υπολογιστικές διαδικασίες. 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0"/>
            <a:ext cx="727037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143000" y="4572000"/>
            <a:ext cx="78486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Χαρακτηρίζεται από</a:t>
            </a:r>
          </a:p>
          <a:p>
            <a:pPr>
              <a:buFont typeface="Arial" pitchFamily="34" charset="0"/>
              <a:buChar char="•"/>
            </a:pPr>
            <a:r>
              <a:rPr lang="el-GR" b="1" dirty="0" smtClean="0"/>
              <a:t>Ασφάλεια</a:t>
            </a:r>
            <a:r>
              <a:rPr lang="el-GR" dirty="0" smtClean="0"/>
              <a:t> </a:t>
            </a:r>
            <a:r>
              <a:rPr lang="el-GR" b="1" dirty="0" smtClean="0"/>
              <a:t>και αντοχή </a:t>
            </a:r>
            <a:r>
              <a:rPr lang="el-GR" sz="1400" dirty="0" smtClean="0"/>
              <a:t>(κατανομή των πληροφορίων και των υπολογισμών σε πολλούς </a:t>
            </a:r>
            <a:r>
              <a:rPr lang="en-US" sz="1400" dirty="0" smtClean="0"/>
              <a:t>server)</a:t>
            </a:r>
          </a:p>
          <a:p>
            <a:pPr>
              <a:buFont typeface="Arial" pitchFamily="34" charset="0"/>
              <a:buChar char="•"/>
            </a:pPr>
            <a:r>
              <a:rPr lang="el-GR" b="1" dirty="0" smtClean="0"/>
              <a:t>Κλιμακωσιμότητα</a:t>
            </a:r>
            <a:r>
              <a:rPr lang="el-GR" dirty="0" smtClean="0"/>
              <a:t> (</a:t>
            </a:r>
            <a:r>
              <a:rPr lang="en-US" dirty="0" smtClean="0"/>
              <a:t>scalability)</a:t>
            </a:r>
            <a:r>
              <a:rPr lang="el-GR" dirty="0" smtClean="0"/>
              <a:t> </a:t>
            </a:r>
            <a:r>
              <a:rPr lang="el-GR" sz="1400" dirty="0" smtClean="0"/>
              <a:t>(εύκολη αγορά νέων πόρων, π</a:t>
            </a:r>
            <a:r>
              <a:rPr lang="en-US" sz="1400" dirty="0" smtClean="0"/>
              <a:t>.</a:t>
            </a:r>
            <a:r>
              <a:rPr lang="el-GR" sz="1400" dirty="0" smtClean="0"/>
              <a:t>χ</a:t>
            </a:r>
            <a:r>
              <a:rPr lang="en-US" sz="1400" dirty="0" smtClean="0"/>
              <a:t>.</a:t>
            </a:r>
            <a:r>
              <a:rPr lang="el-GR" sz="1400" dirty="0" smtClean="0"/>
              <a:t> </a:t>
            </a:r>
            <a:r>
              <a:rPr lang="en-US" sz="1400" dirty="0" smtClean="0"/>
              <a:t>storage space, memory size)</a:t>
            </a:r>
            <a:endParaRPr lang="el-GR" sz="1400" dirty="0" smtClean="0"/>
          </a:p>
          <a:p>
            <a:pPr>
              <a:buFont typeface="Arial" pitchFamily="34" charset="0"/>
              <a:buChar char="•"/>
            </a:pPr>
            <a:r>
              <a:rPr lang="el-GR" b="1" dirty="0" smtClean="0"/>
              <a:t>Μειωμένα λειτουργικά κόστη </a:t>
            </a:r>
            <a:r>
              <a:rPr lang="el-GR" sz="1400" dirty="0" smtClean="0"/>
              <a:t>(αγοράζουμε μόνο ό,τι χρειαζόμαστε)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Συμπεράσματα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51816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Το σημαντικότερο:</a:t>
            </a:r>
          </a:p>
          <a:p>
            <a:r>
              <a:rPr lang="el-GR" dirty="0" smtClean="0"/>
              <a:t>ο </a:t>
            </a:r>
            <a:r>
              <a:rPr lang="el-GR" dirty="0" smtClean="0"/>
              <a:t>συνδυασμός </a:t>
            </a:r>
            <a:r>
              <a:rPr lang="en-US" dirty="0" smtClean="0"/>
              <a:t>utmem </a:t>
            </a:r>
            <a:r>
              <a:rPr lang="el-GR" dirty="0" smtClean="0"/>
              <a:t>και</a:t>
            </a:r>
            <a:r>
              <a:rPr lang="en-US" dirty="0" smtClean="0"/>
              <a:t> Rumprun </a:t>
            </a:r>
            <a:r>
              <a:rPr lang="el-GR" dirty="0" smtClean="0"/>
              <a:t>προσφέρει </a:t>
            </a:r>
            <a:r>
              <a:rPr lang="el-GR" dirty="0" smtClean="0"/>
              <a:t>και στην πράξη καρπούς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2954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Μια </a:t>
            </a:r>
            <a:r>
              <a:rPr lang="en-US" dirty="0" smtClean="0"/>
              <a:t>unikernel </a:t>
            </a:r>
            <a:r>
              <a:rPr lang="el-GR" dirty="0" smtClean="0"/>
              <a:t>εφαρμογή που χρησιμοποιεί την </a:t>
            </a:r>
            <a:r>
              <a:rPr lang="en-US" dirty="0" smtClean="0"/>
              <a:t>utmem</a:t>
            </a:r>
            <a:r>
              <a:rPr lang="el-GR" dirty="0" smtClean="0"/>
              <a:t>: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l-GR" dirty="0" smtClean="0"/>
              <a:t>Ελαχιστοποιεί τις απαιτήσεις του σε μνήμη.</a:t>
            </a:r>
          </a:p>
          <a:p>
            <a:pPr lvl="1">
              <a:buFont typeface="Arial" pitchFamily="34" charset="0"/>
              <a:buChar char="•"/>
            </a:pPr>
            <a:r>
              <a:rPr lang="el-GR" dirty="0" smtClean="0"/>
              <a:t>Εξασφαλίζει την αδιάκοπη λειτουργία του δίχως φόβο ανεπάρκειας μνήμης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3124200"/>
            <a:ext cx="769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Ανάμεσα σε αυθεντική και </a:t>
            </a:r>
            <a:r>
              <a:rPr lang="en-US" dirty="0" smtClean="0"/>
              <a:t>unikernel utmem </a:t>
            </a:r>
            <a:r>
              <a:rPr lang="el-GR" dirty="0" smtClean="0"/>
              <a:t>αν μας ενδιαφέρει η ταχύτητα επικοινωνία θα επιλέγαμε την </a:t>
            </a:r>
            <a:r>
              <a:rPr lang="en-US" dirty="0" smtClean="0"/>
              <a:t>unikernel.</a:t>
            </a:r>
            <a:endParaRPr lang="el-GR" dirty="0" smtClean="0"/>
          </a:p>
          <a:p>
            <a:endParaRPr lang="en-US" dirty="0" smtClean="0"/>
          </a:p>
          <a:p>
            <a:r>
              <a:rPr lang="el-GR" dirty="0" smtClean="0"/>
              <a:t>Αυτό, όμως, είναι πλεονέκτημα του </a:t>
            </a:r>
            <a:r>
              <a:rPr lang="en-US" dirty="0" smtClean="0"/>
              <a:t>Rumprun </a:t>
            </a:r>
            <a:r>
              <a:rPr lang="el-GR" dirty="0" smtClean="0"/>
              <a:t>πλαισίου, και δεν προέρχεται από διαφορά των δύο μηχανισμών!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Τέλος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38862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Σας ευχαριστώ πάρα πολύ για την προσοχή σας.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Εικονικοποίηση (</a:t>
            </a:r>
            <a:r>
              <a:rPr lang="en-US" dirty="0" smtClean="0"/>
              <a:t>Virtualization)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3716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Η τεχνολογία που επιτρέπει το </a:t>
            </a:r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29718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Εις το εξής: εικονικοποίηση σε επίπεδο συστήματος</a:t>
            </a:r>
            <a:endParaRPr lang="en-US" dirty="0"/>
          </a:p>
        </p:txBody>
      </p:sp>
      <p:pic>
        <p:nvPicPr>
          <p:cNvPr id="2053" name="Picture 5" descr="Virtualiz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667000"/>
            <a:ext cx="4753868" cy="18288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09600" y="19050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 </a:t>
            </a:r>
            <a:r>
              <a:rPr lang="el-GR" dirty="0" smtClean="0"/>
              <a:t>εκτέλεση ενός εικονικού (σε αντιδιαστολή με το πραγματικό) υπολογιστικού συστήματος, ή ενός εικονικού πόρου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4876800"/>
            <a:ext cx="6096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Εικονική μηχανή </a:t>
            </a:r>
            <a:r>
              <a:rPr lang="el-GR" dirty="0" smtClean="0"/>
              <a:t>(</a:t>
            </a:r>
            <a:r>
              <a:rPr lang="en-US" dirty="0" smtClean="0"/>
              <a:t>virtual machine </a:t>
            </a:r>
            <a:r>
              <a:rPr lang="el-GR" dirty="0" smtClean="0"/>
              <a:t>ή </a:t>
            </a:r>
            <a:r>
              <a:rPr lang="en-US" dirty="0" smtClean="0"/>
              <a:t>VM)</a:t>
            </a:r>
            <a:r>
              <a:rPr lang="el-GR" dirty="0" smtClean="0"/>
              <a:t>:</a:t>
            </a:r>
          </a:p>
          <a:p>
            <a:r>
              <a:rPr lang="el-GR" dirty="0" smtClean="0"/>
              <a:t>Στιγμιότυπο (</a:t>
            </a:r>
            <a:r>
              <a:rPr lang="en-US" dirty="0" smtClean="0"/>
              <a:t>Instance) </a:t>
            </a:r>
            <a:r>
              <a:rPr lang="el-GR" dirty="0" smtClean="0"/>
              <a:t>ενός </a:t>
            </a:r>
            <a:r>
              <a:rPr lang="en-US" dirty="0" smtClean="0"/>
              <a:t>virtualized </a:t>
            </a:r>
            <a:r>
              <a:rPr lang="el-GR" dirty="0" smtClean="0"/>
              <a:t>συστήματος</a:t>
            </a:r>
            <a:endParaRPr lang="en-US" dirty="0" smtClean="0"/>
          </a:p>
          <a:p>
            <a:r>
              <a:rPr lang="el-GR" sz="1400" dirty="0" smtClean="0"/>
              <a:t>Περιλαμβάνει :</a:t>
            </a:r>
          </a:p>
          <a:p>
            <a:pPr lvl="1">
              <a:buFont typeface="Arial" pitchFamily="34" charset="0"/>
              <a:buChar char="•"/>
            </a:pPr>
            <a:r>
              <a:rPr lang="el-GR" sz="1400" dirty="0" smtClean="0"/>
              <a:t>Εφαρμογές-Προγράμματα</a:t>
            </a:r>
          </a:p>
          <a:p>
            <a:pPr lvl="1">
              <a:buFont typeface="Arial" pitchFamily="34" charset="0"/>
              <a:buChar char="•"/>
            </a:pPr>
            <a:r>
              <a:rPr lang="el-GR" sz="1400" dirty="0" smtClean="0"/>
              <a:t>Λειτουργικό Σύστημα</a:t>
            </a:r>
          </a:p>
          <a:p>
            <a:pPr lvl="1">
              <a:buFont typeface="Arial" pitchFamily="34" charset="0"/>
              <a:buChar char="•"/>
            </a:pPr>
            <a:r>
              <a:rPr lang="el-GR" sz="1400" dirty="0" smtClean="0"/>
              <a:t>Υλικό (</a:t>
            </a:r>
            <a:r>
              <a:rPr lang="en-US" sz="1400" dirty="0" smtClean="0"/>
              <a:t>hardware)</a:t>
            </a:r>
            <a:r>
              <a:rPr lang="el-GR" sz="1400" dirty="0" smtClean="0"/>
              <a:t> και Συσκευές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Εικονικοποίηση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281940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Hypervisor </a:t>
            </a:r>
            <a:r>
              <a:rPr lang="el-GR" dirty="0" smtClean="0"/>
              <a:t>ανάμεσα σε υλικό και </a:t>
            </a:r>
            <a:r>
              <a:rPr lang="en-US" dirty="0" smtClean="0"/>
              <a:t>guest</a:t>
            </a:r>
            <a:r>
              <a:rPr lang="el-GR" dirty="0" smtClean="0"/>
              <a:t> : </a:t>
            </a:r>
            <a:r>
              <a:rPr lang="en-US" dirty="0" smtClean="0"/>
              <a:t>T</a:t>
            </a:r>
            <a:r>
              <a:rPr lang="el-GR" dirty="0" smtClean="0"/>
              <a:t>ύπου </a:t>
            </a:r>
            <a:r>
              <a:rPr lang="en-US" dirty="0" smtClean="0"/>
              <a:t>I</a:t>
            </a:r>
          </a:p>
          <a:p>
            <a:r>
              <a:rPr lang="en-US" dirty="0" smtClean="0"/>
              <a:t>Hypervisor </a:t>
            </a:r>
            <a:r>
              <a:rPr lang="el-GR" dirty="0" smtClean="0"/>
              <a:t>μέρος ενός άλλου λειτουργικού :</a:t>
            </a:r>
            <a:r>
              <a:rPr lang="en-US" dirty="0" smtClean="0"/>
              <a:t> T</a:t>
            </a:r>
            <a:r>
              <a:rPr lang="el-GR" dirty="0" smtClean="0"/>
              <a:t>ύπου Ι</a:t>
            </a:r>
            <a:r>
              <a:rPr lang="en-US" dirty="0" smtClean="0"/>
              <a:t>I</a:t>
            </a:r>
            <a:endParaRPr lang="en-US" dirty="0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3657600"/>
            <a:ext cx="463089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1400" y="304800"/>
            <a:ext cx="1752600" cy="61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43800" y="1371600"/>
            <a:ext cx="16002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67600" y="2209800"/>
            <a:ext cx="1676400" cy="770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67600" y="3200400"/>
            <a:ext cx="1676400" cy="50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533400" y="11430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1.</a:t>
            </a:r>
            <a:r>
              <a:rPr lang="en-US" b="1" dirty="0" smtClean="0"/>
              <a:t>Guest </a:t>
            </a:r>
            <a:r>
              <a:rPr lang="en-US" sz="1400" dirty="0" smtClean="0"/>
              <a:t>(</a:t>
            </a:r>
            <a:r>
              <a:rPr lang="el-GR" sz="1400" dirty="0" smtClean="0"/>
              <a:t>το λειτουργικό που εικονικοποιείται)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15240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2.</a:t>
            </a:r>
            <a:r>
              <a:rPr lang="en-US" b="1" dirty="0" smtClean="0"/>
              <a:t>Hypervisor</a:t>
            </a:r>
            <a:r>
              <a:rPr lang="el-GR" b="1" dirty="0" smtClean="0"/>
              <a:t> </a:t>
            </a:r>
            <a:r>
              <a:rPr lang="el-GR" dirty="0" smtClean="0"/>
              <a:t> ή επόπτης </a:t>
            </a:r>
            <a:r>
              <a:rPr lang="en-US" sz="1400" dirty="0" smtClean="0"/>
              <a:t>(</a:t>
            </a:r>
            <a:r>
              <a:rPr lang="el-GR" sz="1400" dirty="0" smtClean="0"/>
              <a:t>το απαραίτητο </a:t>
            </a:r>
            <a:r>
              <a:rPr lang="en-US" sz="1400" dirty="0" smtClean="0"/>
              <a:t>software </a:t>
            </a:r>
            <a:r>
              <a:rPr lang="el-GR" sz="1400" dirty="0" smtClean="0"/>
              <a:t>που παρακολουθεί την εικονικοποίηση του </a:t>
            </a:r>
            <a:r>
              <a:rPr lang="en-US" sz="1400" dirty="0" smtClean="0"/>
              <a:t>guest</a:t>
            </a:r>
            <a:r>
              <a:rPr lang="el-GR" sz="1400" dirty="0" smtClean="0"/>
              <a:t> </a:t>
            </a:r>
            <a:r>
              <a:rPr lang="en-US" sz="1400" dirty="0" smtClean="0"/>
              <a:t>guest</a:t>
            </a:r>
            <a:r>
              <a:rPr lang="el-GR" sz="1400" dirty="0" smtClean="0"/>
              <a:t>)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21336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3.</a:t>
            </a:r>
            <a:r>
              <a:rPr lang="en-US" b="1" dirty="0" smtClean="0"/>
              <a:t>Host</a:t>
            </a:r>
            <a:r>
              <a:rPr lang="el-GR" dirty="0" smtClean="0"/>
              <a:t> </a:t>
            </a:r>
            <a:r>
              <a:rPr lang="en-US" sz="1400" dirty="0" smtClean="0"/>
              <a:t>(</a:t>
            </a:r>
            <a:r>
              <a:rPr lang="el-GR" sz="1400" dirty="0" smtClean="0"/>
              <a:t>το λειτουργικό στο οποίο «φιλοξενείται» ο </a:t>
            </a:r>
            <a:r>
              <a:rPr lang="en-US" sz="1400" dirty="0" smtClean="0"/>
              <a:t>guest</a:t>
            </a:r>
            <a:r>
              <a:rPr lang="el-GR" sz="1400" dirty="0" smtClean="0"/>
              <a:t>)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486400" y="48768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Οι λέξεις </a:t>
            </a:r>
            <a:r>
              <a:rPr lang="en-US" dirty="0" smtClean="0"/>
              <a:t>guest </a:t>
            </a:r>
            <a:r>
              <a:rPr lang="el-GR" dirty="0" smtClean="0"/>
              <a:t>και </a:t>
            </a:r>
            <a:r>
              <a:rPr lang="en-US" dirty="0" smtClean="0"/>
              <a:t>host</a:t>
            </a:r>
            <a:r>
              <a:rPr lang="el-GR" dirty="0" smtClean="0"/>
              <a:t> μπορεί να χρησιμοποιηθέι η μία στην θέση της άλλης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Παραεικονοποίηση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0574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Paravirtualization</a:t>
            </a:r>
            <a:r>
              <a:rPr lang="en-US" dirty="0" smtClean="0"/>
              <a:t>:</a:t>
            </a:r>
            <a:r>
              <a:rPr lang="el-GR" dirty="0" smtClean="0"/>
              <a:t>  Δεν είναι κάτι διαφορετικό από την την εικονοποίηση, αλλά ένα υποείδος αυτής.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32766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Συνεργασία</a:t>
            </a:r>
            <a:r>
              <a:rPr lang="el-GR" dirty="0" smtClean="0"/>
              <a:t> μεταξύ </a:t>
            </a:r>
            <a:r>
              <a:rPr lang="en-US" dirty="0" smtClean="0"/>
              <a:t>host </a:t>
            </a:r>
            <a:r>
              <a:rPr lang="el-GR" dirty="0" smtClean="0"/>
              <a:t>και </a:t>
            </a:r>
            <a:r>
              <a:rPr lang="en-US" dirty="0" smtClean="0"/>
              <a:t>hypervisor-host</a:t>
            </a:r>
            <a:r>
              <a:rPr lang="el-GR" dirty="0" smtClean="0"/>
              <a:t>, ώστε να αντιμετωπίζονται με καλύτερο τρόπο συγκεκριμένα σενάρια εικονικοποίησης.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7244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Σημαντική διαφορά : ο </a:t>
            </a:r>
            <a:r>
              <a:rPr lang="en-US" dirty="0" smtClean="0"/>
              <a:t>guest </a:t>
            </a:r>
            <a:r>
              <a:rPr lang="el-GR" dirty="0" smtClean="0"/>
              <a:t>γνωρίζει πως είναι μια εικονική μηχανή και </a:t>
            </a:r>
            <a:r>
              <a:rPr lang="el-GR" b="1" dirty="0" smtClean="0"/>
              <a:t>δεν συμπεριφέρέται </a:t>
            </a:r>
            <a:r>
              <a:rPr lang="el-GR" dirty="0" smtClean="0"/>
              <a:t>όπως θα έκανε αν έτρεχε επάνω σε πραγματικό υλικό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4" descr="https://i.redd.it/znfr0b737er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9144000" cy="5146208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Μια «ιδέα» εικονικοποίησης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16200000">
            <a:off x="8191500" y="6210300"/>
            <a:ext cx="457200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6200000">
            <a:off x="495300" y="6286500"/>
            <a:ext cx="457200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2524071">
            <a:off x="7866284" y="1342916"/>
            <a:ext cx="457200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52400" y="3429000"/>
            <a:ext cx="457200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6858000" y="3505200"/>
            <a:ext cx="457200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Προβλήματα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5800" y="3581400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92D050"/>
                </a:solidFill>
              </a:rPr>
              <a:t>++</a:t>
            </a:r>
            <a:r>
              <a:rPr lang="en-US" dirty="0" smtClean="0"/>
              <a:t>Transcendent memory (tmem)</a:t>
            </a:r>
            <a:r>
              <a:rPr lang="el-GR" dirty="0" smtClean="0"/>
              <a:t> : μηχανισμός συνεργασίας </a:t>
            </a:r>
            <a:r>
              <a:rPr lang="en-US" dirty="0" smtClean="0"/>
              <a:t>guest </a:t>
            </a:r>
            <a:r>
              <a:rPr lang="el-GR" dirty="0" smtClean="0"/>
              <a:t>και </a:t>
            </a:r>
            <a:r>
              <a:rPr lang="en-US" dirty="0" smtClean="0"/>
              <a:t>host</a:t>
            </a:r>
            <a:r>
              <a:rPr lang="el-GR" dirty="0" smtClean="0"/>
              <a:t>.</a:t>
            </a:r>
            <a:r>
              <a:rPr lang="en-US" dirty="0" smtClean="0"/>
              <a:t> </a:t>
            </a:r>
            <a:r>
              <a:rPr lang="el-GR" dirty="0" smtClean="0"/>
              <a:t>Αντιμετωπίζει αποτελεσματικά τη διαχείρηση της μνήμης</a:t>
            </a:r>
            <a:r>
              <a:rPr lang="en-US" dirty="0" smtClean="0"/>
              <a:t>. </a:t>
            </a:r>
            <a:endParaRPr lang="el-G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3581400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92D050"/>
                </a:solidFill>
              </a:rPr>
              <a:t>++</a:t>
            </a:r>
            <a:r>
              <a:rPr lang="en-US" dirty="0" smtClean="0"/>
              <a:t>Unikernels : </a:t>
            </a:r>
            <a:r>
              <a:rPr lang="el-GR" dirty="0" smtClean="0"/>
              <a:t>μικρές, ευέλικτες εικονικές μηχανές. Λύνουν τα συγκεκριμένα προβληματα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752600"/>
            <a:ext cx="434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Τα συμβατικά λειτουργικά δεν έχουν σχεδιαστεί για το </a:t>
            </a:r>
            <a:r>
              <a:rPr lang="en-US" dirty="0" smtClean="0"/>
              <a:t>cloud</a:t>
            </a:r>
            <a:endParaRPr lang="el-GR" dirty="0" smtClean="0"/>
          </a:p>
          <a:p>
            <a:endParaRPr lang="el-GR" dirty="0" smtClean="0"/>
          </a:p>
          <a:p>
            <a:r>
              <a:rPr lang="el-GR" dirty="0" smtClean="0">
                <a:solidFill>
                  <a:srgbClr val="FF0000"/>
                </a:solidFill>
              </a:rPr>
              <a:t>--</a:t>
            </a:r>
            <a:r>
              <a:rPr lang="el-GR" dirty="0" smtClean="0"/>
              <a:t> Ύπερβολικά σύνθετα</a:t>
            </a:r>
            <a:r>
              <a:rPr lang="en-US" dirty="0" smtClean="0"/>
              <a:t>-</a:t>
            </a:r>
            <a:r>
              <a:rPr lang="el-GR" dirty="0" smtClean="0"/>
              <a:t> </a:t>
            </a:r>
            <a:r>
              <a:rPr lang="en-US" dirty="0" smtClean="0"/>
              <a:t> </a:t>
            </a:r>
            <a:r>
              <a:rPr lang="el-GR" dirty="0" smtClean="0"/>
              <a:t>αργά</a:t>
            </a:r>
            <a:r>
              <a:rPr lang="en-US" dirty="0" smtClean="0"/>
              <a:t> -</a:t>
            </a:r>
            <a:r>
              <a:rPr lang="el-GR" dirty="0" smtClean="0"/>
              <a:t> ευάλλωτα σε ζητήματα ασφάλειας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19600" y="1676400"/>
            <a:ext cx="472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Οι πόροι και κυρίως η μνήμη υποχρησιμοποιούνται</a:t>
            </a:r>
          </a:p>
          <a:p>
            <a:endParaRPr lang="el-GR" dirty="0" smtClean="0"/>
          </a:p>
          <a:p>
            <a:r>
              <a:rPr lang="el-GR" dirty="0" smtClean="0">
                <a:solidFill>
                  <a:srgbClr val="FF0000"/>
                </a:solidFill>
              </a:rPr>
              <a:t>--</a:t>
            </a:r>
            <a:r>
              <a:rPr lang="el-GR" dirty="0" smtClean="0"/>
              <a:t>Μέρος της μνήμης μένει ανεκμετάλευτο. Μειώνεται η ταχύτητα του </a:t>
            </a:r>
            <a:r>
              <a:rPr lang="en-US" dirty="0" smtClean="0"/>
              <a:t>guest, </a:t>
            </a:r>
            <a:r>
              <a:rPr lang="el-GR" dirty="0" smtClean="0"/>
              <a:t>όταν δεν αρκεί η μνήμη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86200" y="57912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Utmem</a:t>
            </a:r>
            <a:r>
              <a:rPr lang="el-GR" dirty="0" smtClean="0"/>
              <a:t>:  προηγούμενη εργασία της σχολής. </a:t>
            </a:r>
            <a:r>
              <a:rPr lang="en-US" dirty="0" smtClean="0"/>
              <a:t>Tmem </a:t>
            </a:r>
            <a:r>
              <a:rPr lang="el-GR" dirty="0" smtClean="0"/>
              <a:t>για προγράμματα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3625</TotalTime>
  <Words>2018</Words>
  <Application>Microsoft Office PowerPoint</Application>
  <PresentationFormat>On-screen Show (4:3)</PresentationFormat>
  <Paragraphs>309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Concourse</vt:lpstr>
      <vt:lpstr>Υλοποίηση μνήμης utmem σε περιβάλλον unikernel</vt:lpstr>
      <vt:lpstr>Slide 2</vt:lpstr>
      <vt:lpstr>Εισαγωγή</vt:lpstr>
      <vt:lpstr>Cloud computing</vt:lpstr>
      <vt:lpstr>Εικονικοποίηση (Virtualization)</vt:lpstr>
      <vt:lpstr>Εικονικοποίηση </vt:lpstr>
      <vt:lpstr>Παραεικονοποίηση</vt:lpstr>
      <vt:lpstr>Μια «ιδέα» εικονικοποίησης</vt:lpstr>
      <vt:lpstr>Προβλήματα</vt:lpstr>
      <vt:lpstr>Στόχος της εργασίας</vt:lpstr>
      <vt:lpstr>Θεωρητική ανάλυση</vt:lpstr>
      <vt:lpstr>Unikernel</vt:lpstr>
      <vt:lpstr>Slide 13</vt:lpstr>
      <vt:lpstr>Frameworks (πλαίσια)</vt:lpstr>
      <vt:lpstr>Anykernel</vt:lpstr>
      <vt:lpstr>Rump kernels</vt:lpstr>
      <vt:lpstr>Rumprun</vt:lpstr>
      <vt:lpstr>Γιατί Rumprun;</vt:lpstr>
      <vt:lpstr>Μνήμη </vt:lpstr>
      <vt:lpstr>Μνήμη και εικονικοποίηση </vt:lpstr>
      <vt:lpstr>Transcendent Memory (tmem)</vt:lpstr>
      <vt:lpstr>Userspace tmem (utmem)</vt:lpstr>
      <vt:lpstr>Τεχνική Υλοποίηση- Σχεδιαστικές Επιλογές</vt:lpstr>
      <vt:lpstr>Δομή utmem</vt:lpstr>
      <vt:lpstr>Αρχική προσέγγιση-System Call</vt:lpstr>
      <vt:lpstr>Τεχνικές δυσκολίες</vt:lpstr>
      <vt:lpstr>Δεύτερη προσέγγιση-Function Call</vt:lpstr>
      <vt:lpstr>Slide 28</vt:lpstr>
      <vt:lpstr>Αξιολόγηση του νέου μηχανισμού</vt:lpstr>
      <vt:lpstr>Breakdown του μηχανισμού</vt:lpstr>
      <vt:lpstr>Breakdown του μηχανισμού</vt:lpstr>
      <vt:lpstr>Αξία του μηχανισμού</vt:lpstr>
      <vt:lpstr>Αξία του μηχανισμού</vt:lpstr>
      <vt:lpstr>Αξία του μηχανισμού</vt:lpstr>
      <vt:lpstr>Σύγκριση με τον αυθεντικό μηχανισμό</vt:lpstr>
      <vt:lpstr>Σύγκριση με τον αυθεντικό μηχανισμό</vt:lpstr>
      <vt:lpstr>Σύγκριση με τον αυθεντικό μηχανισμό</vt:lpstr>
      <vt:lpstr>Σύγκριση με τον αυθεντικό μηχανισμό</vt:lpstr>
      <vt:lpstr>Σύγκριση με τον αυθεντικό μηχανισμό</vt:lpstr>
      <vt:lpstr>Συμπεράσματα</vt:lpstr>
      <vt:lpstr>Τέλος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Yiannis</dc:creator>
  <cp:lastModifiedBy>Yiannis</cp:lastModifiedBy>
  <cp:revision>373</cp:revision>
  <dcterms:created xsi:type="dcterms:W3CDTF">2021-02-26T11:17:39Z</dcterms:created>
  <dcterms:modified xsi:type="dcterms:W3CDTF">2021-03-08T16:28:00Z</dcterms:modified>
</cp:coreProperties>
</file>