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7E3A-4C6F-47EC-AF3F-9C789AC1804D}" type="datetimeFigureOut">
              <a:rPr lang="el-GR" smtClean="0"/>
              <a:pPr/>
              <a:t>31/3/2025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0882-340F-4CDB-A8CA-02BDE11B61B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7E3A-4C6F-47EC-AF3F-9C789AC1804D}" type="datetimeFigureOut">
              <a:rPr lang="el-GR" smtClean="0"/>
              <a:pPr/>
              <a:t>31/3/2025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0882-340F-4CDB-A8CA-02BDE11B61B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7E3A-4C6F-47EC-AF3F-9C789AC1804D}" type="datetimeFigureOut">
              <a:rPr lang="el-GR" smtClean="0"/>
              <a:pPr/>
              <a:t>31/3/2025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0882-340F-4CDB-A8CA-02BDE11B61B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7E3A-4C6F-47EC-AF3F-9C789AC1804D}" type="datetimeFigureOut">
              <a:rPr lang="el-GR" smtClean="0"/>
              <a:pPr/>
              <a:t>31/3/2025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0882-340F-4CDB-A8CA-02BDE11B61B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7E3A-4C6F-47EC-AF3F-9C789AC1804D}" type="datetimeFigureOut">
              <a:rPr lang="el-GR" smtClean="0"/>
              <a:pPr/>
              <a:t>31/3/2025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0882-340F-4CDB-A8CA-02BDE11B61B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7E3A-4C6F-47EC-AF3F-9C789AC1804D}" type="datetimeFigureOut">
              <a:rPr lang="el-GR" smtClean="0"/>
              <a:pPr/>
              <a:t>31/3/2025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0882-340F-4CDB-A8CA-02BDE11B61B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7E3A-4C6F-47EC-AF3F-9C789AC1804D}" type="datetimeFigureOut">
              <a:rPr lang="el-GR" smtClean="0"/>
              <a:pPr/>
              <a:t>31/3/2025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0882-340F-4CDB-A8CA-02BDE11B61B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7E3A-4C6F-47EC-AF3F-9C789AC1804D}" type="datetimeFigureOut">
              <a:rPr lang="el-GR" smtClean="0"/>
              <a:pPr/>
              <a:t>31/3/2025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0882-340F-4CDB-A8CA-02BDE11B61B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7E3A-4C6F-47EC-AF3F-9C789AC1804D}" type="datetimeFigureOut">
              <a:rPr lang="el-GR" smtClean="0"/>
              <a:pPr/>
              <a:t>31/3/2025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0882-340F-4CDB-A8CA-02BDE11B61B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7E3A-4C6F-47EC-AF3F-9C789AC1804D}" type="datetimeFigureOut">
              <a:rPr lang="el-GR" smtClean="0"/>
              <a:pPr/>
              <a:t>31/3/2025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0882-340F-4CDB-A8CA-02BDE11B61B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7E3A-4C6F-47EC-AF3F-9C789AC1804D}" type="datetimeFigureOut">
              <a:rPr lang="el-GR" smtClean="0"/>
              <a:pPr/>
              <a:t>31/3/2025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0882-340F-4CDB-A8CA-02BDE11B61B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D7E3A-4C6F-47EC-AF3F-9C789AC1804D}" type="datetimeFigureOut">
              <a:rPr lang="el-GR" smtClean="0"/>
              <a:pPr/>
              <a:t>31/3/2025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50882-340F-4CDB-A8CA-02BDE11B61B5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785786" y="0"/>
            <a:ext cx="7772400" cy="1470025"/>
          </a:xfrm>
        </p:spPr>
        <p:txBody>
          <a:bodyPr/>
          <a:lstStyle/>
          <a:p>
            <a:r>
              <a:rPr lang="en-US" dirty="0" err="1" smtClean="0"/>
              <a:t>Evalution</a:t>
            </a:r>
            <a:r>
              <a:rPr lang="en-US" dirty="0" smtClean="0"/>
              <a:t> Metrics for image generation</a:t>
            </a:r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0" y="1428736"/>
            <a:ext cx="9144000" cy="57150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Inception Score (IS)</a:t>
            </a:r>
          </a:p>
          <a:p>
            <a:endParaRPr lang="en-US" dirty="0" smtClean="0"/>
          </a:p>
          <a:p>
            <a:pPr algn="just">
              <a:buFont typeface="Arial" pitchFamily="34" charset="0"/>
              <a:buChar char="•"/>
            </a:pPr>
            <a:endParaRPr lang="el-GR" dirty="0"/>
          </a:p>
        </p:txBody>
      </p:sp>
      <p:sp>
        <p:nvSpPr>
          <p:cNvPr id="4" name="3 - TextBox"/>
          <p:cNvSpPr txBox="1"/>
          <p:nvPr/>
        </p:nvSpPr>
        <p:spPr>
          <a:xfrm>
            <a:off x="0" y="1928803"/>
            <a:ext cx="6286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l-GR" dirty="0"/>
              <a:t> </a:t>
            </a:r>
            <a:r>
              <a:rPr lang="el-GR" dirty="0" smtClean="0"/>
              <a:t>Βασίζεται στον τύπο </a:t>
            </a:r>
            <a:r>
              <a:rPr lang="en-US" dirty="0" smtClean="0"/>
              <a:t>: IS(G) =  exp(</a:t>
            </a:r>
            <a:r>
              <a:rPr lang="en-US" dirty="0" err="1" smtClean="0"/>
              <a:t>Ex</a:t>
            </a:r>
            <a:r>
              <a:rPr lang="en-US" baseline="-25000" dirty="0" err="1" smtClean="0"/>
              <a:t>~</a:t>
            </a:r>
            <a:r>
              <a:rPr lang="en-US" dirty="0" err="1" smtClean="0"/>
              <a:t>pg</a:t>
            </a:r>
            <a:r>
              <a:rPr lang="en-US" dirty="0" smtClean="0"/>
              <a:t> * </a:t>
            </a:r>
            <a:r>
              <a:rPr lang="en-US" dirty="0" err="1" smtClean="0"/>
              <a:t>Dkl</a:t>
            </a:r>
            <a:r>
              <a:rPr lang="en-US" dirty="0" smtClean="0"/>
              <a:t> (p(</a:t>
            </a:r>
            <a:r>
              <a:rPr lang="en-US" dirty="0" err="1" smtClean="0"/>
              <a:t>y|x</a:t>
            </a:r>
            <a:r>
              <a:rPr lang="en-US" dirty="0" smtClean="0"/>
              <a:t>) || p(y)))</a:t>
            </a:r>
          </a:p>
          <a:p>
            <a:r>
              <a:rPr lang="el-GR" dirty="0" smtClean="0"/>
              <a:t>Όπου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~</a:t>
            </a:r>
            <a:r>
              <a:rPr lang="en-US" dirty="0" err="1" smtClean="0"/>
              <a:t>pg</a:t>
            </a:r>
            <a:r>
              <a:rPr lang="en-US" dirty="0" smtClean="0"/>
              <a:t>: </a:t>
            </a:r>
            <a:r>
              <a:rPr lang="el-GR" dirty="0" smtClean="0"/>
              <a:t>εικόνα </a:t>
            </a:r>
            <a:r>
              <a:rPr lang="en-US" dirty="0" smtClean="0"/>
              <a:t>x </a:t>
            </a:r>
            <a:r>
              <a:rPr lang="el-GR" dirty="0" smtClean="0"/>
              <a:t>δημιουργημένη από </a:t>
            </a:r>
            <a:r>
              <a:rPr lang="en-US" dirty="0" smtClean="0"/>
              <a:t>pg </a:t>
            </a:r>
            <a:endParaRPr lang="el-GR" dirty="0" smtClean="0"/>
          </a:p>
          <a:p>
            <a:r>
              <a:rPr lang="en-US" dirty="0" err="1" smtClean="0"/>
              <a:t>Dkl</a:t>
            </a:r>
            <a:r>
              <a:rPr lang="en-US" dirty="0" smtClean="0"/>
              <a:t> </a:t>
            </a:r>
            <a:r>
              <a:rPr lang="el-GR" dirty="0" smtClean="0"/>
              <a:t>(</a:t>
            </a:r>
            <a:r>
              <a:rPr lang="en-US" dirty="0" smtClean="0"/>
              <a:t>p||q): </a:t>
            </a:r>
            <a:r>
              <a:rPr lang="el-GR" dirty="0" smtClean="0"/>
              <a:t>Απόκλιση </a:t>
            </a:r>
            <a:r>
              <a:rPr lang="en-US" dirty="0" err="1" smtClean="0"/>
              <a:t>Kullback-Leibler</a:t>
            </a:r>
            <a:r>
              <a:rPr lang="el-GR" dirty="0" smtClean="0"/>
              <a:t> μεταξύ κατανομών </a:t>
            </a:r>
            <a:r>
              <a:rPr lang="en-US" dirty="0" smtClean="0"/>
              <a:t>p </a:t>
            </a:r>
            <a:r>
              <a:rPr lang="el-GR" dirty="0" smtClean="0"/>
              <a:t>και </a:t>
            </a:r>
            <a:r>
              <a:rPr lang="en-US" dirty="0" smtClean="0"/>
              <a:t>q 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 : </a:t>
            </a:r>
            <a:r>
              <a:rPr lang="el-GR" dirty="0" smtClean="0"/>
              <a:t>κατανομή κλάσης υπό όρους </a:t>
            </a:r>
          </a:p>
          <a:p>
            <a:r>
              <a:rPr lang="en-US" dirty="0" smtClean="0"/>
              <a:t>p(y) = </a:t>
            </a:r>
            <a:r>
              <a:rPr lang="en-US" dirty="0"/>
              <a:t>∫</a:t>
            </a:r>
            <a:r>
              <a:rPr lang="en-US" baseline="-25000" dirty="0"/>
              <a:t>x</a:t>
            </a:r>
            <a:r>
              <a:rPr lang="en-US" dirty="0"/>
              <a:t> p(</a:t>
            </a:r>
            <a:r>
              <a:rPr lang="en-US" dirty="0" err="1"/>
              <a:t>y|x</a:t>
            </a:r>
            <a:r>
              <a:rPr lang="en-US" dirty="0"/>
              <a:t>) pg(x</a:t>
            </a:r>
            <a:r>
              <a:rPr lang="en-US" dirty="0" smtClean="0"/>
              <a:t>) : </a:t>
            </a:r>
            <a:r>
              <a:rPr lang="el-GR" dirty="0" smtClean="0"/>
              <a:t>οριακή κατανομή τάξης </a:t>
            </a:r>
            <a:endParaRPr lang="el-GR" dirty="0"/>
          </a:p>
          <a:p>
            <a:endParaRPr lang="el-GR" dirty="0"/>
          </a:p>
          <a:p>
            <a:r>
              <a:rPr lang="en-US" dirty="0" smtClean="0"/>
              <a:t> </a:t>
            </a:r>
            <a:endParaRPr lang="el-GR" dirty="0"/>
          </a:p>
        </p:txBody>
      </p:sp>
      <p:sp>
        <p:nvSpPr>
          <p:cNvPr id="5" name="4 - TextBox"/>
          <p:cNvSpPr txBox="1"/>
          <p:nvPr/>
        </p:nvSpPr>
        <p:spPr>
          <a:xfrm>
            <a:off x="0" y="4000504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l-GR" dirty="0" smtClean="0"/>
              <a:t>Ένα αντικείμενο σε μια εικόνα </a:t>
            </a:r>
            <a:r>
              <a:rPr lang="el-GR" dirty="0" err="1" smtClean="0">
                <a:sym typeface="Wingdings" pitchFamily="2" charset="2"/>
              </a:rPr>
              <a:t></a:t>
            </a:r>
            <a:r>
              <a:rPr lang="el-GR" dirty="0" err="1" smtClean="0"/>
              <a:t>όταν</a:t>
            </a:r>
            <a:r>
              <a:rPr lang="el-GR" dirty="0" smtClean="0"/>
              <a:t> το</a:t>
            </a:r>
            <a:r>
              <a:rPr lang="en-US" dirty="0" smtClean="0"/>
              <a:t> p(</a:t>
            </a:r>
            <a:r>
              <a:rPr lang="en-US" dirty="0" err="1" smtClean="0"/>
              <a:t>y|x</a:t>
            </a:r>
            <a:r>
              <a:rPr lang="en-US" dirty="0" smtClean="0"/>
              <a:t>) </a:t>
            </a:r>
            <a:r>
              <a:rPr lang="el-GR" dirty="0" smtClean="0"/>
              <a:t>έχει χαμηλή εντροπία.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Υψηλή ποικιλομορφία εικόνας </a:t>
            </a:r>
            <a:r>
              <a:rPr lang="el-GR" dirty="0" smtClean="0">
                <a:sym typeface="Wingdings" pitchFamily="2" charset="2"/>
              </a:rPr>
              <a:t> όταν το </a:t>
            </a:r>
            <a:r>
              <a:rPr lang="en-US" dirty="0" smtClean="0">
                <a:sym typeface="Wingdings" pitchFamily="2" charset="2"/>
              </a:rPr>
              <a:t>p(y) </a:t>
            </a:r>
            <a:r>
              <a:rPr lang="el-GR" dirty="0" smtClean="0">
                <a:sym typeface="Wingdings" pitchFamily="2" charset="2"/>
              </a:rPr>
              <a:t>έχει υψηλή εντροπία.</a:t>
            </a:r>
            <a:r>
              <a:rPr lang="el-GR" dirty="0" smtClean="0"/>
              <a:t> </a:t>
            </a:r>
          </a:p>
          <a:p>
            <a:endParaRPr lang="en-US" dirty="0" smtClean="0"/>
          </a:p>
          <a:p>
            <a:r>
              <a:rPr lang="el-GR" dirty="0" smtClean="0"/>
              <a:t>Όταν ισχύουν και τα 2 τότε </a:t>
            </a:r>
            <a:r>
              <a:rPr lang="en-US" dirty="0" smtClean="0"/>
              <a:t>: KL divergence ↑ </a:t>
            </a:r>
            <a:r>
              <a:rPr lang="el-GR" dirty="0" smtClean="0"/>
              <a:t>άρα και σύμφωνα με τον τύπο </a:t>
            </a:r>
            <a:r>
              <a:rPr lang="en-US" dirty="0" smtClean="0"/>
              <a:t>IS ↑</a:t>
            </a:r>
          </a:p>
          <a:p>
            <a:endParaRPr lang="en-US" dirty="0" smtClean="0"/>
          </a:p>
          <a:p>
            <a:r>
              <a:rPr lang="el-GR" dirty="0" smtClean="0"/>
              <a:t>Το </a:t>
            </a:r>
            <a:r>
              <a:rPr lang="en-US" dirty="0" smtClean="0"/>
              <a:t>IS </a:t>
            </a:r>
            <a:r>
              <a:rPr lang="el-GR" dirty="0" smtClean="0"/>
              <a:t>τείνει να μοιάζει με την ανθρώπινη κρίση σε κάποιες περιπτώσεις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l-GR" dirty="0" smtClean="0"/>
              <a:t> </a:t>
            </a:r>
            <a:endParaRPr lang="el-G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Πλεονεκτήματα/Μειονεκτήματα </a:t>
            </a:r>
            <a:r>
              <a:rPr lang="en-US" dirty="0" smtClean="0"/>
              <a:t>IS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l-GR" dirty="0" smtClean="0"/>
              <a:t>(+)</a:t>
            </a:r>
            <a:r>
              <a:rPr lang="en-US" dirty="0" smtClean="0"/>
              <a:t>:</a:t>
            </a:r>
            <a:endParaRPr lang="el-GR" dirty="0" smtClean="0"/>
          </a:p>
          <a:p>
            <a:r>
              <a:rPr lang="el-GR" sz="2400" dirty="0" smtClean="0"/>
              <a:t>Μετράει την ποιότητα και την ποικιλομορφία της εικόνας</a:t>
            </a:r>
          </a:p>
          <a:p>
            <a:r>
              <a:rPr lang="en-US" sz="2400" dirty="0" smtClean="0"/>
              <a:t>IS </a:t>
            </a:r>
            <a:r>
              <a:rPr lang="en-US" sz="2400" dirty="0" smtClean="0"/>
              <a:t>↑ </a:t>
            </a:r>
            <a:r>
              <a:rPr lang="el-GR" sz="2400" dirty="0" smtClean="0"/>
              <a:t>=&gt; πιο αληθινές και ποικίλες εικόνες</a:t>
            </a:r>
          </a:p>
          <a:p>
            <a:r>
              <a:rPr lang="el-GR" sz="2400" dirty="0" smtClean="0"/>
              <a:t>Υπολογιστικά ελαφρύ</a:t>
            </a:r>
            <a:endParaRPr lang="en-US" sz="2400" dirty="0" smtClean="0"/>
          </a:p>
          <a:p>
            <a:pPr>
              <a:buNone/>
            </a:pPr>
            <a:r>
              <a:rPr lang="el-GR" dirty="0" smtClean="0"/>
              <a:t>(-)</a:t>
            </a:r>
            <a:r>
              <a:rPr lang="en-US" dirty="0" smtClean="0"/>
              <a:t>:</a:t>
            </a:r>
          </a:p>
          <a:p>
            <a:r>
              <a:rPr lang="el-GR" sz="2400" dirty="0" smtClean="0"/>
              <a:t>Δε συγκρίνει παραγόμενες με αληθινές εικόνες</a:t>
            </a:r>
          </a:p>
          <a:p>
            <a:r>
              <a:rPr lang="el-GR" sz="2400" dirty="0" smtClean="0"/>
              <a:t>Δεν είναι ευαίσθητο σε </a:t>
            </a:r>
            <a:r>
              <a:rPr lang="en-US" sz="2400" dirty="0" smtClean="0"/>
              <a:t>mode collapse</a:t>
            </a:r>
            <a:endParaRPr lang="el-GR" sz="2400" dirty="0" smtClean="0"/>
          </a:p>
          <a:p>
            <a:r>
              <a:rPr lang="el-GR" sz="2400" dirty="0" smtClean="0"/>
              <a:t>Εφαρμόζοντας το σε παραγωγικά μοντέλα εκπαιδευμένα σε δεδομένα εκτός του </a:t>
            </a:r>
            <a:r>
              <a:rPr lang="en-US" sz="2400" dirty="0" err="1" smtClean="0"/>
              <a:t>ImageNet</a:t>
            </a:r>
            <a:r>
              <a:rPr lang="el-GR" sz="2400" dirty="0" smtClean="0"/>
              <a:t> δίνει αποπλανητικά αποτελέσματα</a:t>
            </a:r>
          </a:p>
          <a:p>
            <a:endParaRPr lang="el-G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FID: </a:t>
            </a:r>
            <a:r>
              <a:rPr lang="en-US" dirty="0" err="1" smtClean="0"/>
              <a:t>Frechet</a:t>
            </a:r>
            <a:r>
              <a:rPr lang="en-US" dirty="0" smtClean="0"/>
              <a:t> Inception Distance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400" dirty="0" smtClean="0"/>
              <a:t>Βασίζεται στον τύπο 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dirty="0" smtClean="0"/>
              <a:t>d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((m, C)), (m</a:t>
            </a:r>
            <a:r>
              <a:rPr lang="en-US" sz="2400" baseline="-25000" dirty="0" smtClean="0"/>
              <a:t>w</a:t>
            </a:r>
            <a:r>
              <a:rPr lang="en-US" sz="2400" dirty="0" smtClean="0"/>
              <a:t>,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w</a:t>
            </a:r>
            <a:r>
              <a:rPr lang="en-US" sz="2400" dirty="0" smtClean="0"/>
              <a:t>)) = ||m-m</a:t>
            </a:r>
            <a:r>
              <a:rPr lang="en-US" sz="2400" baseline="-25000" dirty="0" smtClean="0"/>
              <a:t>w</a:t>
            </a:r>
            <a:r>
              <a:rPr lang="en-US" sz="2400" dirty="0" smtClean="0"/>
              <a:t>||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</a:t>
            </a:r>
            <a:r>
              <a:rPr lang="en-US" sz="2400" dirty="0" err="1" smtClean="0"/>
              <a:t>Tr</a:t>
            </a:r>
            <a:r>
              <a:rPr lang="en-US" sz="2400" dirty="0" smtClean="0"/>
              <a:t> (C +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w</a:t>
            </a:r>
            <a:r>
              <a:rPr lang="en-US" sz="2400" dirty="0" smtClean="0"/>
              <a:t> – 2(C*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w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1/2</a:t>
            </a:r>
            <a:r>
              <a:rPr lang="en-US" sz="2400" dirty="0" smtClean="0"/>
              <a:t>)</a:t>
            </a:r>
          </a:p>
          <a:p>
            <a:pPr>
              <a:buNone/>
            </a:pPr>
            <a:endParaRPr lang="el-GR" sz="2400" dirty="0" smtClean="0"/>
          </a:p>
          <a:p>
            <a:pPr>
              <a:buNone/>
            </a:pPr>
            <a:r>
              <a:rPr lang="el-GR" sz="2400" dirty="0" smtClean="0"/>
              <a:t>Όπου</a:t>
            </a:r>
            <a:r>
              <a:rPr lang="en-US" sz="2400" dirty="0" smtClean="0"/>
              <a:t>: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m</a:t>
            </a:r>
            <a:r>
              <a:rPr lang="en-US" sz="2400" dirty="0" smtClean="0"/>
              <a:t>, C: </a:t>
            </a:r>
            <a:r>
              <a:rPr lang="el-GR" sz="2400" dirty="0" smtClean="0"/>
              <a:t>Μέσος και </a:t>
            </a:r>
            <a:r>
              <a:rPr lang="el-GR" sz="2400" dirty="0" err="1" smtClean="0"/>
              <a:t>συνδιακύμανση</a:t>
            </a:r>
            <a:r>
              <a:rPr lang="el-GR" sz="2400" dirty="0" smtClean="0"/>
              <a:t> των στοιχείων των αληθινών εικόνων</a:t>
            </a:r>
          </a:p>
          <a:p>
            <a:pPr>
              <a:buNone/>
            </a:pPr>
            <a:r>
              <a:rPr lang="en-US" sz="2400" dirty="0" smtClean="0"/>
              <a:t>m</a:t>
            </a:r>
            <a:r>
              <a:rPr lang="en-US" sz="2400" baseline="-25000" dirty="0" smtClean="0"/>
              <a:t>w</a:t>
            </a:r>
            <a:r>
              <a:rPr lang="en-US" sz="2400" dirty="0" smtClean="0"/>
              <a:t>,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w</a:t>
            </a:r>
            <a:r>
              <a:rPr lang="el-GR" sz="2400" baseline="-25000" dirty="0" smtClean="0"/>
              <a:t> </a:t>
            </a:r>
            <a:r>
              <a:rPr lang="el-GR" sz="2400" dirty="0" smtClean="0"/>
              <a:t> </a:t>
            </a:r>
            <a:r>
              <a:rPr lang="en-US" sz="2400" dirty="0" smtClean="0"/>
              <a:t>: </a:t>
            </a:r>
            <a:r>
              <a:rPr lang="el-GR" sz="2400" dirty="0" smtClean="0"/>
              <a:t>Μέσος και </a:t>
            </a:r>
            <a:r>
              <a:rPr lang="el-GR" sz="2400" dirty="0" err="1" smtClean="0"/>
              <a:t>συνδιακύμανση</a:t>
            </a:r>
            <a:r>
              <a:rPr lang="el-GR" sz="2400" dirty="0" smtClean="0"/>
              <a:t> των στοιχείων παραγόμενων εικόνων</a:t>
            </a:r>
            <a:endParaRPr lang="el-GR" sz="2400" dirty="0" smtClean="0"/>
          </a:p>
          <a:p>
            <a:pPr>
              <a:buNone/>
            </a:pPr>
            <a:r>
              <a:rPr lang="en-US" sz="2400" dirty="0" err="1" smtClean="0"/>
              <a:t>Tr</a:t>
            </a:r>
            <a:r>
              <a:rPr lang="en-US" sz="2400" dirty="0" smtClean="0"/>
              <a:t>: </a:t>
            </a:r>
            <a:r>
              <a:rPr lang="el-GR" sz="2400" dirty="0" smtClean="0"/>
              <a:t>Ίχνος πίνακα</a:t>
            </a:r>
            <a:endParaRPr lang="el-GR" sz="2400" dirty="0" smtClean="0"/>
          </a:p>
          <a:p>
            <a:endParaRPr lang="el-G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Πλεονεκτήματα/Μειονεκτήματα </a:t>
            </a:r>
            <a:r>
              <a:rPr lang="en-US" dirty="0" smtClean="0"/>
              <a:t>FID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l-GR" dirty="0" smtClean="0"/>
              <a:t>(+)</a:t>
            </a:r>
            <a:r>
              <a:rPr lang="en-US" dirty="0" smtClean="0"/>
              <a:t>:</a:t>
            </a:r>
          </a:p>
          <a:p>
            <a:r>
              <a:rPr lang="el-GR" sz="2400" dirty="0" smtClean="0"/>
              <a:t>Μετράει ομοιότητες κατανομών μεταξύ παραγόμενης και αληθινής εικόνας</a:t>
            </a:r>
          </a:p>
          <a:p>
            <a:r>
              <a:rPr lang="el-GR" sz="2400" dirty="0" smtClean="0"/>
              <a:t>Ευαίσθητο σε </a:t>
            </a:r>
            <a:r>
              <a:rPr lang="en-US" sz="2400" dirty="0" smtClean="0"/>
              <a:t>mode collapse </a:t>
            </a:r>
            <a:endParaRPr lang="el-GR" sz="2400" dirty="0" smtClean="0"/>
          </a:p>
          <a:p>
            <a:r>
              <a:rPr lang="el-GR" sz="2400" dirty="0" smtClean="0"/>
              <a:t>Μοιάζει στην ανθρώπινη κρίση περισσότερο από το </a:t>
            </a:r>
            <a:r>
              <a:rPr lang="en-US" sz="2400" dirty="0" smtClean="0"/>
              <a:t>IS</a:t>
            </a:r>
            <a:endParaRPr lang="el-GR" sz="2400" dirty="0" smtClean="0"/>
          </a:p>
          <a:p>
            <a:pPr>
              <a:buNone/>
            </a:pPr>
            <a:r>
              <a:rPr lang="el-GR" dirty="0" smtClean="0"/>
              <a:t>(-)</a:t>
            </a:r>
            <a:r>
              <a:rPr lang="en-US" dirty="0" smtClean="0"/>
              <a:t>:</a:t>
            </a:r>
          </a:p>
          <a:p>
            <a:r>
              <a:rPr lang="el-GR" sz="2400" dirty="0" smtClean="0"/>
              <a:t>Χρειάζεται αληθινές εικόνες για να γίνει κάποια σύγκριση</a:t>
            </a:r>
          </a:p>
          <a:p>
            <a:r>
              <a:rPr lang="el-GR" sz="2400" dirty="0" smtClean="0"/>
              <a:t>Υπολογιστικά ακριβό</a:t>
            </a:r>
          </a:p>
          <a:p>
            <a:r>
              <a:rPr lang="el-GR" sz="2400" dirty="0" smtClean="0"/>
              <a:t>Χρειάζεται μεγάλα δείγματα </a:t>
            </a:r>
          </a:p>
          <a:p>
            <a:pPr>
              <a:buNone/>
            </a:pPr>
            <a:endParaRPr lang="el-G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Maximum Mean Discrepancy(MMD)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Δίνεται από τον τύπο 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DF (P, Q) = sup </a:t>
            </a:r>
            <a:r>
              <a:rPr lang="en-US" baseline="-25000" dirty="0" err="1" smtClean="0"/>
              <a:t>fEF</a:t>
            </a:r>
            <a:r>
              <a:rPr lang="en-US" dirty="0" smtClean="0"/>
              <a:t>  </a:t>
            </a:r>
            <a:r>
              <a:rPr lang="en-US" dirty="0" err="1" smtClean="0"/>
              <a:t>Ex</a:t>
            </a:r>
            <a:r>
              <a:rPr lang="en-US" baseline="-25000" dirty="0" err="1" smtClean="0"/>
              <a:t>~</a:t>
            </a:r>
            <a:r>
              <a:rPr lang="en-US" dirty="0" err="1" smtClean="0"/>
              <a:t>p</a:t>
            </a:r>
            <a:r>
              <a:rPr lang="en-US" dirty="0" smtClean="0"/>
              <a:t> [f(X)] – </a:t>
            </a:r>
            <a:r>
              <a:rPr lang="en-US" dirty="0" err="1" smtClean="0"/>
              <a:t>Ey</a:t>
            </a:r>
            <a:r>
              <a:rPr lang="en-US" baseline="-25000" dirty="0" err="1" smtClean="0"/>
              <a:t>~</a:t>
            </a:r>
            <a:r>
              <a:rPr lang="en-US" dirty="0" err="1" smtClean="0"/>
              <a:t>q</a:t>
            </a:r>
            <a:r>
              <a:rPr lang="en-US" dirty="0" smtClean="0"/>
              <a:t>  [f(Y)]</a:t>
            </a:r>
            <a:endParaRPr lang="el-GR" dirty="0" smtClean="0"/>
          </a:p>
          <a:p>
            <a:pPr>
              <a:buNone/>
            </a:pPr>
            <a:r>
              <a:rPr lang="el-GR" sz="2800" dirty="0" smtClean="0"/>
              <a:t>Όπου</a:t>
            </a:r>
            <a:r>
              <a:rPr lang="en-US" sz="2800" dirty="0" smtClean="0"/>
              <a:t>:</a:t>
            </a:r>
          </a:p>
          <a:p>
            <a:pPr>
              <a:buNone/>
            </a:pPr>
            <a:r>
              <a:rPr lang="en-US" sz="2800" dirty="0" smtClean="0"/>
              <a:t>sup </a:t>
            </a:r>
            <a:r>
              <a:rPr lang="en-US" sz="2800" baseline="-25000" dirty="0" err="1" smtClean="0"/>
              <a:t>fEF</a:t>
            </a:r>
            <a:r>
              <a:rPr lang="el-GR" sz="2800" baseline="-25000" dirty="0" smtClean="0"/>
              <a:t> </a:t>
            </a:r>
            <a:r>
              <a:rPr lang="el-GR" sz="2800" dirty="0" smtClean="0"/>
              <a:t> </a:t>
            </a:r>
            <a:r>
              <a:rPr lang="el-GR" sz="2800" dirty="0" smtClean="0">
                <a:sym typeface="Wingdings" pitchFamily="2" charset="2"/>
              </a:rPr>
              <a:t> Η μεγαλύτερη τιμή λαμβάνοντας υπόψη την συνάρτηση </a:t>
            </a:r>
            <a:r>
              <a:rPr lang="en-US" sz="2800" dirty="0" smtClean="0">
                <a:sym typeface="Wingdings" pitchFamily="2" charset="2"/>
              </a:rPr>
              <a:t>F</a:t>
            </a:r>
          </a:p>
          <a:p>
            <a:pPr>
              <a:buNone/>
            </a:pPr>
            <a:r>
              <a:rPr lang="en-US" sz="2800" dirty="0" err="1" smtClean="0"/>
              <a:t>Ex</a:t>
            </a:r>
            <a:r>
              <a:rPr lang="en-US" sz="2800" baseline="-25000" dirty="0" err="1" smtClean="0"/>
              <a:t>~</a:t>
            </a:r>
            <a:r>
              <a:rPr lang="en-US" sz="2800" dirty="0" err="1" smtClean="0"/>
              <a:t>p</a:t>
            </a:r>
            <a:r>
              <a:rPr lang="en-US" sz="2800" dirty="0" smtClean="0"/>
              <a:t> [f(X</a:t>
            </a:r>
            <a:r>
              <a:rPr lang="en-US" sz="2800" dirty="0" smtClean="0"/>
              <a:t>)]</a:t>
            </a:r>
            <a:r>
              <a:rPr lang="el-GR" sz="2800" dirty="0" smtClean="0"/>
              <a:t> </a:t>
            </a:r>
            <a:r>
              <a:rPr lang="el-GR" sz="2800" dirty="0" smtClean="0">
                <a:sym typeface="Wingdings" pitchFamily="2" charset="2"/>
              </a:rPr>
              <a:t> Η αναμενόμενη τιμή του </a:t>
            </a:r>
            <a:r>
              <a:rPr lang="en-US" sz="2800" dirty="0" smtClean="0">
                <a:sym typeface="Wingdings" pitchFamily="2" charset="2"/>
              </a:rPr>
              <a:t>f(x)</a:t>
            </a:r>
            <a:r>
              <a:rPr lang="el-GR" sz="2800" dirty="0" smtClean="0">
                <a:sym typeface="Wingdings" pitchFamily="2" charset="2"/>
              </a:rPr>
              <a:t> όταν το </a:t>
            </a:r>
            <a:r>
              <a:rPr lang="en-US" sz="2800" dirty="0" smtClean="0">
                <a:sym typeface="Wingdings" pitchFamily="2" charset="2"/>
              </a:rPr>
              <a:t>x </a:t>
            </a:r>
            <a:r>
              <a:rPr lang="el-GR" sz="2800" dirty="0" smtClean="0">
                <a:sym typeface="Wingdings" pitchFamily="2" charset="2"/>
              </a:rPr>
              <a:t>ακολουθεί την κατανομή </a:t>
            </a:r>
            <a:r>
              <a:rPr lang="en-US" sz="2800" dirty="0" smtClean="0">
                <a:sym typeface="Wingdings" pitchFamily="2" charset="2"/>
              </a:rPr>
              <a:t>P</a:t>
            </a:r>
            <a:endParaRPr lang="el-GR" sz="28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800" dirty="0" err="1" smtClean="0"/>
              <a:t>Ey</a:t>
            </a:r>
            <a:r>
              <a:rPr lang="en-US" sz="2800" baseline="-25000" dirty="0" err="1" smtClean="0"/>
              <a:t>~</a:t>
            </a:r>
            <a:r>
              <a:rPr lang="en-US" sz="2800" dirty="0" err="1" smtClean="0"/>
              <a:t>q</a:t>
            </a:r>
            <a:r>
              <a:rPr lang="en-US" sz="2800" dirty="0" smtClean="0"/>
              <a:t>  [f(Y</a:t>
            </a:r>
            <a:r>
              <a:rPr lang="en-US" sz="2800" dirty="0" smtClean="0"/>
              <a:t>)]</a:t>
            </a:r>
            <a:r>
              <a:rPr lang="el-GR" sz="2800" dirty="0" smtClean="0"/>
              <a:t> </a:t>
            </a:r>
            <a:r>
              <a:rPr lang="el-GR" sz="2800" dirty="0" smtClean="0">
                <a:sym typeface="Wingdings" pitchFamily="2" charset="2"/>
              </a:rPr>
              <a:t> Η αναμενόμενη τιμή του </a:t>
            </a:r>
            <a:r>
              <a:rPr lang="en-US" sz="2800" dirty="0" smtClean="0">
                <a:sym typeface="Wingdings" pitchFamily="2" charset="2"/>
              </a:rPr>
              <a:t>f(y) </a:t>
            </a:r>
            <a:r>
              <a:rPr lang="el-GR" sz="2800" dirty="0" smtClean="0">
                <a:sym typeface="Wingdings" pitchFamily="2" charset="2"/>
              </a:rPr>
              <a:t>όταν το </a:t>
            </a:r>
            <a:r>
              <a:rPr lang="en-US" sz="2800" dirty="0" smtClean="0">
                <a:sym typeface="Wingdings" pitchFamily="2" charset="2"/>
              </a:rPr>
              <a:t>y </a:t>
            </a:r>
            <a:r>
              <a:rPr lang="el-GR" sz="2800" dirty="0" smtClean="0">
                <a:sym typeface="Wingdings" pitchFamily="2" charset="2"/>
              </a:rPr>
              <a:t>ακολουθεί την κατανομή </a:t>
            </a:r>
            <a:r>
              <a:rPr lang="en-US" sz="2800" dirty="0" smtClean="0">
                <a:sym typeface="Wingdings" pitchFamily="2" charset="2"/>
              </a:rPr>
              <a:t>Q</a:t>
            </a:r>
            <a:endParaRPr lang="el-GR" sz="2800" dirty="0" smtClean="0"/>
          </a:p>
          <a:p>
            <a:pPr>
              <a:buNone/>
            </a:pPr>
            <a:endParaRPr lang="el-GR" dirty="0" smtClean="0"/>
          </a:p>
          <a:p>
            <a:endParaRPr lang="el-G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Maximum Mean Discrepancy(MMD)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800" dirty="0" smtClean="0"/>
              <a:t>Βρίσκει την συνάρτηση </a:t>
            </a:r>
            <a:r>
              <a:rPr lang="en-US" sz="2800" dirty="0" smtClean="0"/>
              <a:t>f </a:t>
            </a:r>
            <a:r>
              <a:rPr lang="el-GR" sz="2800" dirty="0" smtClean="0"/>
              <a:t>στην κατηγορία συνάρτησης </a:t>
            </a:r>
            <a:r>
              <a:rPr lang="en-US" sz="2800" dirty="0" smtClean="0"/>
              <a:t>F </a:t>
            </a:r>
            <a:r>
              <a:rPr lang="el-GR" sz="2800" dirty="0" smtClean="0"/>
              <a:t>που διαχωρίζουν στο μέγιστο τις </a:t>
            </a:r>
            <a:r>
              <a:rPr lang="en-US" sz="2800" dirty="0" smtClean="0"/>
              <a:t>P </a:t>
            </a:r>
            <a:r>
              <a:rPr lang="el-GR" sz="2800" dirty="0" smtClean="0"/>
              <a:t>και </a:t>
            </a:r>
            <a:r>
              <a:rPr lang="en-US" sz="2800" dirty="0" smtClean="0"/>
              <a:t>Q</a:t>
            </a:r>
          </a:p>
          <a:p>
            <a:r>
              <a:rPr lang="el-GR" sz="2800" dirty="0" smtClean="0"/>
              <a:t>Αν μοιάζουν οι </a:t>
            </a:r>
            <a:r>
              <a:rPr lang="en-US" sz="2800" dirty="0" smtClean="0"/>
              <a:t>P </a:t>
            </a:r>
            <a:r>
              <a:rPr lang="el-GR" sz="2800" dirty="0" smtClean="0"/>
              <a:t>και </a:t>
            </a:r>
            <a:r>
              <a:rPr lang="en-US" sz="2800" dirty="0" smtClean="0"/>
              <a:t>Q</a:t>
            </a:r>
            <a:r>
              <a:rPr lang="el-GR" sz="2800" dirty="0" smtClean="0"/>
              <a:t>, τότε η </a:t>
            </a:r>
            <a:r>
              <a:rPr lang="en-US" sz="2800" dirty="0" smtClean="0"/>
              <a:t>MMD </a:t>
            </a:r>
            <a:r>
              <a:rPr lang="el-GR" sz="2800" dirty="0" smtClean="0"/>
              <a:t>τείνει στο 0.</a:t>
            </a:r>
          </a:p>
          <a:p>
            <a:r>
              <a:rPr lang="el-GR" sz="2800" dirty="0" smtClean="0"/>
              <a:t>Όσο μεγαλύτερη η διαφορά , τόσο πιο ευδιάκριτες είναι οι κατανομές </a:t>
            </a:r>
            <a:r>
              <a:rPr lang="en-US" sz="2800" dirty="0" smtClean="0"/>
              <a:t>P </a:t>
            </a:r>
            <a:r>
              <a:rPr lang="el-GR" sz="2800" dirty="0" smtClean="0"/>
              <a:t>και </a:t>
            </a:r>
            <a:r>
              <a:rPr lang="en-US" sz="2800" dirty="0" smtClean="0"/>
              <a:t>Q</a:t>
            </a:r>
            <a:r>
              <a:rPr lang="el-GR" sz="2800" dirty="0" smtClean="0"/>
              <a:t>, δηλαδή διαφέρουν.</a:t>
            </a:r>
          </a:p>
          <a:p>
            <a:r>
              <a:rPr lang="el-GR" sz="2800" dirty="0" smtClean="0"/>
              <a:t>Είναι χρήσιμο όταν θέλουμε να συγκρίνουμε κατανομές χωρίς να χρειάζεται κάποια ταξινόμηση των δεδομένων πρώτα (όπως </a:t>
            </a:r>
            <a:r>
              <a:rPr lang="en-US" sz="2800" dirty="0" smtClean="0"/>
              <a:t>IS </a:t>
            </a:r>
            <a:r>
              <a:rPr lang="el-GR" sz="2800" dirty="0" smtClean="0"/>
              <a:t>και </a:t>
            </a:r>
            <a:r>
              <a:rPr lang="en-US" sz="2800" dirty="0" smtClean="0"/>
              <a:t>FID)</a:t>
            </a:r>
            <a:r>
              <a:rPr lang="el-GR" sz="2800" dirty="0" smtClean="0"/>
              <a:t>.</a:t>
            </a:r>
            <a:endParaRPr lang="el-GR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Inception Distance (KID)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800" dirty="0" smtClean="0"/>
              <a:t>Είναι μια παραλλαγή του </a:t>
            </a:r>
            <a:r>
              <a:rPr lang="en-US" sz="2800" dirty="0" smtClean="0"/>
              <a:t>MMD </a:t>
            </a:r>
            <a:endParaRPr lang="el-GR" sz="2800" dirty="0" smtClean="0"/>
          </a:p>
          <a:p>
            <a:r>
              <a:rPr lang="el-GR" sz="2800" dirty="0" smtClean="0"/>
              <a:t>Ομοίως με τον </a:t>
            </a:r>
            <a:r>
              <a:rPr lang="en-US" sz="2800" dirty="0" smtClean="0"/>
              <a:t>FID </a:t>
            </a:r>
            <a:r>
              <a:rPr lang="el-GR" sz="2800" dirty="0" smtClean="0"/>
              <a:t>χρησιμοποιεί ένα </a:t>
            </a:r>
            <a:r>
              <a:rPr lang="en-US" sz="2800" dirty="0" smtClean="0"/>
              <a:t>Inception Network</a:t>
            </a:r>
            <a:r>
              <a:rPr lang="el-GR" sz="2800" dirty="0" smtClean="0"/>
              <a:t> εκπαιδευμένο πάνω στο </a:t>
            </a:r>
            <a:r>
              <a:rPr lang="en-US" sz="2800" dirty="0" err="1" smtClean="0"/>
              <a:t>ImageNet</a:t>
            </a:r>
            <a:r>
              <a:rPr lang="el-GR" sz="2800" dirty="0" smtClean="0"/>
              <a:t>,</a:t>
            </a:r>
            <a:r>
              <a:rPr lang="en-US" sz="2800" dirty="0" smtClean="0"/>
              <a:t>  </a:t>
            </a:r>
            <a:r>
              <a:rPr lang="el-GR" sz="2800" dirty="0" smtClean="0"/>
              <a:t>για να εξάγει ισχυρότερες αναπαραστάσεις χαρακτηριστικών, σε σχέση με αυτές που θα έπαιρνε αν σύγκρινε απλώς τα πιξελ μιας εικόνας. </a:t>
            </a:r>
          </a:p>
          <a:p>
            <a:r>
              <a:rPr lang="el-GR" sz="2800" dirty="0" smtClean="0"/>
              <a:t>Συγκρίνει </a:t>
            </a:r>
            <a:r>
              <a:rPr lang="en-US" sz="2800" dirty="0" smtClean="0"/>
              <a:t>MMD </a:t>
            </a:r>
            <a:r>
              <a:rPr lang="el-GR" sz="2800" dirty="0" smtClean="0"/>
              <a:t>των χαρακτηριστικών σε μία εικόνα χρησιμοποιώντας μια συνάρτηση πυρήνα (</a:t>
            </a:r>
            <a:r>
              <a:rPr lang="en-US" sz="2800" dirty="0" smtClean="0"/>
              <a:t>kernel function)</a:t>
            </a:r>
            <a:endParaRPr lang="el-GR" sz="2800" dirty="0" smtClean="0"/>
          </a:p>
          <a:p>
            <a:endParaRPr lang="el-GR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Kernel Inception Distance (KID</a:t>
            </a:r>
            <a:r>
              <a:rPr lang="en-US" dirty="0" smtClean="0"/>
              <a:t>) </a:t>
            </a:r>
            <a:r>
              <a:rPr lang="en-US" dirty="0" err="1" smtClean="0"/>
              <a:t>vs</a:t>
            </a:r>
            <a:r>
              <a:rPr lang="en-US" dirty="0" smtClean="0"/>
              <a:t> FID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800" dirty="0" smtClean="0"/>
              <a:t>Η υπόθεση του δεν περιλαμβάνει </a:t>
            </a:r>
            <a:r>
              <a:rPr lang="el-GR" sz="2800" dirty="0" err="1" smtClean="0"/>
              <a:t>γκαουσιανή</a:t>
            </a:r>
            <a:r>
              <a:rPr lang="el-GR" sz="2800" dirty="0" smtClean="0"/>
              <a:t> κατανομή, όποτε συγκρίνει καλύτερα μικρά δείγματα δεδομένων (άρα </a:t>
            </a:r>
            <a:r>
              <a:rPr lang="en-US" sz="2800" dirty="0" smtClean="0"/>
              <a:t>FID </a:t>
            </a:r>
            <a:r>
              <a:rPr lang="en-US" sz="2800" dirty="0" smtClean="0">
                <a:sym typeface="Wingdings" pitchFamily="2" charset="2"/>
              </a:rPr>
              <a:t> biased , KID  unbiased)</a:t>
            </a:r>
          </a:p>
          <a:p>
            <a:r>
              <a:rPr lang="el-GR" sz="2800" dirty="0" smtClean="0"/>
              <a:t>Από την άλλη ο </a:t>
            </a:r>
            <a:r>
              <a:rPr lang="en-US" sz="2800" dirty="0" smtClean="0"/>
              <a:t>FID </a:t>
            </a:r>
            <a:r>
              <a:rPr lang="el-GR" sz="2800" dirty="0" smtClean="0"/>
              <a:t>χρησιμοποιεί μέσο και </a:t>
            </a:r>
            <a:r>
              <a:rPr lang="el-GR" sz="2800" dirty="0" err="1" smtClean="0"/>
              <a:t>συνδιακύμανση</a:t>
            </a:r>
            <a:endParaRPr lang="el-GR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CLIP</a:t>
            </a:r>
            <a:r>
              <a:rPr lang="el-GR" dirty="0" smtClean="0"/>
              <a:t>(</a:t>
            </a:r>
            <a:r>
              <a:rPr lang="en-US" dirty="0" smtClean="0"/>
              <a:t>Contrastive Language-Image </a:t>
            </a:r>
            <a:r>
              <a:rPr lang="en-US" dirty="0" err="1" smtClean="0"/>
              <a:t>Pretraining</a:t>
            </a:r>
            <a:r>
              <a:rPr lang="el-GR" dirty="0" smtClean="0"/>
              <a:t>)</a:t>
            </a:r>
            <a:r>
              <a:rPr lang="en-US" dirty="0" smtClean="0"/>
              <a:t>-</a:t>
            </a:r>
            <a:r>
              <a:rPr lang="en-US" dirty="0" smtClean="0"/>
              <a:t>FID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l-GR" dirty="0" smtClean="0"/>
              <a:t>Άλλη παραλλαγή του </a:t>
            </a:r>
            <a:r>
              <a:rPr lang="en-US" dirty="0" smtClean="0"/>
              <a:t>FID</a:t>
            </a:r>
            <a:endParaRPr lang="el-GR" dirty="0" smtClean="0"/>
          </a:p>
          <a:p>
            <a:r>
              <a:rPr lang="el-GR" dirty="0" smtClean="0"/>
              <a:t>Χρησιμοποιεί διαφορετική αρχιτεκτονική (κατηγορία </a:t>
            </a:r>
            <a:r>
              <a:rPr lang="el-GR" dirty="0" err="1" smtClean="0"/>
              <a:t>μετασχτηματιστών</a:t>
            </a:r>
            <a:r>
              <a:rPr lang="el-GR" dirty="0" smtClean="0"/>
              <a:t>) για να εξάγει χαρακτηριστικά. </a:t>
            </a:r>
          </a:p>
          <a:p>
            <a:r>
              <a:rPr lang="el-GR" dirty="0" smtClean="0"/>
              <a:t>Αντιθέτως το </a:t>
            </a:r>
            <a:r>
              <a:rPr lang="en-US" dirty="0" smtClean="0"/>
              <a:t>FID </a:t>
            </a:r>
            <a:r>
              <a:rPr lang="el-GR" dirty="0" smtClean="0"/>
              <a:t>χρησιμοποιεί </a:t>
            </a:r>
            <a:r>
              <a:rPr lang="en-US" dirty="0" smtClean="0"/>
              <a:t>CNN’s </a:t>
            </a:r>
            <a:r>
              <a:rPr lang="el-GR" dirty="0" smtClean="0"/>
              <a:t>για την εκπαίδευση του.</a:t>
            </a:r>
          </a:p>
          <a:p>
            <a:r>
              <a:rPr lang="el-GR" dirty="0" smtClean="0"/>
              <a:t>Το </a:t>
            </a:r>
            <a:r>
              <a:rPr lang="en-US" dirty="0" smtClean="0"/>
              <a:t>CLIP </a:t>
            </a:r>
            <a:r>
              <a:rPr lang="el-GR" dirty="0" smtClean="0"/>
              <a:t>έχει εκπαιδευτεί σε ζευγάρια εικόνας – κειμένου, ώστε τα χαρακτηριστικά του να συνάδουν με την ανθρώπινη κρίση και γλώσσα.</a:t>
            </a:r>
          </a:p>
          <a:p>
            <a:pPr>
              <a:buNone/>
            </a:pPr>
            <a:endParaRPr lang="el-GR" dirty="0" smtClean="0"/>
          </a:p>
          <a:p>
            <a:endParaRPr lang="el-G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588</Words>
  <Application>Microsoft Office PowerPoint</Application>
  <PresentationFormat>Προβολή στην οθόνη (4:3)</PresentationFormat>
  <Paragraphs>68</Paragraphs>
  <Slides>9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</vt:i4>
      </vt:variant>
    </vt:vector>
  </HeadingPairs>
  <TitlesOfParts>
    <vt:vector size="10" baseType="lpstr">
      <vt:lpstr>Θέμα του Office</vt:lpstr>
      <vt:lpstr>Evalution Metrics for image generation</vt:lpstr>
      <vt:lpstr>Πλεονεκτήματα/Μειονεκτήματα IS</vt:lpstr>
      <vt:lpstr>FID: Frechet Inception Distance</vt:lpstr>
      <vt:lpstr>Πλεονεκτήματα/Μειονεκτήματα FID</vt:lpstr>
      <vt:lpstr>Maximum Mean Discrepancy(MMD)</vt:lpstr>
      <vt:lpstr>Maximum Mean Discrepancy(MMD)</vt:lpstr>
      <vt:lpstr>Kernel Inception Distance (KID)</vt:lpstr>
      <vt:lpstr>Kernel Inception Distance (KID) vs FID</vt:lpstr>
      <vt:lpstr>CLIP(Contrastive Language-Image Pretraining)-FID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Evalution Metrics for image generation</dc:title>
  <dc:creator>New</dc:creator>
  <cp:lastModifiedBy>New</cp:lastModifiedBy>
  <cp:revision>28</cp:revision>
  <dcterms:created xsi:type="dcterms:W3CDTF">2025-03-30T16:29:01Z</dcterms:created>
  <dcterms:modified xsi:type="dcterms:W3CDTF">2025-03-31T11:13:54Z</dcterms:modified>
</cp:coreProperties>
</file>