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53" autoAdjust="0"/>
    <p:restoredTop sz="94660"/>
  </p:normalViewPr>
  <p:slideViewPr>
    <p:cSldViewPr>
      <p:cViewPr>
        <p:scale>
          <a:sx n="110" d="100"/>
          <a:sy n="110" d="100"/>
        </p:scale>
        <p:origin x="-787" y="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700D5-B81D-4781-B0E8-B7566C34CFDC}" type="datetimeFigureOut">
              <a:rPr lang="el-GR" smtClean="0"/>
              <a:pPr/>
              <a:t>17/3/2023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0335F-3740-4790-95E3-EF104EA64F75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7747-68EF-4CA8-A0CD-ED3707E68685}" type="datetimeFigureOut">
              <a:rPr lang="el-GR" smtClean="0"/>
              <a:pPr/>
              <a:t>17/3/2023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07ED-2457-4C3E-A16F-FE01D15F7F0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7747-68EF-4CA8-A0CD-ED3707E68685}" type="datetimeFigureOut">
              <a:rPr lang="el-GR" smtClean="0"/>
              <a:pPr/>
              <a:t>17/3/2023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07ED-2457-4C3E-A16F-FE01D15F7F0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7747-68EF-4CA8-A0CD-ED3707E68685}" type="datetimeFigureOut">
              <a:rPr lang="el-GR" smtClean="0"/>
              <a:pPr/>
              <a:t>17/3/2023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07ED-2457-4C3E-A16F-FE01D15F7F0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7747-68EF-4CA8-A0CD-ED3707E68685}" type="datetimeFigureOut">
              <a:rPr lang="el-GR" smtClean="0"/>
              <a:pPr/>
              <a:t>17/3/2023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07ED-2457-4C3E-A16F-FE01D15F7F0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7747-68EF-4CA8-A0CD-ED3707E68685}" type="datetimeFigureOut">
              <a:rPr lang="el-GR" smtClean="0"/>
              <a:pPr/>
              <a:t>17/3/2023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07ED-2457-4C3E-A16F-FE01D15F7F0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7747-68EF-4CA8-A0CD-ED3707E68685}" type="datetimeFigureOut">
              <a:rPr lang="el-GR" smtClean="0"/>
              <a:pPr/>
              <a:t>17/3/2023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07ED-2457-4C3E-A16F-FE01D15F7F0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7747-68EF-4CA8-A0CD-ED3707E68685}" type="datetimeFigureOut">
              <a:rPr lang="el-GR" smtClean="0"/>
              <a:pPr/>
              <a:t>17/3/2023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07ED-2457-4C3E-A16F-FE01D15F7F0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7747-68EF-4CA8-A0CD-ED3707E68685}" type="datetimeFigureOut">
              <a:rPr lang="el-GR" smtClean="0"/>
              <a:pPr/>
              <a:t>17/3/2023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07ED-2457-4C3E-A16F-FE01D15F7F0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7747-68EF-4CA8-A0CD-ED3707E68685}" type="datetimeFigureOut">
              <a:rPr lang="el-GR" smtClean="0"/>
              <a:pPr/>
              <a:t>17/3/2023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07ED-2457-4C3E-A16F-FE01D15F7F0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7747-68EF-4CA8-A0CD-ED3707E68685}" type="datetimeFigureOut">
              <a:rPr lang="el-GR" smtClean="0"/>
              <a:pPr/>
              <a:t>17/3/2023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07ED-2457-4C3E-A16F-FE01D15F7F0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7747-68EF-4CA8-A0CD-ED3707E68685}" type="datetimeFigureOut">
              <a:rPr lang="el-GR" smtClean="0"/>
              <a:pPr/>
              <a:t>17/3/2023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07ED-2457-4C3E-A16F-FE01D15F7F0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7747-68EF-4CA8-A0CD-ED3707E68685}" type="datetimeFigureOut">
              <a:rPr lang="el-GR" smtClean="0"/>
              <a:pPr/>
              <a:t>17/3/2023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707ED-2457-4C3E-A16F-FE01D15F7F04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Eshop</a:t>
            </a:r>
            <a:r>
              <a:rPr lang="en-US" sz="3200" dirty="0" smtClean="0"/>
              <a:t> Front-end Development</a:t>
            </a:r>
            <a:br>
              <a:rPr lang="en-US" sz="3200" dirty="0" smtClean="0"/>
            </a:br>
            <a:r>
              <a:rPr lang="el-GR" sz="3200" dirty="0" smtClean="0"/>
              <a:t>Σχεδιασμός </a:t>
            </a:r>
            <a:r>
              <a:rPr lang="en-US" sz="3200" dirty="0" smtClean="0"/>
              <a:t>menu</a:t>
            </a:r>
            <a:endParaRPr lang="el-GR" sz="3200" dirty="0"/>
          </a:p>
        </p:txBody>
      </p:sp>
      <p:pic>
        <p:nvPicPr>
          <p:cNvPr id="5122" name="Picture 2" descr="D:\IEK DELTA\Web Development\ter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4433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Άσκηση</a:t>
            </a:r>
            <a:br>
              <a:rPr lang="el-GR" sz="2800" dirty="0" smtClean="0"/>
            </a:br>
            <a:r>
              <a:rPr lang="el-GR" sz="2000" dirty="0" smtClean="0"/>
              <a:t>Δημιουργήστε το παρακάτω μενού</a:t>
            </a:r>
            <a:r>
              <a:rPr lang="en-US" sz="2000" dirty="0" smtClean="0"/>
              <a:t>:</a:t>
            </a:r>
            <a:endParaRPr lang="el-GR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039911" cy="559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- TextBox"/>
          <p:cNvSpPr txBox="1"/>
          <p:nvPr/>
        </p:nvSpPr>
        <p:spPr>
          <a:xfrm>
            <a:off x="457200" y="3962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Link </a:t>
            </a:r>
            <a:r>
              <a:rPr lang="el-GR" smtClean="0"/>
              <a:t>για εξάσκηση </a:t>
            </a:r>
            <a:r>
              <a:rPr lang="en-US" dirty="0" smtClean="0"/>
              <a:t>-</a:t>
            </a:r>
            <a:r>
              <a:rPr lang="el-GR" dirty="0" smtClean="0"/>
              <a:t> </a:t>
            </a:r>
            <a:r>
              <a:rPr lang="en-US" dirty="0" smtClean="0"/>
              <a:t>CSS </a:t>
            </a:r>
            <a:r>
              <a:rPr lang="en-US" dirty="0" err="1" smtClean="0"/>
              <a:t>Flexbox</a:t>
            </a:r>
            <a:r>
              <a:rPr lang="en-US" dirty="0" smtClean="0"/>
              <a:t>:</a:t>
            </a:r>
          </a:p>
          <a:p>
            <a:pPr algn="ctr"/>
            <a:r>
              <a:rPr lang="en-GB" dirty="0" smtClean="0">
                <a:solidFill>
                  <a:srgbClr val="0070C0"/>
                </a:solidFill>
              </a:rPr>
              <a:t>https://flexboxfroggy.com</a:t>
            </a:r>
            <a:endParaRPr lang="el-GR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800" u="sng" dirty="0" smtClean="0"/>
              <a:t>index.html – </a:t>
            </a:r>
            <a:r>
              <a:rPr lang="en-US" sz="1800" u="sng" dirty="0" smtClean="0"/>
              <a:t>html </a:t>
            </a:r>
            <a:r>
              <a:rPr lang="el-GR" sz="1800" u="sng" dirty="0" smtClean="0"/>
              <a:t>κώδικας στο τμήμα </a:t>
            </a:r>
            <a:r>
              <a:rPr lang="en-US" sz="1800" u="sng" dirty="0" smtClean="0"/>
              <a:t>head:</a:t>
            </a:r>
            <a:endParaRPr lang="en-GB" sz="1800" u="sng" dirty="0" smtClean="0"/>
          </a:p>
          <a:p>
            <a:pPr>
              <a:buNone/>
            </a:pPr>
            <a:r>
              <a:rPr lang="en-GB" sz="1800" dirty="0" smtClean="0"/>
              <a:t>&lt;!DOCTYPE html&gt;</a:t>
            </a:r>
          </a:p>
          <a:p>
            <a:pPr>
              <a:buNone/>
            </a:pPr>
            <a:r>
              <a:rPr lang="en-GB" sz="1800" dirty="0" smtClean="0"/>
              <a:t>&lt;html&gt;</a:t>
            </a:r>
          </a:p>
          <a:p>
            <a:pPr>
              <a:buNone/>
            </a:pPr>
            <a:r>
              <a:rPr lang="en-GB" sz="1800" b="1" dirty="0" smtClean="0"/>
              <a:t>&lt;head&gt;</a:t>
            </a:r>
          </a:p>
          <a:p>
            <a:pPr>
              <a:buNone/>
            </a:pPr>
            <a:r>
              <a:rPr lang="en-GB" sz="1800" dirty="0" smtClean="0"/>
              <a:t>    &lt;meta </a:t>
            </a:r>
            <a:r>
              <a:rPr lang="en-GB" sz="1800" dirty="0" err="1" smtClean="0"/>
              <a:t>charset</a:t>
            </a:r>
            <a:r>
              <a:rPr lang="en-GB" sz="1800" dirty="0" smtClean="0"/>
              <a:t>="UTF-8"&gt;</a:t>
            </a:r>
          </a:p>
          <a:p>
            <a:pPr>
              <a:buNone/>
            </a:pPr>
            <a:r>
              <a:rPr lang="en-GB" sz="1800" dirty="0" smtClean="0"/>
              <a:t>    &lt;title&gt;Music </a:t>
            </a:r>
            <a:r>
              <a:rPr lang="en-GB" sz="1800" dirty="0" err="1" smtClean="0"/>
              <a:t>eshop</a:t>
            </a:r>
            <a:r>
              <a:rPr lang="en-GB" sz="1800" dirty="0" smtClean="0"/>
              <a:t>&lt;/title&gt;</a:t>
            </a:r>
          </a:p>
          <a:p>
            <a:pPr>
              <a:buNone/>
            </a:pPr>
            <a:r>
              <a:rPr lang="en-GB" sz="1800" dirty="0" smtClean="0"/>
              <a:t>    &lt;meta name="viewport" content="width=device-width, initial-scale=1.0"&gt;</a:t>
            </a:r>
          </a:p>
          <a:p>
            <a:pPr>
              <a:buNone/>
            </a:pPr>
            <a:r>
              <a:rPr lang="en-GB" sz="1800" dirty="0" smtClean="0"/>
              <a:t>    &lt;link </a:t>
            </a:r>
            <a:r>
              <a:rPr lang="en-GB" sz="1800" dirty="0" err="1" smtClean="0"/>
              <a:t>rel</a:t>
            </a:r>
            <a:r>
              <a:rPr lang="en-GB" sz="1800" dirty="0" smtClean="0"/>
              <a:t>="</a:t>
            </a:r>
            <a:r>
              <a:rPr lang="en-GB" sz="1800" dirty="0" err="1" smtClean="0"/>
              <a:t>stylesheet</a:t>
            </a:r>
            <a:r>
              <a:rPr lang="en-GB" sz="1800" dirty="0" smtClean="0"/>
              <a:t>" </a:t>
            </a:r>
            <a:r>
              <a:rPr lang="en-GB" sz="1800" dirty="0" err="1" smtClean="0"/>
              <a:t>href</a:t>
            </a:r>
            <a:r>
              <a:rPr lang="en-GB" sz="1800" dirty="0" smtClean="0"/>
              <a:t>="style.css"&gt;</a:t>
            </a:r>
          </a:p>
          <a:p>
            <a:pPr>
              <a:buNone/>
            </a:pPr>
            <a:r>
              <a:rPr lang="en-GB" sz="1800" dirty="0" smtClean="0"/>
              <a:t>    &lt;link </a:t>
            </a:r>
            <a:r>
              <a:rPr lang="en-GB" sz="1800" dirty="0" err="1" smtClean="0"/>
              <a:t>rel</a:t>
            </a:r>
            <a:r>
              <a:rPr lang="en-GB" sz="1800" dirty="0" smtClean="0"/>
              <a:t>="</a:t>
            </a:r>
            <a:r>
              <a:rPr lang="en-GB" sz="1800" dirty="0" err="1" smtClean="0"/>
              <a:t>stylesheet</a:t>
            </a:r>
            <a:r>
              <a:rPr lang="en-GB" sz="1800" dirty="0" smtClean="0"/>
              <a:t>" </a:t>
            </a:r>
            <a:r>
              <a:rPr lang="en-GB" sz="1800" dirty="0" err="1" smtClean="0"/>
              <a:t>href</a:t>
            </a:r>
            <a:r>
              <a:rPr lang="en-GB" sz="1800" dirty="0" smtClean="0"/>
              <a:t>="https://cdnjs.cloudflare.com/ajax/libs/font-awesome/4.7.0/css/font-awesome.min.css"&gt;</a:t>
            </a:r>
          </a:p>
          <a:p>
            <a:pPr>
              <a:buNone/>
            </a:pPr>
            <a:r>
              <a:rPr lang="en-GB" sz="1800" b="1" dirty="0" smtClean="0"/>
              <a:t>&lt;/head&gt;</a:t>
            </a:r>
          </a:p>
          <a:p>
            <a:pPr>
              <a:buNone/>
            </a:pPr>
            <a:endParaRPr lang="en-GB" sz="1600" dirty="0" smtClean="0"/>
          </a:p>
          <a:p>
            <a:r>
              <a:rPr lang="el-GR" sz="1800" dirty="0" smtClean="0"/>
              <a:t>Το </a:t>
            </a:r>
            <a:r>
              <a:rPr lang="en-US" sz="1800" dirty="0" smtClean="0"/>
              <a:t>meta tag </a:t>
            </a:r>
            <a:r>
              <a:rPr lang="el-GR" sz="1800" dirty="0" smtClean="0"/>
              <a:t>με την ιδιότητα </a:t>
            </a:r>
            <a:r>
              <a:rPr lang="en-US" sz="1800" dirty="0" err="1" smtClean="0"/>
              <a:t>charset</a:t>
            </a:r>
            <a:r>
              <a:rPr lang="en-US" sz="1800" dirty="0" smtClean="0"/>
              <a:t> </a:t>
            </a:r>
            <a:r>
              <a:rPr lang="el-GR" sz="1800" dirty="0" smtClean="0"/>
              <a:t>καθορίζει την κωδικοποίηση των χαρακτήρων για το </a:t>
            </a:r>
            <a:r>
              <a:rPr lang="en-US" sz="1800" dirty="0" smtClean="0"/>
              <a:t>HTML </a:t>
            </a:r>
            <a:r>
              <a:rPr lang="el-GR" sz="1800" dirty="0" smtClean="0"/>
              <a:t>έγγραφο.</a:t>
            </a:r>
          </a:p>
          <a:p>
            <a:r>
              <a:rPr lang="en-US" sz="1800" dirty="0" smtClean="0"/>
              <a:t>To title tag </a:t>
            </a:r>
            <a:r>
              <a:rPr lang="el-GR" sz="1800" dirty="0" smtClean="0"/>
              <a:t>ορίζει τον τίτλο του εγγράφου, (εμφάνιση τίτλου στο πάνω μέρος αριστερά στο παράθυρο του </a:t>
            </a:r>
            <a:r>
              <a:rPr lang="en-US" sz="1800" dirty="0" smtClean="0"/>
              <a:t>browser</a:t>
            </a:r>
            <a:r>
              <a:rPr lang="el-GR" sz="1800" dirty="0" smtClean="0"/>
              <a:t>)</a:t>
            </a:r>
            <a:r>
              <a:rPr lang="en-US" sz="1800" dirty="0" smtClean="0"/>
              <a:t>.</a:t>
            </a:r>
            <a:r>
              <a:rPr lang="el-GR" sz="1800" dirty="0" smtClean="0">
                <a:solidFill>
                  <a:prstClr val="black"/>
                </a:solidFill>
              </a:rPr>
              <a:t> </a:t>
            </a:r>
            <a:endParaRPr lang="en-GB" sz="1800" dirty="0" smtClean="0"/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endParaRPr lang="en-GB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l-GR" sz="1800" dirty="0" smtClean="0"/>
              <a:t>Το </a:t>
            </a:r>
            <a:r>
              <a:rPr lang="en-US" sz="1800" dirty="0" smtClean="0"/>
              <a:t>meta tag me </a:t>
            </a:r>
            <a:r>
              <a:rPr lang="el-GR" sz="1800" dirty="0" smtClean="0"/>
              <a:t>τις ιδιότητες</a:t>
            </a:r>
          </a:p>
          <a:p>
            <a:pPr lvl="1"/>
            <a:r>
              <a:rPr lang="en-GB" sz="1800" dirty="0" smtClean="0">
                <a:solidFill>
                  <a:prstClr val="black"/>
                </a:solidFill>
              </a:rPr>
              <a:t>name="viewport</a:t>
            </a:r>
            <a:r>
              <a:rPr lang="el-GR" sz="1800" dirty="0" smtClean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“: </a:t>
            </a:r>
            <a:r>
              <a:rPr lang="el-GR" sz="1800" dirty="0" smtClean="0">
                <a:solidFill>
                  <a:prstClr val="black"/>
                </a:solidFill>
              </a:rPr>
              <a:t>θύρα προβολής – καθορισμός κλίμακας προβολής του περιεχομένου αναλόγως τις διαστάσεις του παραθύρου του </a:t>
            </a:r>
            <a:r>
              <a:rPr lang="en-US" sz="1800" dirty="0" smtClean="0">
                <a:solidFill>
                  <a:prstClr val="black"/>
                </a:solidFill>
              </a:rPr>
              <a:t>browser.</a:t>
            </a:r>
          </a:p>
          <a:p>
            <a:pPr lvl="1"/>
            <a:r>
              <a:rPr lang="en-GB" sz="1800" dirty="0" smtClean="0"/>
              <a:t>content="width=device-width</a:t>
            </a:r>
            <a:r>
              <a:rPr lang="en-US" sz="1800" dirty="0" smtClean="0"/>
              <a:t>:  </a:t>
            </a:r>
            <a:r>
              <a:rPr lang="el-GR" sz="1800" dirty="0" smtClean="0"/>
              <a:t>θέτει το πλάτος της σελίδας να ακολουθεί το πλάτος της οθόνης της συσκευής.</a:t>
            </a:r>
          </a:p>
          <a:p>
            <a:pPr lvl="1"/>
            <a:r>
              <a:rPr lang="en-GB" sz="1800" dirty="0" smtClean="0"/>
              <a:t>initial-scale=1.0</a:t>
            </a:r>
            <a:r>
              <a:rPr lang="en-US" sz="1800" dirty="0" smtClean="0"/>
              <a:t>: </a:t>
            </a:r>
            <a:r>
              <a:rPr lang="el-GR" sz="1800" dirty="0" smtClean="0"/>
              <a:t>θέτει το αρχικό </a:t>
            </a:r>
            <a:r>
              <a:rPr lang="en-US" sz="1800" dirty="0" smtClean="0"/>
              <a:t>zoom level </a:t>
            </a:r>
            <a:r>
              <a:rPr lang="el-GR" sz="1800" dirty="0" smtClean="0"/>
              <a:t>της σελίδας όταν φορτωθεί πρώτη φορά στον </a:t>
            </a:r>
            <a:r>
              <a:rPr lang="en-US" sz="1800" dirty="0" smtClean="0"/>
              <a:t>browser.</a:t>
            </a:r>
          </a:p>
          <a:p>
            <a:pPr lvl="1"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r>
              <a:rPr lang="el-GR" sz="1800" dirty="0" smtClean="0">
                <a:solidFill>
                  <a:prstClr val="black"/>
                </a:solidFill>
              </a:rPr>
              <a:t>Το </a:t>
            </a:r>
            <a:r>
              <a:rPr lang="en-US" sz="1800" dirty="0" smtClean="0">
                <a:solidFill>
                  <a:prstClr val="black"/>
                </a:solidFill>
              </a:rPr>
              <a:t>link meta tag </a:t>
            </a:r>
            <a:r>
              <a:rPr lang="el-GR" sz="1800" dirty="0" smtClean="0">
                <a:solidFill>
                  <a:prstClr val="black"/>
                </a:solidFill>
              </a:rPr>
              <a:t>συνδέει την σελίδα μας με το αρχείο </a:t>
            </a:r>
            <a:r>
              <a:rPr lang="en-US" sz="1800" dirty="0" smtClean="0">
                <a:solidFill>
                  <a:prstClr val="black"/>
                </a:solidFill>
              </a:rPr>
              <a:t>style</a:t>
            </a:r>
            <a:r>
              <a:rPr lang="el-GR" sz="1800" dirty="0" smtClean="0">
                <a:solidFill>
                  <a:prstClr val="black"/>
                </a:solidFill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</a:rPr>
              <a:t>css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  <a:r>
              <a:rPr lang="el-GR" sz="1800" dirty="0" smtClean="0">
                <a:solidFill>
                  <a:prstClr val="black"/>
                </a:solidFill>
              </a:rPr>
              <a:t>και μας δίνει την δυνατότητα να φορτώσουμε εικονίδια της </a:t>
            </a:r>
            <a:r>
              <a:rPr lang="en-US" sz="1800" dirty="0" smtClean="0">
                <a:solidFill>
                  <a:prstClr val="black"/>
                </a:solidFill>
              </a:rPr>
              <a:t>font awesome</a:t>
            </a:r>
            <a:r>
              <a:rPr lang="el-GR" sz="1800" dirty="0" smtClean="0">
                <a:solidFill>
                  <a:prstClr val="black"/>
                </a:solidFill>
              </a:rPr>
              <a:t>.</a:t>
            </a:r>
            <a:endParaRPr lang="en-US" sz="18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u="sng" dirty="0" smtClean="0"/>
              <a:t> </a:t>
            </a:r>
            <a:r>
              <a:rPr lang="el-GR" sz="1800" u="sng" dirty="0" smtClean="0"/>
              <a:t>κώδικας </a:t>
            </a:r>
            <a:r>
              <a:rPr lang="en-US" sz="1800" u="sng" dirty="0" smtClean="0"/>
              <a:t>html </a:t>
            </a:r>
            <a:r>
              <a:rPr lang="el-GR" sz="1800" u="sng" dirty="0" smtClean="0"/>
              <a:t>για το </a:t>
            </a:r>
            <a:r>
              <a:rPr lang="en-US" sz="1800" u="sng" dirty="0" smtClean="0"/>
              <a:t>header menu</a:t>
            </a:r>
            <a:endParaRPr lang="en-GB" sz="1800" u="sng" dirty="0" smtClean="0"/>
          </a:p>
          <a:p>
            <a:pPr>
              <a:buNone/>
            </a:pPr>
            <a:r>
              <a:rPr lang="en-GB" sz="1600" dirty="0" smtClean="0"/>
              <a:t>&lt;body&gt;</a:t>
            </a:r>
          </a:p>
          <a:p>
            <a:pPr>
              <a:buNone/>
            </a:pPr>
            <a:r>
              <a:rPr lang="en-GB" sz="1600" b="1" dirty="0" smtClean="0"/>
              <a:t>&lt;div class="header"&gt;</a:t>
            </a:r>
          </a:p>
          <a:p>
            <a:pPr>
              <a:buNone/>
            </a:pPr>
            <a:r>
              <a:rPr lang="en-GB" sz="1600" dirty="0" smtClean="0"/>
              <a:t>    &lt;a class="logo" </a:t>
            </a:r>
            <a:r>
              <a:rPr lang="en-GB" sz="1600" dirty="0" err="1" smtClean="0"/>
              <a:t>href</a:t>
            </a:r>
            <a:r>
              <a:rPr lang="en-GB" sz="1600" dirty="0" smtClean="0"/>
              <a:t>="#"&gt;music-eshop.gr&lt;/a&gt;</a:t>
            </a:r>
          </a:p>
          <a:p>
            <a:pPr>
              <a:buNone/>
            </a:pPr>
            <a:r>
              <a:rPr lang="en-GB" sz="1600" dirty="0" smtClean="0"/>
              <a:t>    &lt;form class="search-bar"&gt;</a:t>
            </a:r>
          </a:p>
          <a:p>
            <a:pPr>
              <a:buNone/>
            </a:pPr>
            <a:r>
              <a:rPr lang="en-GB" sz="1600" dirty="0" smtClean="0"/>
              <a:t>        &lt;input type="text" placeholder="Enter search term ..." name="search"&gt;</a:t>
            </a:r>
          </a:p>
          <a:p>
            <a:pPr>
              <a:buNone/>
            </a:pPr>
            <a:r>
              <a:rPr lang="en-GB" sz="1600" dirty="0" smtClean="0"/>
              <a:t>        &lt;button type="submit" &gt;&lt;</a:t>
            </a:r>
            <a:r>
              <a:rPr lang="en-GB" sz="1600" dirty="0" err="1" smtClean="0"/>
              <a:t>i</a:t>
            </a:r>
            <a:r>
              <a:rPr lang="en-GB" sz="1600" dirty="0" smtClean="0"/>
              <a:t> class="</a:t>
            </a:r>
            <a:r>
              <a:rPr lang="en-GB" sz="1600" dirty="0" err="1" smtClean="0"/>
              <a:t>fa</a:t>
            </a:r>
            <a:r>
              <a:rPr lang="en-GB" sz="1600" dirty="0" smtClean="0"/>
              <a:t> </a:t>
            </a:r>
            <a:r>
              <a:rPr lang="en-GB" sz="1600" dirty="0" err="1" smtClean="0"/>
              <a:t>fa</a:t>
            </a:r>
            <a:r>
              <a:rPr lang="en-GB" sz="1600" dirty="0" smtClean="0"/>
              <a:t>-search"&gt;&lt;/</a:t>
            </a:r>
            <a:r>
              <a:rPr lang="en-GB" sz="1600" dirty="0" err="1" smtClean="0"/>
              <a:t>i</a:t>
            </a:r>
            <a:r>
              <a:rPr lang="en-GB" sz="1600" dirty="0" smtClean="0"/>
              <a:t>&gt;&lt;/button&gt;</a:t>
            </a:r>
          </a:p>
          <a:p>
            <a:pPr>
              <a:buNone/>
            </a:pPr>
            <a:r>
              <a:rPr lang="en-GB" sz="1600" dirty="0" smtClean="0"/>
              <a:t>    &lt;/form&gt;</a:t>
            </a:r>
          </a:p>
          <a:p>
            <a:pPr>
              <a:buNone/>
            </a:pPr>
            <a:r>
              <a:rPr lang="en-GB" sz="1600" dirty="0" smtClean="0"/>
              <a:t>    &lt;div class="header-menu"&gt;</a:t>
            </a:r>
          </a:p>
          <a:p>
            <a:pPr>
              <a:buNone/>
            </a:pPr>
            <a:r>
              <a:rPr lang="en-GB" sz="1600" dirty="0" smtClean="0"/>
              <a:t>        &lt;a </a:t>
            </a:r>
            <a:r>
              <a:rPr lang="en-GB" sz="1600" dirty="0" err="1" smtClean="0"/>
              <a:t>href</a:t>
            </a:r>
            <a:r>
              <a:rPr lang="en-GB" sz="1600" dirty="0" smtClean="0"/>
              <a:t>="#"&gt;&lt;</a:t>
            </a:r>
            <a:r>
              <a:rPr lang="en-GB" sz="1600" dirty="0" err="1" smtClean="0"/>
              <a:t>i</a:t>
            </a:r>
            <a:r>
              <a:rPr lang="en-GB" sz="1600" dirty="0" smtClean="0"/>
              <a:t> class="</a:t>
            </a:r>
            <a:r>
              <a:rPr lang="en-GB" sz="1600" dirty="0" err="1" smtClean="0"/>
              <a:t>fa</a:t>
            </a:r>
            <a:r>
              <a:rPr lang="en-GB" sz="1600" dirty="0" smtClean="0"/>
              <a:t> </a:t>
            </a:r>
            <a:r>
              <a:rPr lang="en-GB" sz="1600" dirty="0" err="1" smtClean="0"/>
              <a:t>fa-fw</a:t>
            </a:r>
            <a:r>
              <a:rPr lang="en-GB" sz="1600" dirty="0" smtClean="0"/>
              <a:t> </a:t>
            </a:r>
            <a:r>
              <a:rPr lang="en-GB" sz="1600" dirty="0" err="1" smtClean="0"/>
              <a:t>fa</a:t>
            </a:r>
            <a:r>
              <a:rPr lang="en-GB" sz="1600" dirty="0" smtClean="0"/>
              <a:t>-user"&gt;&lt;/</a:t>
            </a:r>
            <a:r>
              <a:rPr lang="en-GB" sz="1600" dirty="0" err="1" smtClean="0"/>
              <a:t>i</a:t>
            </a:r>
            <a:r>
              <a:rPr lang="en-GB" sz="1600" dirty="0" smtClean="0"/>
              <a:t>&gt;Account&lt;/a&gt;</a:t>
            </a:r>
          </a:p>
          <a:p>
            <a:pPr>
              <a:buNone/>
            </a:pPr>
            <a:r>
              <a:rPr lang="en-GB" sz="1600" dirty="0" smtClean="0"/>
              <a:t>        &lt;a </a:t>
            </a:r>
            <a:r>
              <a:rPr lang="en-GB" sz="1600" dirty="0" err="1" smtClean="0"/>
              <a:t>href</a:t>
            </a:r>
            <a:r>
              <a:rPr lang="en-GB" sz="1600" dirty="0" smtClean="0"/>
              <a:t>="#"&gt;&lt;</a:t>
            </a:r>
            <a:r>
              <a:rPr lang="en-GB" sz="1600" dirty="0" err="1" smtClean="0"/>
              <a:t>i</a:t>
            </a:r>
            <a:r>
              <a:rPr lang="en-GB" sz="1600" dirty="0" smtClean="0"/>
              <a:t> class="</a:t>
            </a:r>
            <a:r>
              <a:rPr lang="en-GB" sz="1600" dirty="0" err="1" smtClean="0"/>
              <a:t>fa</a:t>
            </a:r>
            <a:r>
              <a:rPr lang="en-GB" sz="1600" dirty="0" smtClean="0"/>
              <a:t> </a:t>
            </a:r>
            <a:r>
              <a:rPr lang="en-GB" sz="1600" dirty="0" err="1" smtClean="0"/>
              <a:t>fa</a:t>
            </a:r>
            <a:r>
              <a:rPr lang="en-GB" sz="1600" dirty="0" smtClean="0"/>
              <a:t>-shopping-cart" style="margin-right: 4px;"&gt;&lt;/</a:t>
            </a:r>
            <a:r>
              <a:rPr lang="en-GB" sz="1600" dirty="0" err="1" smtClean="0"/>
              <a:t>i</a:t>
            </a:r>
            <a:r>
              <a:rPr lang="en-GB" sz="1600" dirty="0" smtClean="0"/>
              <a:t>&gt;Cart&lt;/a&gt;</a:t>
            </a:r>
          </a:p>
          <a:p>
            <a:pPr>
              <a:buNone/>
            </a:pPr>
            <a:r>
              <a:rPr lang="en-GB" sz="1600" dirty="0" smtClean="0"/>
              <a:t>        &lt;a </a:t>
            </a:r>
            <a:r>
              <a:rPr lang="en-GB" sz="1600" dirty="0" err="1" smtClean="0"/>
              <a:t>href</a:t>
            </a:r>
            <a:r>
              <a:rPr lang="en-GB" sz="1600" dirty="0" smtClean="0"/>
              <a:t>="#"&gt;&lt;</a:t>
            </a:r>
            <a:r>
              <a:rPr lang="en-GB" sz="1600" dirty="0" err="1" smtClean="0"/>
              <a:t>i</a:t>
            </a:r>
            <a:r>
              <a:rPr lang="en-GB" sz="1600" dirty="0" smtClean="0"/>
              <a:t> class="</a:t>
            </a:r>
            <a:r>
              <a:rPr lang="en-GB" sz="1600" dirty="0" err="1" smtClean="0"/>
              <a:t>fa</a:t>
            </a:r>
            <a:r>
              <a:rPr lang="en-GB" sz="1600" dirty="0" smtClean="0"/>
              <a:t> </a:t>
            </a:r>
            <a:r>
              <a:rPr lang="en-GB" sz="1600" dirty="0" err="1" smtClean="0"/>
              <a:t>fa</a:t>
            </a:r>
            <a:r>
              <a:rPr lang="en-GB" sz="1600" dirty="0" smtClean="0"/>
              <a:t>-envelope-square pr-1" style="margin-right:4px;"&gt;&lt;/</a:t>
            </a:r>
            <a:r>
              <a:rPr lang="en-GB" sz="1600" dirty="0" err="1" smtClean="0"/>
              <a:t>i</a:t>
            </a:r>
            <a:r>
              <a:rPr lang="en-GB" sz="1600" dirty="0" smtClean="0"/>
              <a:t>&gt;Contact&lt;/a&gt;</a:t>
            </a:r>
          </a:p>
          <a:p>
            <a:pPr>
              <a:buNone/>
            </a:pPr>
            <a:r>
              <a:rPr lang="en-GB" sz="1600" dirty="0" smtClean="0"/>
              <a:t>    &lt;/div&gt;</a:t>
            </a:r>
          </a:p>
          <a:p>
            <a:pPr>
              <a:buNone/>
            </a:pPr>
            <a:r>
              <a:rPr lang="en-GB" sz="1600" b="1" dirty="0" smtClean="0"/>
              <a:t>&lt;/div&gt;</a:t>
            </a:r>
          </a:p>
          <a:p>
            <a:pPr>
              <a:buNone/>
            </a:pPr>
            <a:endParaRPr lang="en-GB" sz="1800" b="1" dirty="0" smtClean="0"/>
          </a:p>
          <a:p>
            <a:pPr>
              <a:buNone/>
            </a:pPr>
            <a:endParaRPr lang="en-GB" sz="1800" b="1" dirty="0" smtClean="0"/>
          </a:p>
          <a:p>
            <a:pPr>
              <a:buNone/>
            </a:pPr>
            <a:endParaRPr lang="el-GR" dirty="0"/>
          </a:p>
        </p:txBody>
      </p:sp>
      <p:pic>
        <p:nvPicPr>
          <p:cNvPr id="5" name="Picture 2" descr="D:\IEK DELTA\Web Development\menu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838700"/>
            <a:ext cx="7639050" cy="1028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u="sng" dirty="0" smtClean="0"/>
              <a:t>style.css – </a:t>
            </a:r>
            <a:r>
              <a:rPr lang="el-GR" sz="2000" u="sng" dirty="0" smtClean="0"/>
              <a:t>μορφοποίηση του</a:t>
            </a:r>
            <a:r>
              <a:rPr lang="en-US" sz="2000" u="sng" dirty="0" smtClean="0"/>
              <a:t> header menu</a:t>
            </a:r>
            <a:endParaRPr lang="el-GR" sz="2000" u="sng" dirty="0" smtClean="0"/>
          </a:p>
          <a:p>
            <a:pPr algn="ctr">
              <a:buNone/>
            </a:pPr>
            <a:endParaRPr lang="el-GR" sz="2000" u="sng" dirty="0" smtClean="0"/>
          </a:p>
          <a:p>
            <a:pPr>
              <a:buNone/>
            </a:pPr>
            <a:r>
              <a:rPr lang="en-US" sz="1800" i="1" dirty="0" smtClean="0"/>
              <a:t>/*</a:t>
            </a:r>
            <a:r>
              <a:rPr lang="en-GB" sz="1800" i="1" dirty="0" smtClean="0"/>
              <a:t>width + padding + border = </a:t>
            </a:r>
            <a:r>
              <a:rPr lang="el-GR" sz="1800" i="1" dirty="0" smtClean="0"/>
              <a:t>πραγματικό </a:t>
            </a:r>
            <a:r>
              <a:rPr lang="en-GB" sz="1800" i="1" dirty="0" smtClean="0"/>
              <a:t>width </a:t>
            </a:r>
            <a:r>
              <a:rPr lang="el-GR" sz="1800" i="1" dirty="0" smtClean="0"/>
              <a:t>του </a:t>
            </a:r>
            <a:r>
              <a:rPr lang="en-US" sz="1800" i="1" dirty="0" smtClean="0"/>
              <a:t>element.</a:t>
            </a:r>
          </a:p>
          <a:p>
            <a:pPr>
              <a:buNone/>
            </a:pPr>
            <a:r>
              <a:rPr lang="en-GB" sz="1800" i="1" u="sng" dirty="0" smtClean="0"/>
              <a:t>https://www.w3schools.com/css/tryit.asp?filename=trycss3_box-sizing_new*/</a:t>
            </a:r>
            <a:endParaRPr lang="el-GR" sz="1800" i="1" u="sng" dirty="0" smtClean="0"/>
          </a:p>
          <a:p>
            <a:pPr>
              <a:buNone/>
            </a:pPr>
            <a:r>
              <a:rPr lang="en-GB" sz="2000" dirty="0" smtClean="0">
                <a:solidFill>
                  <a:srgbClr val="0070C0"/>
                </a:solidFill>
              </a:rPr>
              <a:t>* { box-sizing: border-box; }</a:t>
            </a:r>
          </a:p>
          <a:p>
            <a:pPr>
              <a:buNone/>
            </a:pPr>
            <a:endParaRPr lang="el-GR" sz="2000" dirty="0" smtClean="0"/>
          </a:p>
          <a:p>
            <a:pPr>
              <a:buNone/>
            </a:pPr>
            <a:r>
              <a:rPr lang="en-GB" sz="1800" i="1" dirty="0" smtClean="0"/>
              <a:t>/*margin </a:t>
            </a:r>
            <a:r>
              <a:rPr lang="el-GR" sz="1800" i="1" dirty="0" smtClean="0"/>
              <a:t>και </a:t>
            </a:r>
            <a:r>
              <a:rPr lang="en-US" sz="1800" i="1" dirty="0" smtClean="0"/>
              <a:t>padding 0</a:t>
            </a:r>
            <a:r>
              <a:rPr lang="el-GR" sz="1800" i="1" dirty="0" smtClean="0"/>
              <a:t>,</a:t>
            </a:r>
            <a:r>
              <a:rPr lang="en-US" sz="1800" i="1" dirty="0" smtClean="0"/>
              <a:t> </a:t>
            </a:r>
            <a:r>
              <a:rPr lang="el-GR" sz="1800" i="1" dirty="0" smtClean="0"/>
              <a:t>ώστε ο  </a:t>
            </a:r>
            <a:r>
              <a:rPr lang="en-US" sz="1800" i="1" dirty="0" smtClean="0"/>
              <a:t>browser </a:t>
            </a:r>
            <a:r>
              <a:rPr lang="el-GR" sz="1800" i="1" dirty="0" smtClean="0"/>
              <a:t>να μην θέτει </a:t>
            </a:r>
            <a:r>
              <a:rPr lang="en-US" sz="1800" i="1" dirty="0" smtClean="0"/>
              <a:t>default </a:t>
            </a:r>
            <a:r>
              <a:rPr lang="el-GR" sz="1800" i="1" dirty="0" smtClean="0"/>
              <a:t>τιμές κατά την δημιουργία των </a:t>
            </a:r>
            <a:r>
              <a:rPr lang="en-US" sz="1800" i="1" dirty="0" smtClean="0"/>
              <a:t>elements. Font-family</a:t>
            </a:r>
            <a:r>
              <a:rPr lang="el-GR" sz="1800" i="1" dirty="0" smtClean="0"/>
              <a:t> καθορίζει το είδος της γραμματοσειράς για όλο το περιεχόμενο στο </a:t>
            </a:r>
            <a:r>
              <a:rPr lang="en-US" sz="1800" i="1" dirty="0" smtClean="0"/>
              <a:t>body</a:t>
            </a:r>
            <a:r>
              <a:rPr lang="el-GR" sz="1800" i="1" dirty="0" smtClean="0"/>
              <a:t>.</a:t>
            </a:r>
            <a:r>
              <a:rPr lang="en-GB" sz="1800" i="1" dirty="0" smtClean="0"/>
              <a:t>*/</a:t>
            </a:r>
          </a:p>
          <a:p>
            <a:pPr>
              <a:buNone/>
            </a:pPr>
            <a:r>
              <a:rPr lang="en-GB" sz="2000" dirty="0" smtClean="0">
                <a:solidFill>
                  <a:srgbClr val="0070C0"/>
                </a:solidFill>
              </a:rPr>
              <a:t>body {</a:t>
            </a:r>
            <a:endParaRPr lang="el-GR" sz="2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l-GR" sz="2000" dirty="0" smtClean="0">
                <a:solidFill>
                  <a:srgbClr val="0070C0"/>
                </a:solidFill>
              </a:rPr>
              <a:t>	</a:t>
            </a:r>
            <a:r>
              <a:rPr lang="en-GB" sz="2000" dirty="0" smtClean="0">
                <a:solidFill>
                  <a:srgbClr val="0070C0"/>
                </a:solidFill>
              </a:rPr>
              <a:t>margin: 0;</a:t>
            </a:r>
          </a:p>
          <a:p>
            <a:pPr>
              <a:buNone/>
            </a:pPr>
            <a:r>
              <a:rPr lang="en-GB" sz="2000" dirty="0" smtClean="0">
                <a:solidFill>
                  <a:srgbClr val="0070C0"/>
                </a:solidFill>
              </a:rPr>
              <a:t>  </a:t>
            </a:r>
            <a:r>
              <a:rPr lang="el-GR" sz="2000" dirty="0" smtClean="0">
                <a:solidFill>
                  <a:srgbClr val="0070C0"/>
                </a:solidFill>
              </a:rPr>
              <a:t>	</a:t>
            </a:r>
            <a:r>
              <a:rPr lang="en-GB" sz="2000" dirty="0" smtClean="0">
                <a:solidFill>
                  <a:srgbClr val="0070C0"/>
                </a:solidFill>
              </a:rPr>
              <a:t>padding: 0;</a:t>
            </a:r>
          </a:p>
          <a:p>
            <a:pPr>
              <a:buNone/>
            </a:pPr>
            <a:r>
              <a:rPr lang="en-GB" sz="2000" dirty="0" smtClean="0">
                <a:solidFill>
                  <a:srgbClr val="0070C0"/>
                </a:solidFill>
              </a:rPr>
              <a:t>  </a:t>
            </a:r>
            <a:r>
              <a:rPr lang="el-GR" sz="2000" dirty="0" smtClean="0">
                <a:solidFill>
                  <a:srgbClr val="0070C0"/>
                </a:solidFill>
              </a:rPr>
              <a:t>	</a:t>
            </a:r>
            <a:r>
              <a:rPr lang="en-GB" sz="2000" dirty="0" smtClean="0">
                <a:solidFill>
                  <a:srgbClr val="0070C0"/>
                </a:solidFill>
              </a:rPr>
              <a:t>font-family: Arial, Helvetica, sans-serif;</a:t>
            </a:r>
          </a:p>
          <a:p>
            <a:pPr>
              <a:buNone/>
            </a:pPr>
            <a:r>
              <a:rPr lang="en-GB" sz="2000" dirty="0" smtClean="0">
                <a:solidFill>
                  <a:srgbClr val="0070C0"/>
                </a:solidFill>
              </a:rPr>
              <a:t>}</a:t>
            </a:r>
            <a:endParaRPr lang="el-GR" sz="20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l-GR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l-GR" sz="2000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i="1" dirty="0" smtClean="0"/>
              <a:t>/*display: flex – </a:t>
            </a:r>
            <a:r>
              <a:rPr lang="el-GR" sz="1800" i="1" dirty="0" smtClean="0"/>
              <a:t>το </a:t>
            </a:r>
            <a:r>
              <a:rPr lang="en-US" sz="1800" i="1" dirty="0" smtClean="0"/>
              <a:t>header</a:t>
            </a:r>
            <a:r>
              <a:rPr lang="el-GR" sz="1800" i="1" dirty="0" smtClean="0"/>
              <a:t> </a:t>
            </a:r>
            <a:r>
              <a:rPr lang="en-US" sz="1800" i="1" dirty="0" smtClean="0"/>
              <a:t>div </a:t>
            </a:r>
            <a:r>
              <a:rPr lang="el-GR" sz="1800" i="1" dirty="0" smtClean="0"/>
              <a:t>γίνεται ευέλικτο</a:t>
            </a:r>
            <a:r>
              <a:rPr lang="en-US" sz="1800" i="1" dirty="0" smtClean="0"/>
              <a:t>-flex </a:t>
            </a:r>
            <a:r>
              <a:rPr lang="el-GR" sz="1800" i="1" dirty="0" smtClean="0"/>
              <a:t>και τα </a:t>
            </a:r>
            <a:r>
              <a:rPr lang="en-US" sz="1800" i="1" dirty="0" smtClean="0"/>
              <a:t>elements </a:t>
            </a:r>
            <a:r>
              <a:rPr lang="el-GR" sz="1800" i="1" dirty="0" smtClean="0"/>
              <a:t>διατάσσονται σε γραμμή από </a:t>
            </a:r>
            <a:r>
              <a:rPr lang="en-US" sz="1800" i="1" dirty="0" smtClean="0"/>
              <a:t>default</a:t>
            </a:r>
          </a:p>
          <a:p>
            <a:pPr>
              <a:buNone/>
            </a:pPr>
            <a:r>
              <a:rPr lang="en-US" sz="1800" i="1" dirty="0" smtClean="0"/>
              <a:t> </a:t>
            </a:r>
            <a:r>
              <a:rPr lang="el-GR" sz="1800" i="1" dirty="0" smtClean="0"/>
              <a:t>*/</a:t>
            </a:r>
            <a:endParaRPr lang="el-GR" sz="1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.header {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</a:t>
            </a:r>
            <a:r>
              <a:rPr lang="el-GR" sz="1800" dirty="0" smtClean="0">
                <a:solidFill>
                  <a:srgbClr val="0070C0"/>
                </a:solidFill>
              </a:rPr>
              <a:t>	</a:t>
            </a:r>
            <a:r>
              <a:rPr lang="en-GB" sz="1800" dirty="0" smtClean="0">
                <a:solidFill>
                  <a:srgbClr val="0070C0"/>
                </a:solidFill>
              </a:rPr>
              <a:t>display: flex;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</a:t>
            </a:r>
            <a:r>
              <a:rPr lang="el-GR" sz="1800" dirty="0" smtClean="0">
                <a:solidFill>
                  <a:srgbClr val="0070C0"/>
                </a:solidFill>
              </a:rPr>
              <a:t>	</a:t>
            </a:r>
            <a:r>
              <a:rPr lang="en-GB" sz="1800" dirty="0" smtClean="0">
                <a:solidFill>
                  <a:srgbClr val="0070C0"/>
                </a:solidFill>
              </a:rPr>
              <a:t>background-</a:t>
            </a:r>
            <a:r>
              <a:rPr lang="en-GB" sz="1800" dirty="0" err="1" smtClean="0">
                <a:solidFill>
                  <a:srgbClr val="0070C0"/>
                </a:solidFill>
              </a:rPr>
              <a:t>color</a:t>
            </a:r>
            <a:r>
              <a:rPr lang="en-GB" sz="1800" dirty="0" smtClean="0">
                <a:solidFill>
                  <a:srgbClr val="0070C0"/>
                </a:solidFill>
              </a:rPr>
              <a:t>: #3d405b;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}</a:t>
            </a:r>
            <a:endParaRPr lang="el-GR" sz="1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GB" sz="1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1800" i="1" dirty="0" smtClean="0"/>
              <a:t>/*flex:1 – </a:t>
            </a:r>
            <a:r>
              <a:rPr lang="el-GR" sz="1800" i="1" dirty="0" smtClean="0"/>
              <a:t>το </a:t>
            </a:r>
            <a:r>
              <a:rPr lang="en-US" sz="1800" i="1" dirty="0" smtClean="0"/>
              <a:t>width </a:t>
            </a:r>
            <a:r>
              <a:rPr lang="el-GR" sz="1800" i="1" dirty="0" smtClean="0"/>
              <a:t>του </a:t>
            </a:r>
            <a:r>
              <a:rPr lang="en-US" sz="1800" i="1" dirty="0" smtClean="0"/>
              <a:t>element </a:t>
            </a:r>
            <a:r>
              <a:rPr lang="el-GR" sz="1800" i="1" dirty="0" smtClean="0"/>
              <a:t>καταλαμβάνει όλο τον χώρο που απομένει.</a:t>
            </a:r>
          </a:p>
          <a:p>
            <a:pPr>
              <a:buNone/>
            </a:pPr>
            <a:r>
              <a:rPr lang="en-US" sz="1800" i="1" dirty="0" smtClean="0"/>
              <a:t>Justify-content: flex-end – </a:t>
            </a:r>
            <a:r>
              <a:rPr lang="el-GR" sz="1800" i="1" dirty="0" smtClean="0"/>
              <a:t>διάταξη του </a:t>
            </a:r>
            <a:r>
              <a:rPr lang="en-US" sz="1800" i="1" dirty="0" smtClean="0"/>
              <a:t>element </a:t>
            </a:r>
            <a:r>
              <a:rPr lang="el-GR" sz="1800" i="1" dirty="0" smtClean="0"/>
              <a:t>στο τέλος του χώρου που ανήκει.</a:t>
            </a:r>
            <a:r>
              <a:rPr lang="en-GB" sz="1800" i="1" dirty="0" smtClean="0"/>
              <a:t>*/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.header-menu { 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</a:t>
            </a:r>
            <a:r>
              <a:rPr lang="el-GR" sz="1800" dirty="0" smtClean="0">
                <a:solidFill>
                  <a:srgbClr val="0070C0"/>
                </a:solidFill>
              </a:rPr>
              <a:t>	</a:t>
            </a:r>
            <a:r>
              <a:rPr lang="en-GB" sz="1800" dirty="0" smtClean="0">
                <a:solidFill>
                  <a:srgbClr val="0070C0"/>
                </a:solidFill>
              </a:rPr>
              <a:t>flex: 1;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</a:t>
            </a:r>
            <a:r>
              <a:rPr lang="el-GR" sz="1800" dirty="0" smtClean="0">
                <a:solidFill>
                  <a:srgbClr val="0070C0"/>
                </a:solidFill>
              </a:rPr>
              <a:t>	</a:t>
            </a:r>
            <a:r>
              <a:rPr lang="en-GB" sz="1800" dirty="0" smtClean="0">
                <a:solidFill>
                  <a:srgbClr val="0070C0"/>
                </a:solidFill>
              </a:rPr>
              <a:t>display: flex; 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</a:t>
            </a:r>
            <a:r>
              <a:rPr lang="el-GR" sz="1800" dirty="0" smtClean="0">
                <a:solidFill>
                  <a:srgbClr val="0070C0"/>
                </a:solidFill>
              </a:rPr>
              <a:t>	</a:t>
            </a:r>
            <a:r>
              <a:rPr lang="en-GB" sz="1800" dirty="0" smtClean="0">
                <a:solidFill>
                  <a:srgbClr val="0070C0"/>
                </a:solidFill>
              </a:rPr>
              <a:t>justify-content: flex-end;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} </a:t>
            </a:r>
            <a:endParaRPr lang="el-GR" sz="1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GB" sz="1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  <a:ln w="3175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GB" sz="1800" dirty="0" smtClean="0"/>
              <a:t>/**/</a:t>
            </a:r>
            <a:endParaRPr lang="en-GB" sz="1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.header a { 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</a:t>
            </a:r>
            <a:r>
              <a:rPr lang="el-GR" sz="1800" dirty="0" smtClean="0">
                <a:solidFill>
                  <a:srgbClr val="0070C0"/>
                </a:solidFill>
              </a:rPr>
              <a:t>	</a:t>
            </a:r>
            <a:r>
              <a:rPr lang="en-GB" sz="1800" dirty="0" smtClean="0">
                <a:solidFill>
                  <a:srgbClr val="0070C0"/>
                </a:solidFill>
              </a:rPr>
              <a:t>padding: 16px; 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</a:t>
            </a:r>
            <a:r>
              <a:rPr lang="el-GR" sz="1800" dirty="0" smtClean="0">
                <a:solidFill>
                  <a:srgbClr val="0070C0"/>
                </a:solidFill>
              </a:rPr>
              <a:t>	</a:t>
            </a:r>
            <a:r>
              <a:rPr lang="en-GB" sz="1800" dirty="0" smtClean="0">
                <a:solidFill>
                  <a:srgbClr val="0070C0"/>
                </a:solidFill>
              </a:rPr>
              <a:t>text-decoration: none;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</a:t>
            </a:r>
            <a:r>
              <a:rPr lang="el-GR" sz="1800" dirty="0" smtClean="0">
                <a:solidFill>
                  <a:srgbClr val="0070C0"/>
                </a:solidFill>
              </a:rPr>
              <a:t>	</a:t>
            </a:r>
            <a:r>
              <a:rPr lang="en-GB" sz="1800" dirty="0" err="1" smtClean="0">
                <a:solidFill>
                  <a:srgbClr val="0070C0"/>
                </a:solidFill>
              </a:rPr>
              <a:t>color</a:t>
            </a:r>
            <a:r>
              <a:rPr lang="en-GB" sz="1800" dirty="0" smtClean="0">
                <a:solidFill>
                  <a:srgbClr val="0070C0"/>
                </a:solidFill>
              </a:rPr>
              <a:t>: #</a:t>
            </a:r>
            <a:r>
              <a:rPr lang="en-GB" sz="1800" dirty="0" err="1" smtClean="0">
                <a:solidFill>
                  <a:srgbClr val="0070C0"/>
                </a:solidFill>
              </a:rPr>
              <a:t>fff</a:t>
            </a:r>
            <a:r>
              <a:rPr lang="en-GB" sz="1800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</a:t>
            </a:r>
            <a:r>
              <a:rPr lang="el-GR" sz="1800" dirty="0" smtClean="0">
                <a:solidFill>
                  <a:srgbClr val="0070C0"/>
                </a:solidFill>
              </a:rPr>
              <a:t>	</a:t>
            </a:r>
            <a:r>
              <a:rPr lang="en-GB" sz="1800" dirty="0" smtClean="0">
                <a:solidFill>
                  <a:srgbClr val="0070C0"/>
                </a:solidFill>
              </a:rPr>
              <a:t>transition: background 0.5s; 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.header a:</a:t>
            </a:r>
            <a:r>
              <a:rPr lang="en-GB" sz="1800" dirty="0" smtClean="0">
                <a:solidFill>
                  <a:schemeClr val="accent2">
                    <a:lumMod val="75000"/>
                  </a:schemeClr>
                </a:solidFill>
              </a:rPr>
              <a:t>hover</a:t>
            </a:r>
            <a:r>
              <a:rPr lang="en-GB" sz="1800" dirty="0" smtClean="0">
                <a:solidFill>
                  <a:srgbClr val="0070C0"/>
                </a:solidFill>
              </a:rPr>
              <a:t> { background-</a:t>
            </a:r>
            <a:r>
              <a:rPr lang="en-GB" sz="1800" dirty="0" err="1" smtClean="0">
                <a:solidFill>
                  <a:srgbClr val="0070C0"/>
                </a:solidFill>
              </a:rPr>
              <a:t>color</a:t>
            </a:r>
            <a:r>
              <a:rPr lang="en-GB" sz="1800" dirty="0" smtClean="0">
                <a:solidFill>
                  <a:srgbClr val="0070C0"/>
                </a:solidFill>
              </a:rPr>
              <a:t>: #2b2d42;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GB" sz="1800" dirty="0" smtClean="0"/>
              <a:t>/**/</a:t>
            </a:r>
            <a:endParaRPr lang="el-GR" sz="1800" dirty="0" smtClean="0"/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.header input[type=text] {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</a:t>
            </a:r>
            <a:r>
              <a:rPr lang="el-GR" sz="1800" dirty="0" smtClean="0">
                <a:solidFill>
                  <a:srgbClr val="0070C0"/>
                </a:solidFill>
              </a:rPr>
              <a:t>	</a:t>
            </a:r>
            <a:r>
              <a:rPr lang="en-GB" sz="1800" dirty="0" smtClean="0">
                <a:solidFill>
                  <a:srgbClr val="0070C0"/>
                </a:solidFill>
              </a:rPr>
              <a:t>font-size: 16px;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</a:t>
            </a:r>
            <a:r>
              <a:rPr lang="el-GR" sz="1800" dirty="0" smtClean="0">
                <a:solidFill>
                  <a:srgbClr val="0070C0"/>
                </a:solidFill>
              </a:rPr>
              <a:t>	</a:t>
            </a:r>
            <a:r>
              <a:rPr lang="en-GB" sz="1800" dirty="0" smtClean="0">
                <a:solidFill>
                  <a:srgbClr val="0070C0"/>
                </a:solidFill>
              </a:rPr>
              <a:t>border: none;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endParaRPr lang="el-GR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/>
              <a:t>/**/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.header button {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</a:t>
            </a:r>
            <a:r>
              <a:rPr lang="el-GR" sz="1800" dirty="0" smtClean="0">
                <a:solidFill>
                  <a:srgbClr val="0070C0"/>
                </a:solidFill>
              </a:rPr>
              <a:t>	</a:t>
            </a:r>
            <a:r>
              <a:rPr lang="en-GB" sz="1800" dirty="0" smtClean="0">
                <a:solidFill>
                  <a:srgbClr val="0070C0"/>
                </a:solidFill>
              </a:rPr>
              <a:t>border: none;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</a:t>
            </a:r>
            <a:r>
              <a:rPr lang="el-GR" sz="1800" dirty="0" smtClean="0">
                <a:solidFill>
                  <a:srgbClr val="0070C0"/>
                </a:solidFill>
              </a:rPr>
              <a:t>	</a:t>
            </a:r>
            <a:r>
              <a:rPr lang="en-GB" sz="1800" dirty="0" smtClean="0">
                <a:solidFill>
                  <a:srgbClr val="0070C0"/>
                </a:solidFill>
              </a:rPr>
              <a:t>background-</a:t>
            </a:r>
            <a:r>
              <a:rPr lang="en-GB" sz="1800" dirty="0" err="1" smtClean="0">
                <a:solidFill>
                  <a:srgbClr val="0070C0"/>
                </a:solidFill>
              </a:rPr>
              <a:t>color</a:t>
            </a:r>
            <a:r>
              <a:rPr lang="en-GB" sz="1800" dirty="0" smtClean="0">
                <a:solidFill>
                  <a:srgbClr val="0070C0"/>
                </a:solidFill>
              </a:rPr>
              <a:t>: #ced4da;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</a:t>
            </a:r>
            <a:r>
              <a:rPr lang="el-GR" sz="1800" dirty="0" smtClean="0">
                <a:solidFill>
                  <a:srgbClr val="0070C0"/>
                </a:solidFill>
              </a:rPr>
              <a:t>	</a:t>
            </a:r>
            <a:r>
              <a:rPr lang="en-GB" sz="1800" dirty="0" smtClean="0">
                <a:solidFill>
                  <a:srgbClr val="0070C0"/>
                </a:solidFill>
              </a:rPr>
              <a:t>cursor: pointer;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/**/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.header </a:t>
            </a:r>
            <a:r>
              <a:rPr lang="en-GB" sz="1800" dirty="0" err="1" smtClean="0">
                <a:solidFill>
                  <a:srgbClr val="0070C0"/>
                </a:solidFill>
              </a:rPr>
              <a:t>button:active</a:t>
            </a:r>
            <a:r>
              <a:rPr lang="en-GB" sz="1800" dirty="0" smtClean="0">
                <a:solidFill>
                  <a:srgbClr val="0070C0"/>
                </a:solidFill>
              </a:rPr>
              <a:t> {  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</a:t>
            </a:r>
            <a:r>
              <a:rPr lang="el-GR" sz="1800" dirty="0" smtClean="0">
                <a:solidFill>
                  <a:srgbClr val="0070C0"/>
                </a:solidFill>
              </a:rPr>
              <a:t>	</a:t>
            </a:r>
            <a:r>
              <a:rPr lang="en-GB" sz="1800" dirty="0" smtClean="0">
                <a:solidFill>
                  <a:srgbClr val="0070C0"/>
                </a:solidFill>
              </a:rPr>
              <a:t>background-</a:t>
            </a:r>
            <a:r>
              <a:rPr lang="en-GB" sz="1800" dirty="0" err="1" smtClean="0">
                <a:solidFill>
                  <a:srgbClr val="0070C0"/>
                </a:solidFill>
              </a:rPr>
              <a:t>color</a:t>
            </a:r>
            <a:r>
              <a:rPr lang="en-GB" sz="1800" dirty="0" smtClean="0">
                <a:solidFill>
                  <a:srgbClr val="0070C0"/>
                </a:solidFill>
              </a:rPr>
              <a:t>: #3d405b;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</a:t>
            </a:r>
            <a:r>
              <a:rPr lang="el-GR" sz="1800" dirty="0" smtClean="0">
                <a:solidFill>
                  <a:srgbClr val="0070C0"/>
                </a:solidFill>
              </a:rPr>
              <a:t>	</a:t>
            </a:r>
            <a:r>
              <a:rPr lang="en-GB" sz="1800" dirty="0" err="1" smtClean="0">
                <a:solidFill>
                  <a:srgbClr val="0070C0"/>
                </a:solidFill>
              </a:rPr>
              <a:t>color</a:t>
            </a:r>
            <a:r>
              <a:rPr lang="en-GB" sz="1800" dirty="0" smtClean="0">
                <a:solidFill>
                  <a:srgbClr val="0070C0"/>
                </a:solidFill>
              </a:rPr>
              <a:t>: #</a:t>
            </a:r>
            <a:r>
              <a:rPr lang="en-GB" sz="1800" dirty="0" err="1" smtClean="0">
                <a:solidFill>
                  <a:srgbClr val="0070C0"/>
                </a:solidFill>
              </a:rPr>
              <a:t>fff</a:t>
            </a:r>
            <a:r>
              <a:rPr lang="en-GB" sz="1800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/**/</a:t>
            </a:r>
          </a:p>
          <a:p>
            <a:pPr>
              <a:buNone/>
            </a:pPr>
            <a:r>
              <a:rPr lang="en-GB" sz="1800" dirty="0" err="1" smtClean="0">
                <a:solidFill>
                  <a:srgbClr val="0070C0"/>
                </a:solidFill>
              </a:rPr>
              <a:t>i.fa.fa</a:t>
            </a:r>
            <a:r>
              <a:rPr lang="en-GB" sz="1800" dirty="0" smtClean="0">
                <a:solidFill>
                  <a:srgbClr val="0070C0"/>
                </a:solidFill>
              </a:rPr>
              <a:t>-search { font-size: 18px; }</a:t>
            </a:r>
          </a:p>
          <a:p>
            <a:pPr>
              <a:buNone/>
            </a:pPr>
            <a:endParaRPr lang="el-GR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4419600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/>
              <a:t>/**/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.header </a:t>
            </a:r>
            <a:r>
              <a:rPr lang="en-GB" sz="1800" dirty="0" err="1" smtClean="0">
                <a:solidFill>
                  <a:srgbClr val="0070C0"/>
                </a:solidFill>
              </a:rPr>
              <a:t>a.logo</a:t>
            </a:r>
            <a:r>
              <a:rPr lang="en-GB" sz="1800" dirty="0" smtClean="0">
                <a:solidFill>
                  <a:srgbClr val="0070C0"/>
                </a:solidFill>
              </a:rPr>
              <a:t> { 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font-weight: 600;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font-size: 20px;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transition: </a:t>
            </a:r>
            <a:r>
              <a:rPr lang="en-GB" sz="1800" dirty="0" err="1" smtClean="0">
                <a:solidFill>
                  <a:srgbClr val="0070C0"/>
                </a:solidFill>
              </a:rPr>
              <a:t>color</a:t>
            </a:r>
            <a:r>
              <a:rPr lang="en-GB" sz="1800" dirty="0" smtClean="0">
                <a:solidFill>
                  <a:srgbClr val="0070C0"/>
                </a:solidFill>
              </a:rPr>
              <a:t> 0.5s; 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endParaRPr lang="en-GB" sz="1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1800" dirty="0" smtClean="0"/>
              <a:t>/**/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.header </a:t>
            </a:r>
            <a:r>
              <a:rPr lang="en-GB" sz="1800" dirty="0" err="1" smtClean="0">
                <a:solidFill>
                  <a:srgbClr val="0070C0"/>
                </a:solidFill>
              </a:rPr>
              <a:t>a.logo:hover</a:t>
            </a:r>
            <a:r>
              <a:rPr lang="en-GB" sz="1800" dirty="0" smtClean="0">
                <a:solidFill>
                  <a:srgbClr val="0070C0"/>
                </a:solidFill>
              </a:rPr>
              <a:t> { 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background-</a:t>
            </a:r>
            <a:r>
              <a:rPr lang="en-GB" sz="1800" dirty="0" err="1" smtClean="0">
                <a:solidFill>
                  <a:srgbClr val="0070C0"/>
                </a:solidFill>
              </a:rPr>
              <a:t>color</a:t>
            </a:r>
            <a:r>
              <a:rPr lang="en-GB" sz="1800" dirty="0" smtClean="0">
                <a:solidFill>
                  <a:srgbClr val="0070C0"/>
                </a:solidFill>
              </a:rPr>
              <a:t>: transparent;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  </a:t>
            </a:r>
            <a:r>
              <a:rPr lang="en-GB" sz="1800" dirty="0" err="1" smtClean="0">
                <a:solidFill>
                  <a:srgbClr val="0070C0"/>
                </a:solidFill>
              </a:rPr>
              <a:t>color</a:t>
            </a:r>
            <a:r>
              <a:rPr lang="en-GB" sz="1800" dirty="0" smtClean="0">
                <a:solidFill>
                  <a:srgbClr val="0070C0"/>
                </a:solidFill>
              </a:rPr>
              <a:t>: #ced4da;</a:t>
            </a:r>
          </a:p>
          <a:p>
            <a:pPr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endParaRPr lang="el-GR" sz="1800" dirty="0"/>
          </a:p>
        </p:txBody>
      </p:sp>
      <p:pic>
        <p:nvPicPr>
          <p:cNvPr id="3075" name="Picture 3" descr="D:\IEK DELTA\Web Development\menu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876800"/>
            <a:ext cx="8318500" cy="2936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238</Words>
  <Application>Microsoft Office PowerPoint</Application>
  <PresentationFormat>Προβολή στην οθόνη (4:3)</PresentationFormat>
  <Paragraphs>106</Paragraphs>
  <Slides>10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1" baseType="lpstr">
      <vt:lpstr>Θέμα του Office</vt:lpstr>
      <vt:lpstr>Eshop Front-end Development Σχεδιασμός menu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Άσκηση Δημιουργήστε το παρακάτω μενού: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 – Μάθημα 2</dc:title>
  <dc:creator>John Christodoulou</dc:creator>
  <cp:lastModifiedBy>John Christodoulou</cp:lastModifiedBy>
  <cp:revision>89</cp:revision>
  <dcterms:created xsi:type="dcterms:W3CDTF">2023-03-08T18:47:35Z</dcterms:created>
  <dcterms:modified xsi:type="dcterms:W3CDTF">2023-03-17T12:11:38Z</dcterms:modified>
</cp:coreProperties>
</file>