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jpg"/>
  <Override PartName="/ppt/media/image10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20.jpg" ContentType="image/jpg"/>
  <Override PartName="/ppt/media/image25.jpg" ContentType="image/jpg"/>
  <Override PartName="/ppt/media/image27.jpg" ContentType="image/jpg"/>
  <Override PartName="/ppt/media/image28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683BC-8148-4162-9A38-07F8BB3BB384}" type="datetimeFigureOut">
              <a:rPr lang="el-GR" smtClean="0"/>
              <a:t>29/10/2024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FEA0-D84F-4AA6-8953-A861E21CD07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121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4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1259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3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1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230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8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69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809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128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751" y="417506"/>
            <a:ext cx="10494497" cy="589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29-Oct-24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1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650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92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4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4956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9320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293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cket taking off from the water&#10;&#10;Description automatically generated">
            <a:extLst>
              <a:ext uri="{FF2B5EF4-FFF2-40B4-BE49-F238E27FC236}">
                <a16:creationId xmlns:a16="http://schemas.microsoft.com/office/drawing/2014/main" id="{C81C3624-87FB-9955-28DE-DA01B122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8560" y="4911202"/>
            <a:ext cx="18561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800" spc="-40" dirty="0">
                <a:solidFill>
                  <a:srgbClr val="EBEBEB"/>
                </a:solidFill>
                <a:latin typeface="Microsoft Sans Serif"/>
                <a:cs typeface="Microsoft Sans Serif"/>
              </a:rPr>
              <a:t>Ioannis </a:t>
            </a:r>
            <a:r>
              <a:rPr lang="en-US" sz="1800" spc="-40" dirty="0" err="1">
                <a:solidFill>
                  <a:srgbClr val="EBEBEB"/>
                </a:solidFill>
                <a:latin typeface="Microsoft Sans Serif"/>
                <a:cs typeface="Microsoft Sans Serif"/>
              </a:rPr>
              <a:t>Aronis</a:t>
            </a:r>
            <a:br>
              <a:rPr lang="en-US" sz="1800" spc="-40" dirty="0">
                <a:solidFill>
                  <a:srgbClr val="EBEBEB"/>
                </a:solidFill>
                <a:latin typeface="Microsoft Sans Serif"/>
                <a:cs typeface="Microsoft Sans Serif"/>
              </a:rPr>
            </a:br>
            <a:r>
              <a:rPr lang="en-US" sz="1800" spc="-40" dirty="0">
                <a:solidFill>
                  <a:srgbClr val="EBEBEB"/>
                </a:solidFill>
                <a:latin typeface="Microsoft Sans Serif"/>
                <a:cs typeface="Microsoft Sans Serif"/>
              </a:rPr>
              <a:t>29 October 2024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12EB3-425D-5293-33A7-EFF0B93A28ED}"/>
              </a:ext>
            </a:extLst>
          </p:cNvPr>
          <p:cNvSpPr txBox="1"/>
          <p:nvPr/>
        </p:nvSpPr>
        <p:spPr>
          <a:xfrm>
            <a:off x="952500" y="5478024"/>
            <a:ext cx="6798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Space Insights with IBM</a:t>
            </a:r>
            <a:endParaRPr lang="el-GR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1912" y="6550068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10918"/>
            <a:ext cx="48285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visualizing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 </a:t>
            </a:r>
            <a:r>
              <a:rPr sz="22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each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type,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type,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yearly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trend.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563118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65" dirty="0"/>
              <a:t>EDA</a:t>
            </a:r>
            <a:r>
              <a:rPr sz="3700" spc="125" dirty="0"/>
              <a:t> </a:t>
            </a:r>
            <a:r>
              <a:rPr sz="3700" dirty="0"/>
              <a:t>with</a:t>
            </a:r>
            <a:r>
              <a:rPr sz="3700" spc="125" dirty="0"/>
              <a:t> </a:t>
            </a:r>
            <a:r>
              <a:rPr sz="3700" spc="-114" dirty="0"/>
              <a:t>Data</a:t>
            </a:r>
            <a:r>
              <a:rPr sz="3700" spc="130" dirty="0"/>
              <a:t> </a:t>
            </a:r>
            <a:r>
              <a:rPr sz="3700" spc="-75" dirty="0"/>
              <a:t>Visualization</a:t>
            </a:r>
            <a:endParaRPr sz="3700"/>
          </a:p>
        </p:txBody>
      </p:sp>
      <p:sp>
        <p:nvSpPr>
          <p:cNvPr id="5" name="object 5"/>
          <p:cNvSpPr txBox="1"/>
          <p:nvPr/>
        </p:nvSpPr>
        <p:spPr>
          <a:xfrm>
            <a:off x="6174740" y="4589677"/>
            <a:ext cx="4912995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002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2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2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ata%20Visualization.ipynb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381" y="3669791"/>
            <a:ext cx="5000243" cy="2757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805"/>
            <a:ext cx="5189980" cy="2965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12493"/>
            <a:ext cx="9389745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747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loaded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dataset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PostgreSQL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database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without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leaving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jupyter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notebook.</a:t>
            </a:r>
            <a:endParaRPr sz="22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applied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3A2E06"/>
                </a:solidFill>
                <a:latin typeface="Microsoft Sans Serif"/>
                <a:cs typeface="Microsoft Sans Serif"/>
              </a:rPr>
              <a:t>EDA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get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insight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data.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wrote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queries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2200" spc="-5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find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out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instance:</a:t>
            </a:r>
            <a:endParaRPr sz="22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3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  <a:tab pos="755650" algn="l"/>
              </a:tabLst>
            </a:pPr>
            <a:r>
              <a:rPr sz="1700" spc="-114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95" dirty="0">
                <a:solidFill>
                  <a:srgbClr val="757575"/>
                </a:solidFill>
                <a:latin typeface="Microsoft Sans Serif"/>
                <a:cs typeface="Microsoft Sans Serif"/>
              </a:rPr>
              <a:t>names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57575"/>
                </a:solidFill>
                <a:latin typeface="Microsoft Sans Serif"/>
                <a:cs typeface="Microsoft Sans Serif"/>
              </a:rPr>
              <a:t>of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unique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in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757575"/>
                </a:solidFill>
                <a:latin typeface="Microsoft Sans Serif"/>
                <a:cs typeface="Microsoft Sans Serif"/>
              </a:rPr>
              <a:t>space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  <a:tab pos="755650" algn="l"/>
              </a:tabLst>
            </a:pPr>
            <a:r>
              <a:rPr sz="1700" spc="-114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57575"/>
                </a:solidFill>
                <a:latin typeface="Microsoft Sans Serif"/>
                <a:cs typeface="Microsoft Sans Serif"/>
              </a:rPr>
              <a:t>total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payload</a:t>
            </a:r>
            <a:r>
              <a:rPr sz="17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757575"/>
                </a:solidFill>
                <a:latin typeface="Microsoft Sans Serif"/>
                <a:cs typeface="Microsoft Sans Serif"/>
              </a:rPr>
              <a:t>mass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carried</a:t>
            </a:r>
            <a:r>
              <a:rPr sz="17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25" dirty="0">
                <a:solidFill>
                  <a:srgbClr val="757575"/>
                </a:solidFill>
                <a:latin typeface="Microsoft Sans Serif"/>
                <a:cs typeface="Microsoft Sans Serif"/>
              </a:rPr>
              <a:t>NASA</a:t>
            </a:r>
            <a:r>
              <a:rPr sz="1700" spc="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90" dirty="0">
                <a:solidFill>
                  <a:srgbClr val="757575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  <a:tab pos="755650" algn="l"/>
              </a:tabLst>
            </a:pPr>
            <a:r>
              <a:rPr sz="1700" spc="-114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average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payload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757575"/>
                </a:solidFill>
                <a:latin typeface="Microsoft Sans Serif"/>
                <a:cs typeface="Microsoft Sans Serif"/>
              </a:rPr>
              <a:t>mass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carried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booster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version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F9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57575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  <a:tab pos="755650" algn="l"/>
              </a:tabLst>
            </a:pPr>
            <a:r>
              <a:rPr sz="1700" spc="-114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57575"/>
                </a:solidFill>
                <a:latin typeface="Microsoft Sans Serif"/>
                <a:cs typeface="Microsoft Sans Serif"/>
              </a:rPr>
              <a:t>total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number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57575"/>
                </a:solidFill>
                <a:latin typeface="Microsoft Sans Serif"/>
                <a:cs typeface="Microsoft Sans Serif"/>
              </a:rPr>
              <a:t>of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7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failure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mission</a:t>
            </a:r>
            <a:r>
              <a:rPr sz="17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  <a:tab pos="755650" algn="l"/>
              </a:tabLst>
            </a:pPr>
            <a:r>
              <a:rPr sz="1700" spc="-114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failed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landing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in</a:t>
            </a:r>
            <a:r>
              <a:rPr sz="17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drone</a:t>
            </a:r>
            <a:r>
              <a:rPr sz="17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ship,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their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booster</a:t>
            </a:r>
            <a:r>
              <a:rPr sz="17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version</a:t>
            </a:r>
            <a:r>
              <a:rPr sz="17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7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</a:t>
            </a:r>
            <a:r>
              <a:rPr sz="17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757575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354965" marR="172720" indent="-342900">
              <a:lnSpc>
                <a:spcPct val="100000"/>
              </a:lnSpc>
              <a:spcBef>
                <a:spcPts val="137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283591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65" dirty="0"/>
              <a:t>EDA</a:t>
            </a:r>
            <a:r>
              <a:rPr sz="3700" spc="90" dirty="0"/>
              <a:t> </a:t>
            </a:r>
            <a:r>
              <a:rPr sz="3700" spc="5" dirty="0"/>
              <a:t>with</a:t>
            </a:r>
            <a:r>
              <a:rPr sz="3700" spc="95" dirty="0"/>
              <a:t> </a:t>
            </a:r>
            <a:r>
              <a:rPr sz="3700" spc="-325" dirty="0"/>
              <a:t>SQL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22032"/>
            <a:ext cx="10339705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all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added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map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objects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such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markers,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circles,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lines </a:t>
            </a:r>
            <a:r>
              <a:rPr sz="2200" spc="-5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or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failure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each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on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map.</a:t>
            </a:r>
            <a:endParaRPr sz="22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assigned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(failure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or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success)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0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1.i.e.,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0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failure,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1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success.</a:t>
            </a:r>
            <a:endParaRPr sz="2200">
              <a:latin typeface="Microsoft Sans Serif"/>
              <a:cs typeface="Microsoft Sans Serif"/>
            </a:endParaRPr>
          </a:p>
          <a:p>
            <a:pPr marL="355600" marR="758190" indent="-3429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color-labeled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clusters,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identified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which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have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relatively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high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  <a:p>
            <a:pPr marL="355600" marR="203835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calculated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distances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its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proximities.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answered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some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question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instance:</a:t>
            </a:r>
            <a:endParaRPr sz="22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25"/>
              </a:spcBef>
              <a:buClr>
                <a:srgbClr val="90C225"/>
              </a:buClr>
              <a:buSzPct val="80555"/>
              <a:buChar char="-"/>
              <a:tabLst>
                <a:tab pos="755015" algn="l"/>
                <a:tab pos="755650" algn="l"/>
              </a:tabLst>
            </a:pPr>
            <a:r>
              <a:rPr sz="18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Are</a:t>
            </a:r>
            <a:r>
              <a:rPr sz="18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8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8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near</a:t>
            </a:r>
            <a:r>
              <a:rPr sz="18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railways,</a:t>
            </a:r>
            <a:r>
              <a:rPr sz="18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highways</a:t>
            </a:r>
            <a:r>
              <a:rPr sz="18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8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coastlines.</a:t>
            </a:r>
            <a:endParaRPr sz="18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05"/>
              </a:spcBef>
              <a:buClr>
                <a:srgbClr val="90C225"/>
              </a:buClr>
              <a:buSzPct val="80555"/>
              <a:buChar char="-"/>
              <a:tabLst>
                <a:tab pos="755015" algn="l"/>
                <a:tab pos="755650" algn="l"/>
              </a:tabLst>
            </a:pPr>
            <a:r>
              <a:rPr sz="18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Do</a:t>
            </a:r>
            <a:r>
              <a:rPr sz="1800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8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8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keep</a:t>
            </a:r>
            <a:r>
              <a:rPr sz="18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certain</a:t>
            </a:r>
            <a:r>
              <a:rPr sz="18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757575"/>
                </a:solidFill>
                <a:latin typeface="Microsoft Sans Serif"/>
                <a:cs typeface="Microsoft Sans Serif"/>
              </a:rPr>
              <a:t>away</a:t>
            </a:r>
            <a:r>
              <a:rPr sz="18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from</a:t>
            </a:r>
            <a:r>
              <a:rPr sz="1800" spc="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735203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45" dirty="0"/>
              <a:t>Build</a:t>
            </a:r>
            <a:r>
              <a:rPr sz="3700" spc="120" dirty="0"/>
              <a:t> </a:t>
            </a:r>
            <a:r>
              <a:rPr sz="3700" spc="-175" dirty="0"/>
              <a:t>an</a:t>
            </a:r>
            <a:r>
              <a:rPr sz="3700" spc="120" dirty="0"/>
              <a:t> </a:t>
            </a:r>
            <a:r>
              <a:rPr sz="3700" spc="-85" dirty="0"/>
              <a:t>Interactive</a:t>
            </a:r>
            <a:r>
              <a:rPr sz="3700" spc="140" dirty="0"/>
              <a:t> </a:t>
            </a:r>
            <a:r>
              <a:rPr sz="3700" spc="-140" dirty="0"/>
              <a:t>Map</a:t>
            </a:r>
            <a:r>
              <a:rPr sz="3700" spc="114" dirty="0"/>
              <a:t> </a:t>
            </a:r>
            <a:r>
              <a:rPr sz="3700" spc="5" dirty="0"/>
              <a:t>with</a:t>
            </a:r>
            <a:r>
              <a:rPr sz="3700" spc="130" dirty="0"/>
              <a:t> </a:t>
            </a:r>
            <a:r>
              <a:rPr sz="3700" spc="-90" dirty="0"/>
              <a:t>Folium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63115"/>
            <a:ext cx="9222105" cy="274891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built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an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dashboard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Plotly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dash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plotted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pie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charts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showing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total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certain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endParaRPr sz="2200">
              <a:latin typeface="Microsoft Sans Serif"/>
              <a:cs typeface="Microsoft Sans Serif"/>
            </a:endParaRPr>
          </a:p>
          <a:p>
            <a:pPr marL="355600" marR="614680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plotted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scatter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graph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showing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Mass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(Kg)</a:t>
            </a:r>
            <a:r>
              <a:rPr sz="2200" spc="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booster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version.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71450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45" dirty="0"/>
              <a:t>Build</a:t>
            </a:r>
            <a:r>
              <a:rPr sz="3700" spc="114" dirty="0"/>
              <a:t> </a:t>
            </a:r>
            <a:r>
              <a:rPr sz="3700" spc="-245" dirty="0"/>
              <a:t>a</a:t>
            </a:r>
            <a:r>
              <a:rPr sz="3700" spc="120" dirty="0"/>
              <a:t> </a:t>
            </a:r>
            <a:r>
              <a:rPr sz="3700" spc="-100" dirty="0"/>
              <a:t>Dashboard</a:t>
            </a:r>
            <a:r>
              <a:rPr sz="3700" spc="140" dirty="0"/>
              <a:t> </a:t>
            </a:r>
            <a:r>
              <a:rPr sz="3700" dirty="0"/>
              <a:t>with</a:t>
            </a:r>
            <a:r>
              <a:rPr sz="3700" spc="125" dirty="0"/>
              <a:t> </a:t>
            </a:r>
            <a:r>
              <a:rPr sz="3700" spc="-55" dirty="0"/>
              <a:t>Plotly</a:t>
            </a:r>
            <a:r>
              <a:rPr sz="3700" spc="135" dirty="0"/>
              <a:t> </a:t>
            </a:r>
            <a:r>
              <a:rPr sz="3700" spc="-180" dirty="0"/>
              <a:t>Dash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41118"/>
            <a:ext cx="9557385" cy="37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loaded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numpy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transformed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split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our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training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testing.</a:t>
            </a:r>
            <a:endParaRPr sz="2200">
              <a:latin typeface="Microsoft Sans Serif"/>
              <a:cs typeface="Microsoft Sans Serif"/>
            </a:endParaRPr>
          </a:p>
          <a:p>
            <a:pPr marL="355600" marR="187515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built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tune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hyperparameters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GridSearchCV.</a:t>
            </a:r>
            <a:endParaRPr sz="2200">
              <a:latin typeface="Microsoft Sans Serif"/>
              <a:cs typeface="Microsoft Sans Serif"/>
            </a:endParaRPr>
          </a:p>
          <a:p>
            <a:pPr marL="355600" marR="464184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accuracy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metric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our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improved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engineering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tuning.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found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best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performing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model.</a:t>
            </a:r>
            <a:endParaRPr sz="2200">
              <a:latin typeface="Microsoft Sans Serif"/>
              <a:cs typeface="Microsoft Sans Serif"/>
            </a:endParaRPr>
          </a:p>
          <a:p>
            <a:pPr marL="354965" marR="33972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675322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85" dirty="0"/>
              <a:t>Predictive</a:t>
            </a:r>
            <a:r>
              <a:rPr sz="3700" spc="135" dirty="0"/>
              <a:t> </a:t>
            </a:r>
            <a:r>
              <a:rPr sz="3700" spc="-130" dirty="0"/>
              <a:t>Analysis</a:t>
            </a:r>
            <a:r>
              <a:rPr sz="3700" spc="130" dirty="0"/>
              <a:t> </a:t>
            </a:r>
            <a:r>
              <a:rPr sz="3700" spc="-125" dirty="0"/>
              <a:t>(Classification)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864" y="1644827"/>
            <a:ext cx="5123815" cy="15659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Clr>
                <a:srgbClr val="3A2E06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demo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screenshots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14554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550" dirty="0"/>
              <a:t>R</a:t>
            </a:r>
            <a:r>
              <a:rPr sz="3700" spc="-210" dirty="0"/>
              <a:t>e</a:t>
            </a:r>
            <a:r>
              <a:rPr sz="3700" spc="-235" dirty="0"/>
              <a:t>s</a:t>
            </a:r>
            <a:r>
              <a:rPr sz="3700" spc="-40" dirty="0"/>
              <a:t>u</a:t>
            </a:r>
            <a:r>
              <a:rPr sz="3700" spc="-15" dirty="0"/>
              <a:t>l</a:t>
            </a:r>
            <a:r>
              <a:rPr sz="3700" spc="-35" dirty="0"/>
              <a:t>ts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877" y="6139596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352" y="2072893"/>
            <a:ext cx="95815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found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larger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amount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greater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751" y="417855"/>
            <a:ext cx="60255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5" dirty="0">
                <a:solidFill>
                  <a:srgbClr val="0A48CA"/>
                </a:solidFill>
                <a:latin typeface="Microsoft Sans Serif"/>
                <a:cs typeface="Microsoft Sans Serif"/>
              </a:rPr>
              <a:t>Flight</a:t>
            </a:r>
            <a:r>
              <a:rPr sz="3700" spc="13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14" dirty="0">
                <a:solidFill>
                  <a:srgbClr val="0A48CA"/>
                </a:solidFill>
                <a:latin typeface="Microsoft Sans Serif"/>
                <a:cs typeface="Microsoft Sans Serif"/>
              </a:rPr>
              <a:t>Number</a:t>
            </a:r>
            <a:r>
              <a:rPr sz="3700" spc="114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80" dirty="0">
                <a:solidFill>
                  <a:srgbClr val="0A48CA"/>
                </a:solidFill>
                <a:latin typeface="Microsoft Sans Serif"/>
                <a:cs typeface="Microsoft Sans Serif"/>
              </a:rPr>
              <a:t>vs.</a:t>
            </a:r>
            <a:r>
              <a:rPr sz="3700" spc="13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60" dirty="0">
                <a:solidFill>
                  <a:srgbClr val="0A48CA"/>
                </a:solidFill>
                <a:latin typeface="Microsoft Sans Serif"/>
                <a:cs typeface="Microsoft Sans Serif"/>
              </a:rPr>
              <a:t>Launch</a:t>
            </a:r>
            <a:r>
              <a:rPr sz="3700" spc="13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30" dirty="0">
                <a:solidFill>
                  <a:srgbClr val="0A48CA"/>
                </a:solidFill>
                <a:latin typeface="Microsoft Sans Serif"/>
                <a:cs typeface="Microsoft Sans Serif"/>
              </a:rPr>
              <a:t>Site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2954273"/>
            <a:ext cx="9676636" cy="25046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334" y="3179826"/>
            <a:ext cx="6872464" cy="240639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741" y="1368214"/>
            <a:ext cx="2029460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125" dirty="0"/>
              <a:t>Payload</a:t>
            </a:r>
            <a:r>
              <a:rPr sz="3200" spc="90" dirty="0"/>
              <a:t> </a:t>
            </a:r>
            <a:r>
              <a:rPr sz="3200" spc="-160" dirty="0"/>
              <a:t>vs. </a:t>
            </a:r>
            <a:r>
              <a:rPr sz="3200" spc="-835" dirty="0"/>
              <a:t> </a:t>
            </a:r>
            <a:r>
              <a:rPr sz="3200" spc="-140" dirty="0"/>
              <a:t>Launch</a:t>
            </a:r>
            <a:r>
              <a:rPr sz="3200" spc="65" dirty="0"/>
              <a:t> </a:t>
            </a:r>
            <a:r>
              <a:rPr sz="3200" spc="-110" dirty="0"/>
              <a:t>Site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203" y="1071372"/>
            <a:ext cx="6877037" cy="19720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547718"/>
            <a:ext cx="5386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Success</a:t>
            </a:r>
            <a:r>
              <a:rPr spc="114" dirty="0"/>
              <a:t> </a:t>
            </a:r>
            <a:r>
              <a:rPr spc="-210" dirty="0"/>
              <a:t>Rate</a:t>
            </a:r>
            <a:r>
              <a:rPr spc="110" dirty="0"/>
              <a:t> </a:t>
            </a:r>
            <a:r>
              <a:rPr spc="-170" dirty="0"/>
              <a:t>vs.</a:t>
            </a:r>
            <a:r>
              <a:rPr spc="114" dirty="0"/>
              <a:t> </a:t>
            </a:r>
            <a:r>
              <a:rPr spc="-5" dirty="0"/>
              <a:t>Orbit</a:t>
            </a:r>
            <a:r>
              <a:rPr spc="105" dirty="0"/>
              <a:t> </a:t>
            </a:r>
            <a:r>
              <a:rPr spc="-185" dirty="0"/>
              <a:t>Type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739" y="1798257"/>
            <a:ext cx="36671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plot, </a:t>
            </a:r>
            <a:r>
              <a:rPr sz="22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Microsoft Sans Serif"/>
                <a:cs typeface="Microsoft Sans Serif"/>
              </a:rPr>
              <a:t>see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2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200" spc="10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0" dirty="0">
                <a:solidFill>
                  <a:srgbClr val="404040"/>
                </a:solidFill>
                <a:latin typeface="Microsoft Sans Serif"/>
                <a:cs typeface="Microsoft Sans Serif"/>
              </a:rPr>
              <a:t>ES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-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1,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40" dirty="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sz="2200" spc="-30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200" spc="-18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404040"/>
                </a:solidFill>
                <a:latin typeface="Microsoft Sans Serif"/>
                <a:cs typeface="Microsoft Sans Serif"/>
              </a:rPr>
              <a:t>HE</a:t>
            </a:r>
            <a:r>
              <a:rPr sz="2200" spc="-18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0" dirty="0">
                <a:solidFill>
                  <a:srgbClr val="404040"/>
                </a:solidFill>
                <a:latin typeface="Microsoft Sans Serif"/>
                <a:cs typeface="Microsoft Sans Serif"/>
              </a:rPr>
              <a:t>SS</a:t>
            </a:r>
            <a:r>
              <a:rPr sz="2200" spc="-18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endParaRPr sz="2200">
              <a:latin typeface="Microsoft Sans Serif"/>
              <a:cs typeface="Microsoft Sans Serif"/>
            </a:endParaRPr>
          </a:p>
          <a:p>
            <a:pPr marL="354965" marR="5080">
              <a:lnSpc>
                <a:spcPct val="100000"/>
              </a:lnSpc>
            </a:pPr>
            <a:r>
              <a:rPr sz="22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VLEO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had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most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 </a:t>
            </a:r>
            <a:r>
              <a:rPr sz="2200" spc="-5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0" y="2244090"/>
            <a:ext cx="6580631" cy="343966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18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85593"/>
            <a:ext cx="1032891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below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shows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vs.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type.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observe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3A2E06"/>
                </a:solidFill>
                <a:latin typeface="Microsoft Sans Serif"/>
                <a:cs typeface="Microsoft Sans Serif"/>
              </a:rPr>
              <a:t>LEO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orbit,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related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whereas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4" dirty="0">
                <a:solidFill>
                  <a:srgbClr val="3A2E06"/>
                </a:solidFill>
                <a:latin typeface="Microsoft Sans Serif"/>
                <a:cs typeface="Microsoft Sans Serif"/>
              </a:rPr>
              <a:t>GTO</a:t>
            </a:r>
            <a:r>
              <a:rPr sz="2200" spc="-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orbit,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there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no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855"/>
            <a:ext cx="582358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5" dirty="0">
                <a:solidFill>
                  <a:srgbClr val="0A48CA"/>
                </a:solidFill>
                <a:latin typeface="Microsoft Sans Serif"/>
                <a:cs typeface="Microsoft Sans Serif"/>
              </a:rPr>
              <a:t>Flight</a:t>
            </a:r>
            <a:r>
              <a:rPr sz="3700" spc="12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14" dirty="0">
                <a:solidFill>
                  <a:srgbClr val="0A48CA"/>
                </a:solidFill>
                <a:latin typeface="Microsoft Sans Serif"/>
                <a:cs typeface="Microsoft Sans Serif"/>
              </a:rPr>
              <a:t>Number</a:t>
            </a:r>
            <a:r>
              <a:rPr sz="3700" spc="11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80" dirty="0">
                <a:solidFill>
                  <a:srgbClr val="0A48CA"/>
                </a:solidFill>
                <a:latin typeface="Microsoft Sans Serif"/>
                <a:cs typeface="Microsoft Sans Serif"/>
              </a:rPr>
              <a:t>vs.</a:t>
            </a:r>
            <a:r>
              <a:rPr sz="3700" spc="12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Microsoft Sans Serif"/>
                <a:cs typeface="Microsoft Sans Serif"/>
              </a:rPr>
              <a:t>Orbit</a:t>
            </a:r>
            <a:r>
              <a:rPr sz="3700" spc="13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90" dirty="0">
                <a:solidFill>
                  <a:srgbClr val="0A48CA"/>
                </a:solidFill>
                <a:latin typeface="Microsoft Sans Serif"/>
                <a:cs typeface="Microsoft Sans Serif"/>
              </a:rPr>
              <a:t>Type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3529584"/>
            <a:ext cx="8263889" cy="21046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9076" y="6139596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37" y="1950593"/>
            <a:ext cx="2542540" cy="310578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Introduction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Conclusion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Appendix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146494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70" dirty="0"/>
              <a:t>Outline</a:t>
            </a:r>
            <a:endParaRPr sz="3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2102" y="2072893"/>
            <a:ext cx="101225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observe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heavy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payloads,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are</a:t>
            </a:r>
            <a:r>
              <a:rPr sz="22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more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3A2E06"/>
                </a:solidFill>
                <a:latin typeface="Microsoft Sans Serif"/>
                <a:cs typeface="Microsoft Sans Serif"/>
              </a:rPr>
              <a:t>PO,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L</a:t>
            </a:r>
            <a:r>
              <a:rPr sz="2200" spc="-300" dirty="0">
                <a:solidFill>
                  <a:srgbClr val="3A2E06"/>
                </a:solidFill>
                <a:latin typeface="Microsoft Sans Serif"/>
                <a:cs typeface="Microsoft Sans Serif"/>
              </a:rPr>
              <a:t>E</a:t>
            </a:r>
            <a:r>
              <a:rPr sz="2200" spc="-175" dirty="0">
                <a:solidFill>
                  <a:srgbClr val="3A2E06"/>
                </a:solidFill>
                <a:latin typeface="Microsoft Sans Serif"/>
                <a:cs typeface="Microsoft Sans Serif"/>
              </a:rPr>
              <a:t>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I</a:t>
            </a:r>
            <a:r>
              <a:rPr sz="2200" spc="-300" dirty="0">
                <a:solidFill>
                  <a:srgbClr val="3A2E06"/>
                </a:solidFill>
                <a:latin typeface="Microsoft Sans Serif"/>
                <a:cs typeface="Microsoft Sans Serif"/>
              </a:rPr>
              <a:t>SS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o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r</a:t>
            </a:r>
            <a:r>
              <a:rPr sz="22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b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i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ts.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855"/>
            <a:ext cx="453390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45" dirty="0">
                <a:solidFill>
                  <a:srgbClr val="0A48CA"/>
                </a:solidFill>
                <a:latin typeface="Microsoft Sans Serif"/>
                <a:cs typeface="Microsoft Sans Serif"/>
              </a:rPr>
              <a:t>Payload</a:t>
            </a:r>
            <a:r>
              <a:rPr sz="3700" spc="114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80" dirty="0">
                <a:solidFill>
                  <a:srgbClr val="0A48CA"/>
                </a:solidFill>
                <a:latin typeface="Microsoft Sans Serif"/>
                <a:cs typeface="Microsoft Sans Serif"/>
              </a:rPr>
              <a:t>vs.</a:t>
            </a:r>
            <a:r>
              <a:rPr sz="3700" spc="12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5" dirty="0">
                <a:solidFill>
                  <a:srgbClr val="0A48CA"/>
                </a:solidFill>
                <a:latin typeface="Microsoft Sans Serif"/>
                <a:cs typeface="Microsoft Sans Serif"/>
              </a:rPr>
              <a:t>Orbit</a:t>
            </a:r>
            <a:r>
              <a:rPr sz="3700" spc="12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90" dirty="0">
                <a:solidFill>
                  <a:srgbClr val="0A48CA"/>
                </a:solidFill>
                <a:latin typeface="Microsoft Sans Serif"/>
                <a:cs typeface="Microsoft Sans Serif"/>
              </a:rPr>
              <a:t>Type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" y="3429000"/>
            <a:ext cx="9082276" cy="2095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2970" y="0"/>
            <a:ext cx="7480934" cy="6867525"/>
            <a:chOff x="4712970" y="0"/>
            <a:chExt cx="7480934" cy="6867525"/>
          </a:xfrm>
        </p:grpSpPr>
        <p:sp>
          <p:nvSpPr>
            <p:cNvPr id="3" name="object 3"/>
            <p:cNvSpPr/>
            <p:nvPr/>
          </p:nvSpPr>
          <p:spPr>
            <a:xfrm>
              <a:off x="9371457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2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2970" y="1935479"/>
              <a:ext cx="6304025" cy="3602723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2207" y="547718"/>
            <a:ext cx="5639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Launch</a:t>
            </a:r>
            <a:r>
              <a:rPr spc="125" dirty="0"/>
              <a:t> </a:t>
            </a:r>
            <a:r>
              <a:rPr spc="-245" dirty="0"/>
              <a:t>Success</a:t>
            </a:r>
            <a:r>
              <a:rPr spc="120" dirty="0"/>
              <a:t> </a:t>
            </a:r>
            <a:r>
              <a:rPr spc="-150" dirty="0"/>
              <a:t>Yearly</a:t>
            </a:r>
            <a:r>
              <a:rPr spc="105" dirty="0"/>
              <a:t> </a:t>
            </a:r>
            <a:r>
              <a:rPr spc="-130" dirty="0"/>
              <a:t>Trend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257449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1798257"/>
            <a:ext cx="3389629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plot, </a:t>
            </a:r>
            <a:r>
              <a:rPr sz="22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can 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observe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that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 </a:t>
            </a:r>
            <a:r>
              <a:rPr sz="2200" spc="-5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since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2013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kept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on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increasing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till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2020.</a:t>
            </a:r>
            <a:endParaRPr sz="2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566006"/>
            <a:ext cx="44888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5" dirty="0"/>
              <a:t>All</a:t>
            </a:r>
            <a:r>
              <a:rPr sz="3700" spc="105" dirty="0"/>
              <a:t> </a:t>
            </a:r>
            <a:r>
              <a:rPr sz="3700" spc="-160" dirty="0"/>
              <a:t>Launch</a:t>
            </a:r>
            <a:r>
              <a:rPr sz="3700" spc="110" dirty="0"/>
              <a:t> </a:t>
            </a:r>
            <a:r>
              <a:rPr sz="3700" spc="-130" dirty="0"/>
              <a:t>Site</a:t>
            </a:r>
            <a:r>
              <a:rPr sz="3700" spc="114" dirty="0"/>
              <a:t> </a:t>
            </a:r>
            <a:r>
              <a:rPr sz="3700" spc="-225" dirty="0"/>
              <a:t>Names</a:t>
            </a:r>
            <a:endParaRPr sz="3700"/>
          </a:p>
        </p:txBody>
      </p:sp>
      <p:sp>
        <p:nvSpPr>
          <p:cNvPr id="14" name="object 14"/>
          <p:cNvSpPr txBox="1"/>
          <p:nvPr/>
        </p:nvSpPr>
        <p:spPr>
          <a:xfrm>
            <a:off x="78739" y="1798257"/>
            <a:ext cx="374586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key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word </a:t>
            </a:r>
            <a:r>
              <a:rPr sz="22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200" b="1" spc="-13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b="1" spc="-31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200" b="1" spc="-260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200" b="1" spc="-80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200" b="1" spc="-2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200" b="1" spc="-33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200" b="1" spc="-24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200" b="1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sh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ow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22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y  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unique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launch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sites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200" spc="-5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SpaceX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138" y="2196846"/>
            <a:ext cx="6253733" cy="35341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57449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22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919598"/>
            <a:ext cx="9497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query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above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display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5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begin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`CCA`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726122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60" dirty="0"/>
              <a:t>Launch</a:t>
            </a:r>
            <a:r>
              <a:rPr sz="3700" spc="125" dirty="0"/>
              <a:t> </a:t>
            </a:r>
            <a:r>
              <a:rPr sz="3700" spc="-130" dirty="0"/>
              <a:t>Site</a:t>
            </a:r>
            <a:r>
              <a:rPr sz="3700" spc="130" dirty="0"/>
              <a:t> </a:t>
            </a:r>
            <a:r>
              <a:rPr sz="3700" spc="-225" dirty="0"/>
              <a:t>Names</a:t>
            </a:r>
            <a:r>
              <a:rPr sz="3700" spc="114" dirty="0"/>
              <a:t> </a:t>
            </a:r>
            <a:r>
              <a:rPr sz="3700" spc="-95" dirty="0"/>
              <a:t>Begin</a:t>
            </a:r>
            <a:r>
              <a:rPr sz="3700" spc="125" dirty="0"/>
              <a:t> </a:t>
            </a:r>
            <a:r>
              <a:rPr sz="3700" dirty="0"/>
              <a:t>with</a:t>
            </a:r>
            <a:r>
              <a:rPr sz="3700" spc="120" dirty="0"/>
              <a:t> </a:t>
            </a:r>
            <a:r>
              <a:rPr sz="3700" spc="-240" dirty="0"/>
              <a:t>'CCA'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68" y="1626107"/>
            <a:ext cx="10028669" cy="2907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41118"/>
            <a:ext cx="9166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calculated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total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carried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boosters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60" dirty="0">
                <a:solidFill>
                  <a:srgbClr val="3A2E06"/>
                </a:solidFill>
                <a:latin typeface="Microsoft Sans Serif"/>
                <a:cs typeface="Microsoft Sans Serif"/>
              </a:rPr>
              <a:t>NASA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0" dirty="0">
                <a:solidFill>
                  <a:srgbClr val="3A2E06"/>
                </a:solidFill>
                <a:latin typeface="Microsoft Sans Serif"/>
                <a:cs typeface="Microsoft Sans Serif"/>
              </a:rPr>
              <a:t>45596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query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below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506"/>
            <a:ext cx="388429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95" dirty="0">
                <a:solidFill>
                  <a:srgbClr val="0A48CA"/>
                </a:solidFill>
                <a:latin typeface="Microsoft Sans Serif"/>
                <a:cs typeface="Microsoft Sans Serif"/>
              </a:rPr>
              <a:t>Total</a:t>
            </a:r>
            <a:r>
              <a:rPr sz="3700" spc="10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45" dirty="0">
                <a:solidFill>
                  <a:srgbClr val="0A48CA"/>
                </a:solidFill>
                <a:latin typeface="Microsoft Sans Serif"/>
                <a:cs typeface="Microsoft Sans Serif"/>
              </a:rPr>
              <a:t>Payload</a:t>
            </a:r>
            <a:r>
              <a:rPr sz="3700" spc="114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229" dirty="0">
                <a:solidFill>
                  <a:srgbClr val="0A48CA"/>
                </a:solidFill>
                <a:latin typeface="Microsoft Sans Serif"/>
                <a:cs typeface="Microsoft Sans Serif"/>
              </a:rPr>
              <a:t>Mass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92" y="2833128"/>
            <a:ext cx="7415008" cy="29420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05628" y="0"/>
            <a:ext cx="6788150" cy="6867525"/>
            <a:chOff x="5405628" y="0"/>
            <a:chExt cx="6788150" cy="6867525"/>
          </a:xfrm>
        </p:grpSpPr>
        <p:sp>
          <p:nvSpPr>
            <p:cNvPr id="3" name="object 3"/>
            <p:cNvSpPr/>
            <p:nvPr/>
          </p:nvSpPr>
          <p:spPr>
            <a:xfrm>
              <a:off x="9371457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2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5628" y="2218182"/>
              <a:ext cx="6019799" cy="241858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7669" y="581144"/>
            <a:ext cx="2753360" cy="1604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z="3700" spc="-125" dirty="0"/>
              <a:t>Average </a:t>
            </a:r>
            <a:r>
              <a:rPr sz="3700" spc="-120" dirty="0"/>
              <a:t> </a:t>
            </a:r>
            <a:r>
              <a:rPr sz="3700" spc="-145" dirty="0"/>
              <a:t>Payload</a:t>
            </a:r>
            <a:r>
              <a:rPr sz="3700" spc="75" dirty="0"/>
              <a:t> </a:t>
            </a:r>
            <a:r>
              <a:rPr sz="3700" spc="-229" dirty="0"/>
              <a:t>Mass </a:t>
            </a:r>
            <a:r>
              <a:rPr sz="3700" spc="-965" dirty="0"/>
              <a:t> </a:t>
            </a:r>
            <a:r>
              <a:rPr sz="3700" spc="-70" dirty="0"/>
              <a:t>by</a:t>
            </a:r>
            <a:r>
              <a:rPr sz="3700" spc="125" dirty="0"/>
              <a:t> </a:t>
            </a:r>
            <a:r>
              <a:rPr sz="3700" spc="-65" dirty="0"/>
              <a:t>F9</a:t>
            </a:r>
            <a:r>
              <a:rPr sz="3700" spc="114" dirty="0"/>
              <a:t> </a:t>
            </a:r>
            <a:r>
              <a:rPr sz="3700" spc="10" dirty="0"/>
              <a:t>v1.1</a:t>
            </a:r>
            <a:endParaRPr sz="3700"/>
          </a:p>
        </p:txBody>
      </p:sp>
      <p:sp>
        <p:nvSpPr>
          <p:cNvPr id="16" name="object 1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2F2F2F"/>
                </a:solidFill>
                <a:latin typeface="Trebuchet MS"/>
                <a:cs typeface="Trebuchet MS"/>
              </a:rPr>
              <a:t>25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2456180"/>
            <a:ext cx="32924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W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al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ave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ag</a:t>
            </a:r>
            <a:r>
              <a:rPr sz="20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e 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 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mass</a:t>
            </a:r>
            <a:r>
              <a:rPr sz="20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carried by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booster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version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F9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v1.1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as </a:t>
            </a:r>
            <a:r>
              <a:rPr sz="2000" spc="-5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95138" y="0"/>
            <a:ext cx="6898640" cy="6867525"/>
            <a:chOff x="5295138" y="0"/>
            <a:chExt cx="6898640" cy="6867525"/>
          </a:xfrm>
        </p:grpSpPr>
        <p:sp>
          <p:nvSpPr>
            <p:cNvPr id="3" name="object 3"/>
            <p:cNvSpPr/>
            <p:nvPr/>
          </p:nvSpPr>
          <p:spPr>
            <a:xfrm>
              <a:off x="9371457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2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5138" y="2716529"/>
              <a:ext cx="6253733" cy="249477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2207" y="547718"/>
            <a:ext cx="7350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First</a:t>
            </a:r>
            <a:r>
              <a:rPr spc="110" dirty="0"/>
              <a:t> </a:t>
            </a:r>
            <a:r>
              <a:rPr spc="-175" dirty="0"/>
              <a:t>Successful</a:t>
            </a:r>
            <a:r>
              <a:rPr spc="120" dirty="0"/>
              <a:t> </a:t>
            </a:r>
            <a:r>
              <a:rPr spc="-120" dirty="0"/>
              <a:t>Ground</a:t>
            </a:r>
            <a:r>
              <a:rPr spc="125" dirty="0"/>
              <a:t> </a:t>
            </a:r>
            <a:r>
              <a:rPr spc="-75" dirty="0"/>
              <a:t>Landing</a:t>
            </a:r>
            <a:r>
              <a:rPr spc="130" dirty="0"/>
              <a:t> </a:t>
            </a:r>
            <a:r>
              <a:rPr spc="-100" dirty="0"/>
              <a:t>Date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2F2F2F"/>
                </a:solidFill>
                <a:latin typeface="Trebuchet MS"/>
                <a:cs typeface="Trebuchet MS"/>
              </a:rPr>
              <a:t>26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39" y="1802066"/>
            <a:ext cx="38493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7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18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bse</a:t>
            </a:r>
            <a:r>
              <a:rPr sz="18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sz="18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sz="18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ed</a:t>
            </a:r>
            <a:r>
              <a:rPr sz="18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18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18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18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8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dates</a:t>
            </a:r>
            <a:r>
              <a:rPr sz="18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18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18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18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e 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 </a:t>
            </a:r>
            <a:r>
              <a:rPr sz="18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 </a:t>
            </a:r>
            <a:r>
              <a:rPr sz="18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on </a:t>
            </a:r>
            <a:r>
              <a:rPr sz="1800" spc="-4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ground </a:t>
            </a:r>
            <a:r>
              <a:rPr sz="18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pad </a:t>
            </a:r>
            <a:r>
              <a:rPr sz="18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was</a:t>
            </a:r>
            <a:r>
              <a:rPr sz="18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22</a:t>
            </a:r>
            <a:r>
              <a:rPr sz="1800" spc="52" baseline="25462" dirty="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sz="1800" spc="60" baseline="25462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December </a:t>
            </a:r>
            <a:r>
              <a:rPr sz="18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175" dirty="0"/>
              <a:t>Successful</a:t>
            </a:r>
            <a:r>
              <a:rPr spc="135" dirty="0"/>
              <a:t> </a:t>
            </a:r>
            <a:r>
              <a:rPr spc="-80" dirty="0"/>
              <a:t>Drone</a:t>
            </a:r>
            <a:r>
              <a:rPr spc="130" dirty="0"/>
              <a:t> </a:t>
            </a:r>
            <a:r>
              <a:rPr spc="-135" dirty="0"/>
              <a:t>Ship</a:t>
            </a:r>
            <a:r>
              <a:rPr spc="135" dirty="0"/>
              <a:t> </a:t>
            </a:r>
            <a:r>
              <a:rPr spc="-75" dirty="0"/>
              <a:t>Landing</a:t>
            </a:r>
            <a:r>
              <a:rPr spc="140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spc="-140" dirty="0"/>
              <a:t>Payload</a:t>
            </a:r>
            <a:r>
              <a:rPr spc="125" dirty="0"/>
              <a:t> </a:t>
            </a:r>
            <a:r>
              <a:rPr spc="-90" dirty="0"/>
              <a:t>between </a:t>
            </a:r>
            <a:r>
              <a:rPr spc="-940" dirty="0"/>
              <a:t> </a:t>
            </a:r>
            <a:r>
              <a:rPr spc="165" dirty="0"/>
              <a:t>4000</a:t>
            </a:r>
            <a:r>
              <a:rPr spc="130" dirty="0"/>
              <a:t> </a:t>
            </a:r>
            <a:r>
              <a:rPr spc="-105" dirty="0"/>
              <a:t>and</a:t>
            </a:r>
            <a:r>
              <a:rPr spc="135" dirty="0"/>
              <a:t> </a:t>
            </a:r>
            <a:r>
              <a:rPr spc="165" dirty="0"/>
              <a:t>6000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482" y="2484007"/>
            <a:ext cx="6213815" cy="40444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65478" y="1800542"/>
            <a:ext cx="378714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9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2000" b="1" spc="-16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-29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3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-2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cl</a:t>
            </a:r>
            <a:r>
              <a:rPr sz="20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use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 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filter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boosters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which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have 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successfully</a:t>
            </a:r>
            <a:r>
              <a:rPr sz="20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landed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on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drone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ship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applied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5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000" b="1" spc="-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condition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determine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with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 </a:t>
            </a:r>
            <a:r>
              <a:rPr sz="2000" spc="-5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mass</a:t>
            </a:r>
            <a:r>
              <a:rPr sz="20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greater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than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4000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but 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less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than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2F2F2F"/>
                </a:solidFill>
                <a:latin typeface="Trebuchet MS"/>
                <a:cs typeface="Trebuchet MS"/>
              </a:rPr>
              <a:t>27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90" dirty="0"/>
              <a:t>Total</a:t>
            </a:r>
            <a:r>
              <a:rPr spc="120" dirty="0"/>
              <a:t> </a:t>
            </a:r>
            <a:r>
              <a:rPr spc="-114" dirty="0"/>
              <a:t>Number</a:t>
            </a:r>
            <a:r>
              <a:rPr spc="130" dirty="0"/>
              <a:t> </a:t>
            </a:r>
            <a:r>
              <a:rPr spc="-5" dirty="0"/>
              <a:t>of</a:t>
            </a:r>
            <a:r>
              <a:rPr spc="125" dirty="0"/>
              <a:t> </a:t>
            </a:r>
            <a:r>
              <a:rPr spc="-175" dirty="0"/>
              <a:t>Successful</a:t>
            </a:r>
            <a:r>
              <a:rPr spc="125" dirty="0"/>
              <a:t> </a:t>
            </a:r>
            <a:r>
              <a:rPr spc="-105" dirty="0"/>
              <a:t>and</a:t>
            </a:r>
            <a:r>
              <a:rPr spc="135" dirty="0"/>
              <a:t> </a:t>
            </a:r>
            <a:r>
              <a:rPr spc="-105" dirty="0"/>
              <a:t>Failure</a:t>
            </a:r>
            <a:r>
              <a:rPr spc="130" dirty="0"/>
              <a:t> </a:t>
            </a:r>
            <a:r>
              <a:rPr spc="-100" dirty="0"/>
              <a:t>Mission </a:t>
            </a:r>
            <a:r>
              <a:rPr spc="-940" dirty="0"/>
              <a:t> </a:t>
            </a:r>
            <a:r>
              <a:rPr spc="-140" dirty="0"/>
              <a:t>Outcomes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265478" y="1800542"/>
            <a:ext cx="37388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wildcard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like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‘%’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filter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70" dirty="0">
                <a:solidFill>
                  <a:srgbClr val="404040"/>
                </a:solidFill>
                <a:latin typeface="Arial"/>
                <a:cs typeface="Arial"/>
              </a:rPr>
              <a:t>WHERE </a:t>
            </a:r>
            <a:r>
              <a:rPr sz="2000" b="1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MissionOutcome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was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 </a:t>
            </a:r>
            <a:r>
              <a:rPr sz="2000" spc="-5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or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35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failure.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99" y="2251586"/>
            <a:ext cx="5109209" cy="449275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2F2F2F"/>
                </a:solidFill>
                <a:latin typeface="Trebuchet MS"/>
                <a:cs typeface="Trebuchet MS"/>
              </a:rPr>
              <a:t>28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939" y="669483"/>
            <a:ext cx="3646170" cy="1097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z="3700" spc="-95" dirty="0"/>
              <a:t>Boosters</a:t>
            </a:r>
            <a:r>
              <a:rPr sz="3700" spc="110" dirty="0"/>
              <a:t> </a:t>
            </a:r>
            <a:r>
              <a:rPr sz="3700" spc="-120" dirty="0"/>
              <a:t>Carried </a:t>
            </a:r>
            <a:r>
              <a:rPr sz="3700" spc="-114" dirty="0"/>
              <a:t> </a:t>
            </a:r>
            <a:r>
              <a:rPr sz="3700" spc="-155" dirty="0"/>
              <a:t>Maximum</a:t>
            </a:r>
            <a:r>
              <a:rPr sz="3700" spc="40" dirty="0"/>
              <a:t> </a:t>
            </a:r>
            <a:r>
              <a:rPr sz="3700" spc="-145" dirty="0"/>
              <a:t>Payload</a:t>
            </a:r>
            <a:endParaRPr sz="3700"/>
          </a:p>
        </p:txBody>
      </p:sp>
      <p:sp>
        <p:nvSpPr>
          <p:cNvPr id="14" name="object 14"/>
          <p:cNvSpPr txBox="1"/>
          <p:nvPr/>
        </p:nvSpPr>
        <p:spPr>
          <a:xfrm>
            <a:off x="78739" y="2213991"/>
            <a:ext cx="321945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350" spc="-12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700" spc="-165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17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determined</a:t>
            </a:r>
            <a:r>
              <a:rPr sz="17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7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booster </a:t>
            </a:r>
            <a:r>
              <a:rPr sz="17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that</a:t>
            </a:r>
            <a:r>
              <a:rPr sz="17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have</a:t>
            </a:r>
            <a:r>
              <a:rPr sz="17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carried</a:t>
            </a:r>
            <a:r>
              <a:rPr sz="17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7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maximum </a:t>
            </a:r>
            <a:r>
              <a:rPr sz="1700" spc="-4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</a:t>
            </a:r>
            <a:r>
              <a:rPr sz="17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using</a:t>
            </a:r>
            <a:r>
              <a:rPr sz="17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7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subquery</a:t>
            </a:r>
            <a:r>
              <a:rPr sz="17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in </a:t>
            </a:r>
            <a:r>
              <a:rPr sz="17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17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7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190" dirty="0">
                <a:solidFill>
                  <a:srgbClr val="404040"/>
                </a:solidFill>
                <a:latin typeface="Arial"/>
                <a:cs typeface="Arial"/>
              </a:rPr>
              <a:t>WH</a:t>
            </a:r>
            <a:r>
              <a:rPr sz="1700" b="1" spc="-24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-27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1700" b="1" spc="-23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17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17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17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7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sz="17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17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17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17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17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1700" b="1" spc="-18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700" b="1" spc="-180" dirty="0">
                <a:solidFill>
                  <a:srgbClr val="404040"/>
                </a:solidFill>
                <a:latin typeface="Arial"/>
                <a:cs typeface="Arial"/>
              </a:rPr>
              <a:t>X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(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r>
              <a:rPr sz="1700" b="1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17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un</a:t>
            </a:r>
            <a:r>
              <a:rPr sz="17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sz="17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17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17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252" y="963167"/>
            <a:ext cx="6155435" cy="495528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14023" y="6453969"/>
            <a:ext cx="160020" cy="1733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solidFill>
                  <a:srgbClr val="7E7E7E"/>
                </a:solidFill>
                <a:latin typeface="Trebuchet MS"/>
                <a:cs typeface="Trebuchet MS"/>
              </a:rPr>
              <a:t>31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2109" y="6449062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1314617"/>
            <a:ext cx="5250815" cy="47542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r>
              <a:rPr sz="20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0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methodologies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100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17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through</a:t>
            </a:r>
            <a:r>
              <a:rPr sz="17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API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17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17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Scraping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5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</a:t>
            </a:r>
            <a:r>
              <a:rPr sz="17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17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17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Prediction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  <a:tab pos="241935" algn="l"/>
              </a:tabLst>
            </a:pPr>
            <a:r>
              <a:rPr sz="20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r>
              <a:rPr sz="20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0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all</a:t>
            </a:r>
            <a:r>
              <a:rPr sz="20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100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7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screenshots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8600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  <a:tab pos="698500" algn="l"/>
              </a:tabLst>
            </a:pP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1700" spc="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38792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50" dirty="0"/>
              <a:t>Executive</a:t>
            </a:r>
            <a:r>
              <a:rPr sz="3700" spc="55" dirty="0"/>
              <a:t> </a:t>
            </a:r>
            <a:r>
              <a:rPr sz="3700" spc="-195" dirty="0"/>
              <a:t>Summary</a:t>
            </a:r>
            <a:endParaRPr sz="3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877" y="6139596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32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841118"/>
            <a:ext cx="922972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-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combinations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b="1" spc="-295" dirty="0">
                <a:solidFill>
                  <a:srgbClr val="3A2E06"/>
                </a:solidFill>
                <a:latin typeface="Arial"/>
                <a:cs typeface="Arial"/>
              </a:rPr>
              <a:t>WHERE</a:t>
            </a:r>
            <a:r>
              <a:rPr sz="2200" b="1" spc="-290" dirty="0">
                <a:solidFill>
                  <a:srgbClr val="3A2E06"/>
                </a:solidFill>
                <a:latin typeface="Arial"/>
                <a:cs typeface="Arial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clause,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229" dirty="0">
                <a:solidFill>
                  <a:srgbClr val="3A2E06"/>
                </a:solidFill>
                <a:latin typeface="Arial"/>
                <a:cs typeface="Arial"/>
              </a:rPr>
              <a:t>LIKE</a:t>
            </a:r>
            <a:r>
              <a:rPr sz="2200" spc="-229" dirty="0">
                <a:solidFill>
                  <a:srgbClr val="3A2E06"/>
                </a:solidFill>
                <a:latin typeface="Microsoft Sans Serif"/>
                <a:cs typeface="Microsoft Sans Serif"/>
              </a:rPr>
              <a:t>,</a:t>
            </a:r>
            <a:r>
              <a:rPr sz="2200" spc="-2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55" dirty="0">
                <a:solidFill>
                  <a:srgbClr val="3A2E06"/>
                </a:solidFill>
                <a:latin typeface="Arial"/>
                <a:cs typeface="Arial"/>
              </a:rPr>
              <a:t>AND</a:t>
            </a:r>
            <a:r>
              <a:rPr sz="2200" spc="-155" dirty="0">
                <a:solidFill>
                  <a:srgbClr val="3A2E06"/>
                </a:solidFill>
                <a:latin typeface="Microsoft Sans Serif"/>
                <a:cs typeface="Microsoft Sans Serif"/>
              </a:rPr>
              <a:t>,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b="1" spc="-285" dirty="0">
                <a:solidFill>
                  <a:srgbClr val="3A2E06"/>
                </a:solidFill>
                <a:latin typeface="Arial"/>
                <a:cs typeface="Arial"/>
              </a:rPr>
              <a:t>BETWEEN </a:t>
            </a:r>
            <a:r>
              <a:rPr sz="2200" b="1" spc="-280" dirty="0">
                <a:solidFill>
                  <a:srgbClr val="3A2E06"/>
                </a:solidFill>
                <a:latin typeface="Arial"/>
                <a:cs typeface="Arial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conditions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filter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failed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drone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ship,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their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booster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names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year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2015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751" y="417506"/>
            <a:ext cx="44697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175" dirty="0">
                <a:solidFill>
                  <a:srgbClr val="0A48CA"/>
                </a:solidFill>
                <a:latin typeface="Microsoft Sans Serif"/>
                <a:cs typeface="Microsoft Sans Serif"/>
              </a:rPr>
              <a:t>2015</a:t>
            </a:r>
            <a:r>
              <a:rPr sz="3700" spc="10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60" dirty="0">
                <a:solidFill>
                  <a:srgbClr val="0A48CA"/>
                </a:solidFill>
                <a:latin typeface="Microsoft Sans Serif"/>
                <a:cs typeface="Microsoft Sans Serif"/>
              </a:rPr>
              <a:t>Launch</a:t>
            </a:r>
            <a:r>
              <a:rPr sz="3700" spc="10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70" dirty="0">
                <a:solidFill>
                  <a:srgbClr val="0A48CA"/>
                </a:solidFill>
                <a:latin typeface="Microsoft Sans Serif"/>
                <a:cs typeface="Microsoft Sans Serif"/>
              </a:rPr>
              <a:t>Records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110" y="3075432"/>
            <a:ext cx="7238999" cy="25808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300830"/>
            <a:ext cx="1009269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229" dirty="0"/>
              <a:t>Rank</a:t>
            </a:r>
            <a:r>
              <a:rPr spc="120" dirty="0"/>
              <a:t> </a:t>
            </a:r>
            <a:r>
              <a:rPr spc="-75" dirty="0"/>
              <a:t>Landing</a:t>
            </a:r>
            <a:r>
              <a:rPr spc="135" dirty="0"/>
              <a:t> </a:t>
            </a:r>
            <a:r>
              <a:rPr spc="-140" dirty="0"/>
              <a:t>Outcomes</a:t>
            </a:r>
            <a:r>
              <a:rPr spc="125" dirty="0"/>
              <a:t> </a:t>
            </a:r>
            <a:r>
              <a:rPr spc="-125" dirty="0"/>
              <a:t>Between</a:t>
            </a:r>
            <a:r>
              <a:rPr spc="130" dirty="0"/>
              <a:t> </a:t>
            </a:r>
            <a:r>
              <a:rPr spc="135" dirty="0"/>
              <a:t>2010-06-04</a:t>
            </a:r>
            <a:r>
              <a:rPr spc="155" dirty="0"/>
              <a:t> </a:t>
            </a:r>
            <a:r>
              <a:rPr spc="-110" dirty="0"/>
              <a:t>and </a:t>
            </a:r>
            <a:r>
              <a:rPr spc="-944" dirty="0"/>
              <a:t> </a:t>
            </a:r>
            <a:r>
              <a:rPr spc="130" dirty="0"/>
              <a:t>2017-03-20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2847" y="6430200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33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5478" y="1800542"/>
            <a:ext cx="3780790" cy="386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selected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 </a:t>
            </a:r>
            <a:r>
              <a:rPr sz="2000" spc="-5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9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-2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1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-2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-16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sz="20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g 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data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and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 u</a:t>
            </a:r>
            <a:r>
              <a:rPr sz="20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ed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90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r>
              <a:rPr sz="2000" b="1" spc="-160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-29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32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-27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cl</a:t>
            </a:r>
            <a:r>
              <a:rPr sz="20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use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sz="20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il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r  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65" dirty="0">
                <a:solidFill>
                  <a:srgbClr val="404040"/>
                </a:solidFill>
                <a:latin typeface="Arial"/>
                <a:cs typeface="Arial"/>
              </a:rPr>
              <a:t>BETWEEN </a:t>
            </a:r>
            <a:r>
              <a:rPr sz="2000" b="1" spc="-5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2010-06-04</a:t>
            </a:r>
            <a:r>
              <a:rPr sz="20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355600" marR="2413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600" spc="-15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W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appl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33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000" b="1" spc="-32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-23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10" dirty="0">
                <a:solidFill>
                  <a:srgbClr val="404040"/>
                </a:solidFill>
                <a:latin typeface="Arial"/>
                <a:cs typeface="Arial"/>
              </a:rPr>
              <a:t>UP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Y  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group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utc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sz="20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sz="20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es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4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9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2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-20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-18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30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B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Y  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order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grouped 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descending </a:t>
            </a:r>
            <a:r>
              <a:rPr sz="2000" spc="-5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254" y="1646677"/>
            <a:ext cx="6115417" cy="41811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rocket taking off from the water&#10;&#10;Description automatically generated">
            <a:extLst>
              <a:ext uri="{FF2B5EF4-FFF2-40B4-BE49-F238E27FC236}">
                <a16:creationId xmlns:a16="http://schemas.microsoft.com/office/drawing/2014/main" id="{37EA9DFE-999C-545D-CC56-B57DCFEEB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08353"/>
            <a:ext cx="10515599" cy="4717541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71577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5" dirty="0"/>
              <a:t>All</a:t>
            </a:r>
            <a:r>
              <a:rPr sz="3700" spc="120" dirty="0"/>
              <a:t> </a:t>
            </a:r>
            <a:r>
              <a:rPr sz="3700" spc="-125" dirty="0"/>
              <a:t>launch</a:t>
            </a:r>
            <a:r>
              <a:rPr sz="3700" spc="125" dirty="0"/>
              <a:t> </a:t>
            </a:r>
            <a:r>
              <a:rPr sz="3700" spc="-95" dirty="0"/>
              <a:t>sites</a:t>
            </a:r>
            <a:r>
              <a:rPr sz="3700" spc="140" dirty="0"/>
              <a:t> </a:t>
            </a:r>
            <a:r>
              <a:rPr sz="3700" spc="-25" dirty="0"/>
              <a:t>global</a:t>
            </a:r>
            <a:r>
              <a:rPr sz="3700" spc="125" dirty="0"/>
              <a:t> </a:t>
            </a:r>
            <a:r>
              <a:rPr sz="3700" spc="-140" dirty="0"/>
              <a:t>map</a:t>
            </a:r>
            <a:r>
              <a:rPr sz="3700" spc="125" dirty="0"/>
              <a:t> </a:t>
            </a:r>
            <a:r>
              <a:rPr sz="3700" spc="-125" dirty="0"/>
              <a:t>markers</a:t>
            </a:r>
            <a:endParaRPr sz="37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3425" y="1254252"/>
            <a:ext cx="10688573" cy="477164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934656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25" dirty="0"/>
              <a:t>Markers</a:t>
            </a:r>
            <a:r>
              <a:rPr sz="3700" spc="135" dirty="0"/>
              <a:t> </a:t>
            </a:r>
            <a:r>
              <a:rPr sz="3700" spc="-70" dirty="0"/>
              <a:t>showing</a:t>
            </a:r>
            <a:r>
              <a:rPr sz="3700" spc="140" dirty="0"/>
              <a:t> </a:t>
            </a:r>
            <a:r>
              <a:rPr sz="3700" spc="-125" dirty="0"/>
              <a:t>launch</a:t>
            </a:r>
            <a:r>
              <a:rPr sz="3700" spc="140" dirty="0"/>
              <a:t> </a:t>
            </a:r>
            <a:r>
              <a:rPr sz="3700" spc="-95" dirty="0"/>
              <a:t>sites</a:t>
            </a:r>
            <a:r>
              <a:rPr sz="3700" spc="145" dirty="0"/>
              <a:t> </a:t>
            </a:r>
            <a:r>
              <a:rPr sz="3700" dirty="0"/>
              <a:t>with</a:t>
            </a:r>
            <a:r>
              <a:rPr sz="3700" spc="135" dirty="0"/>
              <a:t> </a:t>
            </a:r>
            <a:r>
              <a:rPr sz="3700" spc="-40" dirty="0"/>
              <a:t>color</a:t>
            </a:r>
            <a:r>
              <a:rPr sz="3700" spc="130" dirty="0"/>
              <a:t> </a:t>
            </a:r>
            <a:r>
              <a:rPr sz="3700" spc="-100" dirty="0"/>
              <a:t>labels</a:t>
            </a:r>
            <a:endParaRPr sz="37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61577" y="6159272"/>
            <a:ext cx="12065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37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455"/>
            <a:ext cx="10091927" cy="506501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6880859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60" dirty="0"/>
              <a:t>Launch</a:t>
            </a:r>
            <a:r>
              <a:rPr sz="3700" spc="120" dirty="0"/>
              <a:t> </a:t>
            </a:r>
            <a:r>
              <a:rPr sz="3700" spc="-130" dirty="0"/>
              <a:t>Site</a:t>
            </a:r>
            <a:r>
              <a:rPr sz="3700" spc="130" dirty="0"/>
              <a:t> </a:t>
            </a:r>
            <a:r>
              <a:rPr sz="3700" spc="-100" dirty="0"/>
              <a:t>distance</a:t>
            </a:r>
            <a:r>
              <a:rPr sz="3700" spc="140" dirty="0"/>
              <a:t> </a:t>
            </a:r>
            <a:r>
              <a:rPr sz="3700" spc="70" dirty="0"/>
              <a:t>to</a:t>
            </a:r>
            <a:r>
              <a:rPr sz="3700" spc="125" dirty="0"/>
              <a:t> </a:t>
            </a:r>
            <a:r>
              <a:rPr sz="3700" spc="-110" dirty="0"/>
              <a:t>landmarks</a:t>
            </a:r>
            <a:endParaRPr sz="3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31912" y="6342882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39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53896"/>
            <a:ext cx="10687049" cy="477239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48751" y="462915"/>
            <a:ext cx="965200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5" dirty="0"/>
              <a:t>Pie</a:t>
            </a:r>
            <a:r>
              <a:rPr sz="2500" spc="85" dirty="0"/>
              <a:t> </a:t>
            </a:r>
            <a:r>
              <a:rPr sz="2500" spc="-50" dirty="0"/>
              <a:t>chart</a:t>
            </a:r>
            <a:r>
              <a:rPr sz="2500" spc="90" dirty="0"/>
              <a:t> </a:t>
            </a:r>
            <a:r>
              <a:rPr sz="2500" spc="-50" dirty="0"/>
              <a:t>showing</a:t>
            </a:r>
            <a:r>
              <a:rPr sz="2500" spc="90" dirty="0"/>
              <a:t> </a:t>
            </a:r>
            <a:r>
              <a:rPr sz="2500" spc="-35" dirty="0"/>
              <a:t>the</a:t>
            </a:r>
            <a:r>
              <a:rPr sz="2500" spc="85" dirty="0"/>
              <a:t> </a:t>
            </a:r>
            <a:r>
              <a:rPr sz="2500" spc="-140" dirty="0"/>
              <a:t>success</a:t>
            </a:r>
            <a:r>
              <a:rPr sz="2500" spc="90" dirty="0"/>
              <a:t> </a:t>
            </a:r>
            <a:r>
              <a:rPr sz="2500" spc="-65" dirty="0"/>
              <a:t>percentage</a:t>
            </a:r>
            <a:r>
              <a:rPr sz="2500" spc="85" dirty="0"/>
              <a:t> </a:t>
            </a:r>
            <a:r>
              <a:rPr sz="2500" spc="-90" dirty="0"/>
              <a:t>achieved</a:t>
            </a:r>
            <a:r>
              <a:rPr sz="2500" spc="85" dirty="0"/>
              <a:t> </a:t>
            </a:r>
            <a:r>
              <a:rPr sz="2500" spc="-45" dirty="0"/>
              <a:t>by</a:t>
            </a:r>
            <a:r>
              <a:rPr sz="2500" spc="95" dirty="0"/>
              <a:t> </a:t>
            </a:r>
            <a:r>
              <a:rPr sz="2500" spc="-135" dirty="0"/>
              <a:t>each</a:t>
            </a:r>
            <a:r>
              <a:rPr sz="2500" spc="80" dirty="0"/>
              <a:t> </a:t>
            </a:r>
            <a:r>
              <a:rPr sz="2500" spc="-85" dirty="0"/>
              <a:t>launch</a:t>
            </a:r>
            <a:r>
              <a:rPr sz="2500" spc="80" dirty="0"/>
              <a:t> </a:t>
            </a:r>
            <a:r>
              <a:rPr sz="2500" spc="-40" dirty="0"/>
              <a:t>site</a:t>
            </a:r>
            <a:endParaRPr sz="2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sp>
          <p:nvSpPr>
            <p:cNvPr id="3" name="object 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42822"/>
              <a:ext cx="7791449" cy="444017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2325" y="580400"/>
            <a:ext cx="967803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25" dirty="0"/>
              <a:t>Pie</a:t>
            </a:r>
            <a:r>
              <a:rPr sz="2500" spc="85" dirty="0"/>
              <a:t> </a:t>
            </a:r>
            <a:r>
              <a:rPr sz="2500" spc="-50" dirty="0"/>
              <a:t>chart</a:t>
            </a:r>
            <a:r>
              <a:rPr sz="2500" spc="90" dirty="0"/>
              <a:t> </a:t>
            </a:r>
            <a:r>
              <a:rPr sz="2500" spc="-50" dirty="0"/>
              <a:t>showing</a:t>
            </a:r>
            <a:r>
              <a:rPr sz="2500" spc="95" dirty="0"/>
              <a:t> </a:t>
            </a:r>
            <a:r>
              <a:rPr sz="2500" spc="-35" dirty="0"/>
              <a:t>the</a:t>
            </a:r>
            <a:r>
              <a:rPr sz="2500" spc="85" dirty="0"/>
              <a:t> </a:t>
            </a:r>
            <a:r>
              <a:rPr sz="2500" spc="-110" dirty="0"/>
              <a:t>Launch</a:t>
            </a:r>
            <a:r>
              <a:rPr sz="2500" spc="85" dirty="0"/>
              <a:t> </a:t>
            </a:r>
            <a:r>
              <a:rPr sz="2500" spc="-40" dirty="0"/>
              <a:t>site</a:t>
            </a:r>
            <a:r>
              <a:rPr sz="2500" spc="90" dirty="0"/>
              <a:t> </a:t>
            </a:r>
            <a:r>
              <a:rPr sz="2500" dirty="0"/>
              <a:t>with</a:t>
            </a:r>
            <a:r>
              <a:rPr sz="2500" spc="90" dirty="0"/>
              <a:t> </a:t>
            </a:r>
            <a:r>
              <a:rPr sz="2500" spc="-35" dirty="0"/>
              <a:t>the</a:t>
            </a:r>
            <a:r>
              <a:rPr sz="2500" spc="80" dirty="0"/>
              <a:t> </a:t>
            </a:r>
            <a:r>
              <a:rPr sz="2500" spc="-40" dirty="0"/>
              <a:t>highest</a:t>
            </a:r>
            <a:r>
              <a:rPr sz="2500" spc="90" dirty="0"/>
              <a:t> </a:t>
            </a:r>
            <a:r>
              <a:rPr sz="2500" spc="-85" dirty="0"/>
              <a:t>launch</a:t>
            </a:r>
            <a:r>
              <a:rPr sz="2500" spc="85" dirty="0"/>
              <a:t> </a:t>
            </a:r>
            <a:r>
              <a:rPr sz="2500" spc="-140" dirty="0"/>
              <a:t>success</a:t>
            </a:r>
            <a:r>
              <a:rPr sz="2500" spc="95" dirty="0"/>
              <a:t> </a:t>
            </a:r>
            <a:r>
              <a:rPr sz="2500" spc="-5" dirty="0"/>
              <a:t>ratio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38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0750"/>
            <a:ext cx="10515600" cy="4667250"/>
            <a:chOff x="0" y="2190750"/>
            <a:chExt cx="10515600" cy="4667250"/>
          </a:xfrm>
        </p:grpSpPr>
        <p:sp>
          <p:nvSpPr>
            <p:cNvPr id="3" name="object 3"/>
            <p:cNvSpPr/>
            <p:nvPr/>
          </p:nvSpPr>
          <p:spPr>
            <a:xfrm>
              <a:off x="0" y="4013454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0750"/>
              <a:ext cx="10515599" cy="37863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421646"/>
            <a:ext cx="9415145" cy="7499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40"/>
              </a:spcBef>
            </a:pPr>
            <a:r>
              <a:rPr sz="2500" spc="-80" dirty="0"/>
              <a:t>Scatter </a:t>
            </a:r>
            <a:r>
              <a:rPr sz="2500" spc="35" dirty="0"/>
              <a:t>plot </a:t>
            </a:r>
            <a:r>
              <a:rPr sz="2500" spc="-5" dirty="0"/>
              <a:t>of </a:t>
            </a:r>
            <a:r>
              <a:rPr sz="2500" spc="-100" dirty="0"/>
              <a:t>Payload</a:t>
            </a:r>
            <a:r>
              <a:rPr sz="2500" spc="-95" dirty="0"/>
              <a:t> </a:t>
            </a:r>
            <a:r>
              <a:rPr sz="2500" spc="-120" dirty="0"/>
              <a:t>vs</a:t>
            </a:r>
            <a:r>
              <a:rPr sz="2500" spc="-114" dirty="0"/>
              <a:t> </a:t>
            </a:r>
            <a:r>
              <a:rPr sz="2500" spc="-110" dirty="0"/>
              <a:t>Launch</a:t>
            </a:r>
            <a:r>
              <a:rPr sz="2500" spc="-105" dirty="0"/>
              <a:t> </a:t>
            </a:r>
            <a:r>
              <a:rPr sz="2500" spc="-85" dirty="0"/>
              <a:t>Outcome </a:t>
            </a:r>
            <a:r>
              <a:rPr sz="2500" spc="5" dirty="0"/>
              <a:t>for </a:t>
            </a:r>
            <a:r>
              <a:rPr sz="2500" spc="-40" dirty="0"/>
              <a:t>all </a:t>
            </a:r>
            <a:r>
              <a:rPr sz="2500" spc="-75" dirty="0"/>
              <a:t>sites, </a:t>
            </a:r>
            <a:r>
              <a:rPr sz="2500" dirty="0"/>
              <a:t>with </a:t>
            </a:r>
            <a:r>
              <a:rPr sz="2500" spc="-20" dirty="0"/>
              <a:t>different </a:t>
            </a:r>
            <a:r>
              <a:rPr sz="2500" spc="-650" dirty="0"/>
              <a:t> </a:t>
            </a:r>
            <a:r>
              <a:rPr sz="2500" spc="-60" dirty="0"/>
              <a:t>payload</a:t>
            </a:r>
            <a:r>
              <a:rPr sz="2500" spc="90" dirty="0"/>
              <a:t> </a:t>
            </a:r>
            <a:r>
              <a:rPr sz="2500" spc="-75" dirty="0"/>
              <a:t>selected</a:t>
            </a:r>
            <a:r>
              <a:rPr sz="2500" spc="85" dirty="0"/>
              <a:t> </a:t>
            </a:r>
            <a:r>
              <a:rPr sz="2500" spc="-20" dirty="0"/>
              <a:t>in</a:t>
            </a:r>
            <a:r>
              <a:rPr sz="2500" spc="75" dirty="0"/>
              <a:t> </a:t>
            </a:r>
            <a:r>
              <a:rPr sz="2500" spc="-35" dirty="0"/>
              <a:t>the</a:t>
            </a:r>
            <a:r>
              <a:rPr sz="2500" spc="85" dirty="0"/>
              <a:t> </a:t>
            </a:r>
            <a:r>
              <a:rPr sz="2500" spc="-70" dirty="0"/>
              <a:t>range</a:t>
            </a:r>
            <a:r>
              <a:rPr sz="2500" spc="80" dirty="0"/>
              <a:t> </a:t>
            </a:r>
            <a:r>
              <a:rPr sz="2500" spc="-35" dirty="0"/>
              <a:t>slider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11062716" y="6439502"/>
            <a:ext cx="2362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Trebuchet MS"/>
                <a:cs typeface="Trebuchet MS"/>
              </a:rPr>
              <a:t>39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9076" y="6139596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807" y="417855"/>
            <a:ext cx="24466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30" dirty="0"/>
              <a:t>Introduction</a:t>
            </a:r>
            <a:endParaRPr sz="3700"/>
          </a:p>
        </p:txBody>
      </p:sp>
      <p:sp>
        <p:nvSpPr>
          <p:cNvPr id="4" name="object 4"/>
          <p:cNvSpPr txBox="1"/>
          <p:nvPr/>
        </p:nvSpPr>
        <p:spPr>
          <a:xfrm>
            <a:off x="906807" y="1324613"/>
            <a:ext cx="9608820" cy="421259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Project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background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context</a:t>
            </a:r>
            <a:endParaRPr sz="2200">
              <a:latin typeface="Microsoft Sans Serif"/>
              <a:cs typeface="Microsoft Sans Serif"/>
            </a:endParaRPr>
          </a:p>
          <a:p>
            <a:pPr marL="469265" marR="5080" algn="just">
              <a:lnSpc>
                <a:spcPts val="1939"/>
              </a:lnSpc>
              <a:spcBef>
                <a:spcPts val="1460"/>
              </a:spcBef>
            </a:pP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 </a:t>
            </a:r>
            <a:r>
              <a:rPr sz="1800" spc="-17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-1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 </a:t>
            </a:r>
            <a:r>
              <a:rPr sz="18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9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on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its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website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cost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62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other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cost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165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each,</a:t>
            </a: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much</a:t>
            </a:r>
            <a:r>
              <a:rPr sz="1800" spc="3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savings</a:t>
            </a:r>
            <a:r>
              <a:rPr sz="1800" spc="3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1800" spc="3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</a:t>
            </a:r>
            <a:r>
              <a:rPr sz="18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1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2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reuse</a:t>
            </a:r>
            <a:r>
              <a:rPr sz="1800" spc="3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 </a:t>
            </a:r>
            <a:r>
              <a:rPr sz="18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stage.</a:t>
            </a:r>
            <a:r>
              <a:rPr sz="1800" spc="3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Therefore,</a:t>
            </a:r>
            <a:r>
              <a:rPr sz="1800" spc="3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if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800" spc="3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2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if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 </a:t>
            </a:r>
            <a:r>
              <a:rPr sz="18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will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land,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we </a:t>
            </a: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can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cost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This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can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be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used 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if </a:t>
            </a:r>
            <a:r>
              <a:rPr sz="18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an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wants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18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bid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against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</a:t>
            </a:r>
            <a:r>
              <a:rPr sz="18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7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-1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launch.</a:t>
            </a:r>
            <a:r>
              <a:rPr sz="1800" spc="3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This</a:t>
            </a:r>
            <a:r>
              <a:rPr sz="1800" spc="3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goal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1800" spc="3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18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create</a:t>
            </a:r>
            <a:r>
              <a:rPr sz="1800" spc="3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18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will</a:t>
            </a:r>
            <a:r>
              <a:rPr sz="18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Problems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you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want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find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answers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210"/>
              </a:spcBef>
              <a:buChar char="-"/>
              <a:tabLst>
                <a:tab pos="698500" algn="l"/>
              </a:tabLst>
            </a:pPr>
            <a:r>
              <a:rPr sz="18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What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factors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will</a:t>
            </a:r>
            <a:r>
              <a:rPr sz="18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13690" lvl="1" indent="-228600">
              <a:lnSpc>
                <a:spcPts val="1939"/>
              </a:lnSpc>
              <a:spcBef>
                <a:spcPts val="1435"/>
              </a:spcBef>
              <a:buChar char="-"/>
              <a:tabLst>
                <a:tab pos="697865" algn="l"/>
                <a:tab pos="698500" algn="l"/>
              </a:tabLst>
            </a:pP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interaction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amongst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features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that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18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rate 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 </a:t>
            </a:r>
            <a:r>
              <a:rPr sz="1800" spc="-4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1160"/>
              </a:spcBef>
              <a:buChar char="-"/>
              <a:tabLst>
                <a:tab pos="698500" algn="l"/>
              </a:tabLst>
            </a:pPr>
            <a:r>
              <a:rPr sz="18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What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needs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be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place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3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ensure</a:t>
            </a:r>
            <a:r>
              <a:rPr sz="18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0"/>
            <a:ext cx="4773295" cy="6867525"/>
            <a:chOff x="7420550" y="0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5485" y="804246"/>
            <a:ext cx="2621280" cy="1097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z="3700" spc="-225" dirty="0">
                <a:solidFill>
                  <a:srgbClr val="0A48CA"/>
                </a:solidFill>
                <a:latin typeface="Microsoft Sans Serif"/>
                <a:cs typeface="Microsoft Sans Serif"/>
              </a:rPr>
              <a:t>Cl</a:t>
            </a:r>
            <a:r>
              <a:rPr sz="3700" spc="-270" dirty="0">
                <a:solidFill>
                  <a:srgbClr val="0A48CA"/>
                </a:solidFill>
                <a:latin typeface="Microsoft Sans Serif"/>
                <a:cs typeface="Microsoft Sans Serif"/>
              </a:rPr>
              <a:t>a</a:t>
            </a:r>
            <a:r>
              <a:rPr sz="3700" spc="-110" dirty="0">
                <a:solidFill>
                  <a:srgbClr val="0A48CA"/>
                </a:solidFill>
                <a:latin typeface="Microsoft Sans Serif"/>
                <a:cs typeface="Microsoft Sans Serif"/>
              </a:rPr>
              <a:t>ssi</a:t>
            </a:r>
            <a:r>
              <a:rPr sz="3700" spc="-80" dirty="0">
                <a:solidFill>
                  <a:srgbClr val="0A48CA"/>
                </a:solidFill>
                <a:latin typeface="Microsoft Sans Serif"/>
                <a:cs typeface="Microsoft Sans Serif"/>
              </a:rPr>
              <a:t>f</a:t>
            </a:r>
            <a:r>
              <a:rPr sz="3700" spc="-150" dirty="0">
                <a:solidFill>
                  <a:srgbClr val="0A48CA"/>
                </a:solidFill>
                <a:latin typeface="Microsoft Sans Serif"/>
                <a:cs typeface="Microsoft Sans Serif"/>
              </a:rPr>
              <a:t>ica</a:t>
            </a:r>
            <a:r>
              <a:rPr sz="3700" spc="160" dirty="0">
                <a:solidFill>
                  <a:srgbClr val="0A48CA"/>
                </a:solidFill>
                <a:latin typeface="Microsoft Sans Serif"/>
                <a:cs typeface="Microsoft Sans Serif"/>
              </a:rPr>
              <a:t>t</a:t>
            </a:r>
            <a:r>
              <a:rPr sz="3700" spc="10" dirty="0">
                <a:solidFill>
                  <a:srgbClr val="0A48CA"/>
                </a:solidFill>
                <a:latin typeface="Microsoft Sans Serif"/>
                <a:cs typeface="Microsoft Sans Serif"/>
              </a:rPr>
              <a:t>io</a:t>
            </a:r>
            <a:r>
              <a:rPr sz="3700" spc="-65" dirty="0">
                <a:solidFill>
                  <a:srgbClr val="0A48CA"/>
                </a:solidFill>
                <a:latin typeface="Microsoft Sans Serif"/>
                <a:cs typeface="Microsoft Sans Serif"/>
              </a:rPr>
              <a:t>n  </a:t>
            </a:r>
            <a:r>
              <a:rPr sz="3700" spc="-165" dirty="0">
                <a:solidFill>
                  <a:srgbClr val="0A48CA"/>
                </a:solidFill>
                <a:latin typeface="Microsoft Sans Serif"/>
                <a:cs typeface="Microsoft Sans Serif"/>
              </a:rPr>
              <a:t>Accuracy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8116" y="6430200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7E7E7E"/>
                </a:solidFill>
                <a:latin typeface="Trebuchet MS"/>
                <a:cs typeface="Trebuchet MS"/>
              </a:rPr>
              <a:t>43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268402" y="818134"/>
            <a:ext cx="5648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404040"/>
                </a:solidFill>
              </a:rPr>
              <a:t>The</a:t>
            </a:r>
            <a:r>
              <a:rPr sz="2200" spc="65" dirty="0">
                <a:solidFill>
                  <a:srgbClr val="404040"/>
                </a:solidFill>
              </a:rPr>
              <a:t> </a:t>
            </a:r>
            <a:r>
              <a:rPr sz="2200" spc="-55" dirty="0">
                <a:solidFill>
                  <a:srgbClr val="404040"/>
                </a:solidFill>
              </a:rPr>
              <a:t>decision</a:t>
            </a:r>
            <a:r>
              <a:rPr sz="2200" spc="60" dirty="0">
                <a:solidFill>
                  <a:srgbClr val="404040"/>
                </a:solidFill>
              </a:rPr>
              <a:t> </a:t>
            </a:r>
            <a:r>
              <a:rPr sz="2200" spc="-35" dirty="0">
                <a:solidFill>
                  <a:srgbClr val="404040"/>
                </a:solidFill>
              </a:rPr>
              <a:t>tree</a:t>
            </a:r>
            <a:r>
              <a:rPr sz="2200" spc="75" dirty="0">
                <a:solidFill>
                  <a:srgbClr val="404040"/>
                </a:solidFill>
              </a:rPr>
              <a:t> </a:t>
            </a:r>
            <a:r>
              <a:rPr sz="2200" spc="-60" dirty="0">
                <a:solidFill>
                  <a:srgbClr val="404040"/>
                </a:solidFill>
              </a:rPr>
              <a:t>classifier</a:t>
            </a:r>
            <a:r>
              <a:rPr sz="2200" spc="60" dirty="0">
                <a:solidFill>
                  <a:srgbClr val="404040"/>
                </a:solidFill>
              </a:rPr>
              <a:t> </a:t>
            </a:r>
            <a:r>
              <a:rPr sz="2200" spc="-60" dirty="0">
                <a:solidFill>
                  <a:srgbClr val="404040"/>
                </a:solidFill>
              </a:rPr>
              <a:t>is</a:t>
            </a:r>
            <a:r>
              <a:rPr sz="2200" spc="80" dirty="0">
                <a:solidFill>
                  <a:srgbClr val="404040"/>
                </a:solidFill>
              </a:rPr>
              <a:t> </a:t>
            </a:r>
            <a:r>
              <a:rPr sz="2200" spc="-30" dirty="0">
                <a:solidFill>
                  <a:srgbClr val="404040"/>
                </a:solidFill>
              </a:rPr>
              <a:t>the</a:t>
            </a:r>
            <a:r>
              <a:rPr sz="2200" spc="70" dirty="0">
                <a:solidFill>
                  <a:srgbClr val="404040"/>
                </a:solidFill>
              </a:rPr>
              <a:t> </a:t>
            </a:r>
            <a:r>
              <a:rPr sz="2200" spc="-45" dirty="0">
                <a:solidFill>
                  <a:srgbClr val="404040"/>
                </a:solidFill>
              </a:rPr>
              <a:t>model</a:t>
            </a:r>
            <a:r>
              <a:rPr sz="2200" spc="60" dirty="0">
                <a:solidFill>
                  <a:srgbClr val="404040"/>
                </a:solidFill>
              </a:rPr>
              <a:t> </a:t>
            </a:r>
            <a:r>
              <a:rPr sz="2200" dirty="0">
                <a:solidFill>
                  <a:srgbClr val="404040"/>
                </a:solidFill>
              </a:rPr>
              <a:t>with </a:t>
            </a:r>
            <a:r>
              <a:rPr sz="2200" spc="-570" dirty="0">
                <a:solidFill>
                  <a:srgbClr val="404040"/>
                </a:solidFill>
              </a:rPr>
              <a:t> </a:t>
            </a:r>
            <a:r>
              <a:rPr sz="2200" spc="-30" dirty="0">
                <a:solidFill>
                  <a:srgbClr val="404040"/>
                </a:solidFill>
              </a:rPr>
              <a:t>the</a:t>
            </a:r>
            <a:r>
              <a:rPr sz="2200" spc="60" dirty="0">
                <a:solidFill>
                  <a:srgbClr val="404040"/>
                </a:solidFill>
              </a:rPr>
              <a:t> </a:t>
            </a:r>
            <a:r>
              <a:rPr sz="2200" spc="-35" dirty="0">
                <a:solidFill>
                  <a:srgbClr val="404040"/>
                </a:solidFill>
              </a:rPr>
              <a:t>highest</a:t>
            </a:r>
            <a:r>
              <a:rPr sz="2200" spc="55" dirty="0">
                <a:solidFill>
                  <a:srgbClr val="404040"/>
                </a:solidFill>
              </a:rPr>
              <a:t> </a:t>
            </a:r>
            <a:r>
              <a:rPr sz="2200" spc="-55" dirty="0">
                <a:solidFill>
                  <a:srgbClr val="404040"/>
                </a:solidFill>
              </a:rPr>
              <a:t>classification</a:t>
            </a:r>
            <a:r>
              <a:rPr sz="2200" spc="55" dirty="0">
                <a:solidFill>
                  <a:srgbClr val="404040"/>
                </a:solidFill>
              </a:rPr>
              <a:t> </a:t>
            </a:r>
            <a:r>
              <a:rPr sz="2200" spc="-105" dirty="0">
                <a:solidFill>
                  <a:srgbClr val="404040"/>
                </a:solidFill>
              </a:rPr>
              <a:t>accuracy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" y="2815590"/>
            <a:ext cx="11164823" cy="33207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72893"/>
            <a:ext cx="532320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confusion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matrix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decision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tree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shows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can 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distinguish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classes. 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major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problem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false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positives</a:t>
            </a:r>
            <a:endParaRPr sz="2200">
              <a:latin typeface="Microsoft Sans Serif"/>
              <a:cs typeface="Microsoft Sans Serif"/>
            </a:endParaRPr>
          </a:p>
          <a:p>
            <a:pPr marL="355600" marR="654050">
              <a:lnSpc>
                <a:spcPct val="100000"/>
              </a:lnSpc>
            </a:pP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.i.e.,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unsuccessful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marked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as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339153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/>
              <a:t>Confusion</a:t>
            </a:r>
            <a:r>
              <a:rPr sz="3700" spc="45" dirty="0"/>
              <a:t> </a:t>
            </a:r>
            <a:r>
              <a:rPr sz="3700" spc="-65" dirty="0"/>
              <a:t>Matrix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1581" y="1880616"/>
            <a:ext cx="4281665" cy="30967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44029"/>
            <a:ext cx="9754870" cy="3440429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conclude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that:</a:t>
            </a:r>
            <a:endParaRPr sz="2200">
              <a:latin typeface="Microsoft Sans Serif"/>
              <a:cs typeface="Microsoft Sans Serif"/>
            </a:endParaRPr>
          </a:p>
          <a:p>
            <a:pPr marL="355600" marR="17843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larger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amount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greater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Launch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</a:t>
            </a:r>
            <a:r>
              <a:rPr sz="22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started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increase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Microsoft Sans Serif"/>
                <a:cs typeface="Microsoft Sans Serif"/>
              </a:rPr>
              <a:t>2013</a:t>
            </a:r>
            <a:r>
              <a:rPr sz="22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till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2020.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Orbits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ES-L1,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35" dirty="0">
                <a:solidFill>
                  <a:srgbClr val="404040"/>
                </a:solidFill>
                <a:latin typeface="Microsoft Sans Serif"/>
                <a:cs typeface="Microsoft Sans Serif"/>
              </a:rPr>
              <a:t>GEO,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HEO,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25" dirty="0">
                <a:solidFill>
                  <a:srgbClr val="404040"/>
                </a:solidFill>
                <a:latin typeface="Microsoft Sans Serif"/>
                <a:cs typeface="Microsoft Sans Serif"/>
              </a:rPr>
              <a:t>SSO,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VLEO</a:t>
            </a:r>
            <a:r>
              <a:rPr sz="22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had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most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75" dirty="0">
                <a:solidFill>
                  <a:srgbClr val="3A2E06"/>
                </a:solidFill>
                <a:latin typeface="Microsoft Sans Serif"/>
                <a:cs typeface="Microsoft Sans Serif"/>
              </a:rPr>
              <a:t>KSC</a:t>
            </a:r>
            <a:r>
              <a:rPr sz="2200" spc="-2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LC-39A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had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most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any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Decision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tree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best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this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task.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24085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35" dirty="0"/>
              <a:t>Conclusions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3905" cy="6867525"/>
            <a:chOff x="0" y="0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71" y="1418162"/>
            <a:ext cx="8361680" cy="45097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spc="-95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2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methodology: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Data</a:t>
            </a:r>
            <a:r>
              <a:rPr sz="19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was</a:t>
            </a:r>
            <a:r>
              <a:rPr sz="19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collected</a:t>
            </a:r>
            <a:r>
              <a:rPr sz="19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using</a:t>
            </a:r>
            <a:r>
              <a:rPr sz="19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757575"/>
                </a:solidFill>
                <a:latin typeface="Microsoft Sans Serif"/>
                <a:cs typeface="Microsoft Sans Serif"/>
              </a:rPr>
              <a:t>SpaceX</a:t>
            </a:r>
            <a:r>
              <a:rPr sz="19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30" dirty="0">
                <a:solidFill>
                  <a:srgbClr val="757575"/>
                </a:solidFill>
                <a:latin typeface="Microsoft Sans Serif"/>
                <a:cs typeface="Microsoft Sans Serif"/>
              </a:rPr>
              <a:t>API</a:t>
            </a:r>
            <a:r>
              <a:rPr sz="19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900" spc="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web</a:t>
            </a:r>
            <a:r>
              <a:rPr sz="19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scraping</a:t>
            </a:r>
            <a:r>
              <a:rPr sz="1900" spc="10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from</a:t>
            </a:r>
            <a:r>
              <a:rPr sz="1900" spc="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Wikipedia.</a:t>
            </a:r>
            <a:endParaRPr sz="19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One-hot</a:t>
            </a:r>
            <a:r>
              <a:rPr sz="19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encoding</a:t>
            </a:r>
            <a:r>
              <a:rPr sz="1900" spc="10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was</a:t>
            </a:r>
            <a:r>
              <a:rPr sz="1900" spc="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applied</a:t>
            </a:r>
            <a:r>
              <a:rPr sz="1900" spc="10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757575"/>
                </a:solidFill>
                <a:latin typeface="Microsoft Sans Serif"/>
                <a:cs typeface="Microsoft Sans Serif"/>
              </a:rPr>
              <a:t>to</a:t>
            </a:r>
            <a:r>
              <a:rPr sz="19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categorical</a:t>
            </a:r>
            <a:r>
              <a:rPr sz="1900" spc="11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features</a:t>
            </a:r>
            <a:endParaRPr sz="19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3A2E06"/>
                </a:solidFill>
                <a:latin typeface="Microsoft Sans Serif"/>
                <a:cs typeface="Microsoft Sans Serif"/>
              </a:rPr>
              <a:t>(EDA)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visualization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Plotly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Dash</a:t>
            </a:r>
            <a:endParaRPr sz="22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923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How</a:t>
            </a:r>
            <a:r>
              <a:rPr sz="1900" spc="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757575"/>
                </a:solidFill>
                <a:latin typeface="Microsoft Sans Serif"/>
                <a:cs typeface="Microsoft Sans Serif"/>
              </a:rPr>
              <a:t>to</a:t>
            </a:r>
            <a:r>
              <a:rPr sz="1900" spc="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build,</a:t>
            </a:r>
            <a:r>
              <a:rPr sz="19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tune,</a:t>
            </a:r>
            <a:r>
              <a:rPr sz="1900" spc="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evaluate</a:t>
            </a:r>
            <a:r>
              <a:rPr sz="1900" spc="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classification</a:t>
            </a:r>
            <a:r>
              <a:rPr sz="1900" spc="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models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266319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45" dirty="0"/>
              <a:t>Methodology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18843"/>
            <a:ext cx="10060940" cy="385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various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methods</a:t>
            </a:r>
            <a:endParaRPr sz="2200">
              <a:latin typeface="Microsoft Sans Serif"/>
              <a:cs typeface="Microsoft Sans Serif"/>
            </a:endParaRPr>
          </a:p>
          <a:p>
            <a:pPr marL="755650" indent="-285750">
              <a:lnSpc>
                <a:spcPct val="100000"/>
              </a:lnSpc>
              <a:spcBef>
                <a:spcPts val="1420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  <a:tab pos="755650" algn="l"/>
              </a:tabLst>
            </a:pP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1900" spc="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done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get</a:t>
            </a:r>
            <a:r>
              <a:rPr sz="19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</a:t>
            </a:r>
            <a:r>
              <a:rPr sz="19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1900" spc="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API.</a:t>
            </a:r>
            <a:endParaRPr sz="1900">
              <a:latin typeface="Microsoft Sans Serif"/>
              <a:cs typeface="Microsoft Sans Serif"/>
            </a:endParaRPr>
          </a:p>
          <a:p>
            <a:pPr marL="755650" marR="508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  <a:tab pos="755650" algn="l"/>
              </a:tabLst>
            </a:pP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Next,</a:t>
            </a:r>
            <a:r>
              <a:rPr sz="19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decoded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response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content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19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Json</a:t>
            </a:r>
            <a:r>
              <a:rPr sz="1900" spc="25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43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.json()</a:t>
            </a:r>
            <a:r>
              <a:rPr sz="1900" spc="3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function </a:t>
            </a: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call</a:t>
            </a:r>
            <a:r>
              <a:rPr sz="1900" spc="40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1900" spc="3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turn </a:t>
            </a:r>
            <a:r>
              <a:rPr sz="19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it </a:t>
            </a:r>
            <a:r>
              <a:rPr sz="1900" spc="-4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</a:t>
            </a:r>
            <a:r>
              <a:rPr sz="1900" spc="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</a:t>
            </a:r>
            <a:r>
              <a:rPr sz="19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.json_normalize().</a:t>
            </a:r>
            <a:endParaRPr sz="1900">
              <a:latin typeface="Microsoft Sans Serif"/>
              <a:cs typeface="Microsoft Sans Serif"/>
            </a:endParaRPr>
          </a:p>
          <a:p>
            <a:pPr marL="755650" marR="5080" indent="-285750">
              <a:lnSpc>
                <a:spcPct val="100000"/>
              </a:lnSpc>
              <a:spcBef>
                <a:spcPts val="1405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  <a:tab pos="755650" algn="l"/>
              </a:tabLst>
            </a:pPr>
            <a:r>
              <a:rPr sz="1900" spc="-18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then</a:t>
            </a:r>
            <a:r>
              <a:rPr sz="1900" spc="3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cleaned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3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</a:t>
            </a:r>
            <a:r>
              <a:rPr sz="1900" spc="3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checked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missing</a:t>
            </a:r>
            <a:r>
              <a:rPr sz="1900" spc="3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values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fill</a:t>
            </a:r>
            <a:r>
              <a:rPr sz="1900" spc="3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missing</a:t>
            </a:r>
            <a:r>
              <a:rPr sz="1900" spc="3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values</a:t>
            </a:r>
            <a:r>
              <a:rPr sz="1900" spc="3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 </a:t>
            </a:r>
            <a:r>
              <a:rPr sz="1900" spc="-4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necessary.</a:t>
            </a:r>
            <a:endParaRPr sz="1900">
              <a:latin typeface="Microsoft Sans Serif"/>
              <a:cs typeface="Microsoft Sans Serif"/>
            </a:endParaRPr>
          </a:p>
          <a:p>
            <a:pPr marL="755650" marR="5715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  <a:tab pos="755650" algn="l"/>
              </a:tabLst>
            </a:pP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addition,</a:t>
            </a:r>
            <a:r>
              <a:rPr sz="1900" spc="1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performed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scraping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1900" spc="1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Wikipedia</a:t>
            </a:r>
            <a:r>
              <a:rPr sz="1900" spc="1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3A2E06"/>
                </a:solidFill>
                <a:latin typeface="Microsoft Sans Serif"/>
                <a:cs typeface="Microsoft Sans Serif"/>
              </a:rPr>
              <a:t>9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1900" spc="1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</a:t>
            </a:r>
            <a:r>
              <a:rPr sz="1900" spc="1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 </a:t>
            </a:r>
            <a:r>
              <a:rPr sz="1900" spc="-4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BeautifulSoup.</a:t>
            </a:r>
            <a:endParaRPr sz="1900">
              <a:latin typeface="Microsoft Sans Serif"/>
              <a:cs typeface="Microsoft Sans Serif"/>
            </a:endParaRPr>
          </a:p>
          <a:p>
            <a:pPr marL="755015" marR="5080" indent="-285750">
              <a:lnSpc>
                <a:spcPct val="100000"/>
              </a:lnSpc>
              <a:spcBef>
                <a:spcPts val="1395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  <a:tab pos="755650" algn="l"/>
              </a:tabLst>
            </a:pP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objective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48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extract</a:t>
            </a:r>
            <a:r>
              <a:rPr sz="19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19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</a:t>
            </a:r>
            <a:r>
              <a:rPr sz="19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1900" spc="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HTML</a:t>
            </a:r>
            <a:r>
              <a:rPr sz="1900" spc="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table,</a:t>
            </a:r>
            <a:r>
              <a:rPr sz="19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parse</a:t>
            </a:r>
            <a:r>
              <a:rPr sz="19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1900" spc="-4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convert</a:t>
            </a:r>
            <a:r>
              <a:rPr sz="19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it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</a:t>
            </a:r>
            <a:r>
              <a:rPr sz="1900" spc="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</a:t>
            </a:r>
            <a:r>
              <a:rPr sz="19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future</a:t>
            </a:r>
            <a:r>
              <a:rPr sz="19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307657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/>
              <a:t>Data</a:t>
            </a:r>
            <a:r>
              <a:rPr sz="3700" spc="95" dirty="0"/>
              <a:t> </a:t>
            </a:r>
            <a:r>
              <a:rPr sz="3700" spc="-85" dirty="0"/>
              <a:t>Collection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15718"/>
            <a:ext cx="4377690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get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 API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clean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requested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did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some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basic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formatting.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2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2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SpaceX/blob/main/Data%20Colle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ction%20API.ipynb.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585660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/>
              <a:t>Data</a:t>
            </a:r>
            <a:r>
              <a:rPr sz="3700" spc="120" dirty="0"/>
              <a:t> </a:t>
            </a:r>
            <a:r>
              <a:rPr sz="3700" spc="-80" dirty="0"/>
              <a:t>Collection</a:t>
            </a:r>
            <a:r>
              <a:rPr sz="3700" spc="110" dirty="0"/>
              <a:t> </a:t>
            </a:r>
            <a:r>
              <a:rPr sz="3700" spc="765" dirty="0"/>
              <a:t>–</a:t>
            </a:r>
            <a:r>
              <a:rPr sz="3700" spc="105" dirty="0"/>
              <a:t> </a:t>
            </a:r>
            <a:r>
              <a:rPr sz="3700" spc="-254" dirty="0"/>
              <a:t>SpaceX</a:t>
            </a:r>
            <a:r>
              <a:rPr sz="3700" spc="120" dirty="0"/>
              <a:t> </a:t>
            </a:r>
            <a:r>
              <a:rPr sz="3700" spc="-245" dirty="0"/>
              <a:t>API</a:t>
            </a:r>
            <a:endParaRPr sz="37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8147" y="1498853"/>
            <a:ext cx="4861547" cy="4527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91868"/>
            <a:ext cx="449834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21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applied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scrapping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webscrap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3A2E06"/>
                </a:solidFill>
                <a:latin typeface="Microsoft Sans Serif"/>
                <a:cs typeface="Microsoft Sans Serif"/>
              </a:rPr>
              <a:t>9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BeautifulSoup</a:t>
            </a:r>
            <a:endParaRPr sz="2200">
              <a:latin typeface="Microsoft Sans Serif"/>
              <a:cs typeface="Microsoft Sans Serif"/>
            </a:endParaRPr>
          </a:p>
          <a:p>
            <a:pPr marL="355600" marR="100647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parsed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converted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it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 </a:t>
            </a:r>
            <a:r>
              <a:rPr sz="2200" spc="-5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200" spc="-15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200" spc="-8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SpaceX/blob/main/Data%20Collec </a:t>
            </a:r>
            <a:r>
              <a:rPr sz="2200" spc="-570" dirty="0">
                <a:solidFill>
                  <a:srgbClr val="1C7CDB"/>
                </a:solidFill>
                <a:latin typeface="Microsoft Sans Serif"/>
                <a:cs typeface="Microsoft Sans Serif"/>
              </a:rPr>
              <a:t> </a:t>
            </a:r>
            <a:r>
              <a:rPr sz="2200" spc="100" dirty="0">
                <a:solidFill>
                  <a:srgbClr val="1C7CDB"/>
                </a:solidFill>
                <a:latin typeface="Microsoft Sans Serif"/>
                <a:cs typeface="Microsoft Sans Serif"/>
              </a:rPr>
              <a:t>t</a:t>
            </a:r>
            <a:r>
              <a:rPr sz="22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i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o</a:t>
            </a:r>
            <a:r>
              <a:rPr sz="2200" spc="-55" dirty="0">
                <a:solidFill>
                  <a:srgbClr val="1C7CDB"/>
                </a:solidFill>
                <a:latin typeface="Microsoft Sans Serif"/>
                <a:cs typeface="Microsoft Sans Serif"/>
              </a:rPr>
              <a:t>n</a:t>
            </a:r>
            <a:r>
              <a:rPr sz="22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%</a:t>
            </a:r>
            <a:r>
              <a:rPr sz="2200" spc="45" dirty="0">
                <a:solidFill>
                  <a:srgbClr val="1C7CDB"/>
                </a:solidFill>
                <a:latin typeface="Microsoft Sans Serif"/>
                <a:cs typeface="Microsoft Sans Serif"/>
              </a:rPr>
              <a:t>20w</a:t>
            </a:r>
            <a:r>
              <a:rPr sz="22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i</a:t>
            </a:r>
            <a:r>
              <a:rPr sz="2200" spc="15" dirty="0">
                <a:solidFill>
                  <a:srgbClr val="1C7CDB"/>
                </a:solidFill>
                <a:latin typeface="Microsoft Sans Serif"/>
                <a:cs typeface="Microsoft Sans Serif"/>
              </a:rPr>
              <a:t>th</a:t>
            </a:r>
            <a:r>
              <a:rPr sz="2200" spc="30" dirty="0">
                <a:solidFill>
                  <a:srgbClr val="1C7CDB"/>
                </a:solidFill>
                <a:latin typeface="Microsoft Sans Serif"/>
                <a:cs typeface="Microsoft Sans Serif"/>
              </a:rPr>
              <a:t>%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20W</a:t>
            </a:r>
            <a:r>
              <a:rPr sz="2200" spc="-130" dirty="0">
                <a:solidFill>
                  <a:srgbClr val="1C7CDB"/>
                </a:solidFill>
                <a:latin typeface="Microsoft Sans Serif"/>
                <a:cs typeface="Microsoft Sans Serif"/>
              </a:rPr>
              <a:t>e</a:t>
            </a:r>
            <a:r>
              <a:rPr sz="2200" spc="15" dirty="0">
                <a:solidFill>
                  <a:srgbClr val="1C7CDB"/>
                </a:solidFill>
                <a:latin typeface="Microsoft Sans Serif"/>
                <a:cs typeface="Microsoft Sans Serif"/>
              </a:rPr>
              <a:t>b</a:t>
            </a:r>
            <a:r>
              <a:rPr sz="2200" spc="25" dirty="0">
                <a:solidFill>
                  <a:srgbClr val="1C7CDB"/>
                </a:solidFill>
                <a:latin typeface="Microsoft Sans Serif"/>
                <a:cs typeface="Microsoft Sans Serif"/>
              </a:rPr>
              <a:t>%</a:t>
            </a:r>
            <a:r>
              <a:rPr sz="2200" spc="-35" dirty="0">
                <a:solidFill>
                  <a:srgbClr val="1C7CDB"/>
                </a:solidFill>
                <a:latin typeface="Microsoft Sans Serif"/>
                <a:cs typeface="Microsoft Sans Serif"/>
              </a:rPr>
              <a:t>20</a:t>
            </a:r>
            <a:r>
              <a:rPr sz="22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S</a:t>
            </a:r>
            <a:r>
              <a:rPr sz="2200" spc="-140" dirty="0">
                <a:solidFill>
                  <a:srgbClr val="1C7CDB"/>
                </a:solidFill>
                <a:latin typeface="Microsoft Sans Serif"/>
                <a:cs typeface="Microsoft Sans Serif"/>
              </a:rPr>
              <a:t>c</a:t>
            </a:r>
            <a:r>
              <a:rPr sz="2200" spc="20" dirty="0">
                <a:solidFill>
                  <a:srgbClr val="1C7CDB"/>
                </a:solidFill>
                <a:latin typeface="Microsoft Sans Serif"/>
                <a:cs typeface="Microsoft Sans Serif"/>
              </a:rPr>
              <a:t>r</a:t>
            </a:r>
            <a:r>
              <a:rPr sz="2200" spc="-145" dirty="0">
                <a:solidFill>
                  <a:srgbClr val="1C7CDB"/>
                </a:solidFill>
                <a:latin typeface="Microsoft Sans Serif"/>
                <a:cs typeface="Microsoft Sans Serif"/>
              </a:rPr>
              <a:t>a</a:t>
            </a:r>
            <a:r>
              <a:rPr sz="2200" spc="15" dirty="0">
                <a:solidFill>
                  <a:srgbClr val="1C7CDB"/>
                </a:solidFill>
                <a:latin typeface="Microsoft Sans Serif"/>
                <a:cs typeface="Microsoft Sans Serif"/>
              </a:rPr>
              <a:t>pi</a:t>
            </a:r>
            <a:r>
              <a:rPr sz="2200" spc="-40" dirty="0">
                <a:solidFill>
                  <a:srgbClr val="1C7CDB"/>
                </a:solidFill>
                <a:latin typeface="Microsoft Sans Serif"/>
                <a:cs typeface="Microsoft Sans Serif"/>
              </a:rPr>
              <a:t>n  g.ipynb.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1151" y="570255"/>
            <a:ext cx="525335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/>
              <a:t>Data</a:t>
            </a:r>
            <a:r>
              <a:rPr sz="3700" spc="120" dirty="0"/>
              <a:t> </a:t>
            </a:r>
            <a:r>
              <a:rPr sz="3700" spc="-80" dirty="0"/>
              <a:t>Collection</a:t>
            </a:r>
            <a:r>
              <a:rPr sz="3700" spc="110" dirty="0"/>
              <a:t> </a:t>
            </a:r>
            <a:r>
              <a:rPr sz="3700" dirty="0"/>
              <a:t>-</a:t>
            </a:r>
            <a:r>
              <a:rPr sz="3700" spc="110" dirty="0"/>
              <a:t> </a:t>
            </a:r>
            <a:r>
              <a:rPr sz="3700" spc="-125" dirty="0"/>
              <a:t>Scraping</a:t>
            </a:r>
            <a:endParaRPr sz="37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grpSp>
        <p:nvGrpSpPr>
          <p:cNvPr id="4" name="object 4"/>
          <p:cNvGrpSpPr/>
          <p:nvPr/>
        </p:nvGrpSpPr>
        <p:grpSpPr>
          <a:xfrm>
            <a:off x="5905690" y="1447800"/>
            <a:ext cx="4660265" cy="4779010"/>
            <a:chOff x="5905690" y="1447800"/>
            <a:chExt cx="4660265" cy="4779010"/>
          </a:xfrm>
        </p:grpSpPr>
        <p:sp>
          <p:nvSpPr>
            <p:cNvPr id="5" name="object 5"/>
            <p:cNvSpPr/>
            <p:nvPr/>
          </p:nvSpPr>
          <p:spPr>
            <a:xfrm>
              <a:off x="5910453" y="1477136"/>
              <a:ext cx="4556760" cy="4690110"/>
            </a:xfrm>
            <a:custGeom>
              <a:avLst/>
              <a:gdLst/>
              <a:ahLst/>
              <a:cxnLst/>
              <a:rect l="l" t="t" r="r" b="b"/>
              <a:pathLst>
                <a:path w="4556759" h="4690110">
                  <a:moveTo>
                    <a:pt x="0" y="0"/>
                  </a:moveTo>
                  <a:lnTo>
                    <a:pt x="4556760" y="0"/>
                  </a:lnTo>
                  <a:lnTo>
                    <a:pt x="4556760" y="4690110"/>
                  </a:lnTo>
                  <a:lnTo>
                    <a:pt x="0" y="46901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0072" y="1447800"/>
              <a:ext cx="4655807" cy="4778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31299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/>
              <a:t>Data</a:t>
            </a:r>
            <a:r>
              <a:rPr sz="3700" spc="50" dirty="0"/>
              <a:t> </a:t>
            </a:r>
            <a:r>
              <a:rPr sz="3700" spc="-85" dirty="0"/>
              <a:t>Wrangling</a:t>
            </a:r>
            <a:endParaRPr sz="3700"/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7043420" marR="99060" indent="-342900">
              <a:lnSpc>
                <a:spcPts val="2380"/>
              </a:lnSpc>
              <a:spcBef>
                <a:spcPts val="395"/>
              </a:spcBef>
              <a:tabLst>
                <a:tab pos="7042784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210" dirty="0"/>
              <a:t>We</a:t>
            </a:r>
            <a:r>
              <a:rPr spc="65" dirty="0"/>
              <a:t> </a:t>
            </a:r>
            <a:r>
              <a:rPr spc="-35" dirty="0"/>
              <a:t>performed</a:t>
            </a:r>
            <a:r>
              <a:rPr spc="50" dirty="0"/>
              <a:t> </a:t>
            </a:r>
            <a:r>
              <a:rPr spc="-30" dirty="0"/>
              <a:t>exploratory</a:t>
            </a:r>
            <a:r>
              <a:rPr spc="55" dirty="0"/>
              <a:t> </a:t>
            </a:r>
            <a:r>
              <a:rPr spc="-45" dirty="0"/>
              <a:t>data</a:t>
            </a:r>
            <a:r>
              <a:rPr spc="50" dirty="0"/>
              <a:t> </a:t>
            </a:r>
            <a:r>
              <a:rPr spc="-85" dirty="0"/>
              <a:t>analysis </a:t>
            </a:r>
            <a:r>
              <a:rPr spc="-570" dirty="0"/>
              <a:t> </a:t>
            </a:r>
            <a:r>
              <a:rPr spc="-65" dirty="0"/>
              <a:t>and</a:t>
            </a:r>
            <a:r>
              <a:rPr spc="60" dirty="0"/>
              <a:t> </a:t>
            </a:r>
            <a:r>
              <a:rPr spc="-40" dirty="0"/>
              <a:t>determined</a:t>
            </a:r>
            <a:r>
              <a:rPr spc="55" dirty="0"/>
              <a:t> </a:t>
            </a:r>
            <a:r>
              <a:rPr spc="-30" dirty="0"/>
              <a:t>the</a:t>
            </a:r>
            <a:r>
              <a:rPr spc="65" dirty="0"/>
              <a:t> </a:t>
            </a:r>
            <a:r>
              <a:rPr spc="-10" dirty="0"/>
              <a:t>training</a:t>
            </a:r>
            <a:r>
              <a:rPr spc="45" dirty="0"/>
              <a:t> </a:t>
            </a:r>
            <a:r>
              <a:rPr spc="-65" dirty="0"/>
              <a:t>labels.</a:t>
            </a:r>
            <a:endParaRPr sz="1750">
              <a:latin typeface="Lucida Sans Unicode"/>
              <a:cs typeface="Lucida Sans Unicode"/>
            </a:endParaRPr>
          </a:p>
          <a:p>
            <a:pPr marL="7043420" marR="5080" indent="-342900">
              <a:lnSpc>
                <a:spcPts val="2380"/>
              </a:lnSpc>
              <a:spcBef>
                <a:spcPts val="994"/>
              </a:spcBef>
              <a:tabLst>
                <a:tab pos="7042784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210" dirty="0"/>
              <a:t>We</a:t>
            </a:r>
            <a:r>
              <a:rPr spc="70" dirty="0"/>
              <a:t> </a:t>
            </a:r>
            <a:r>
              <a:rPr spc="-60" dirty="0"/>
              <a:t>calculated</a:t>
            </a:r>
            <a:r>
              <a:rPr spc="45" dirty="0"/>
              <a:t> </a:t>
            </a:r>
            <a:r>
              <a:rPr spc="-30" dirty="0"/>
              <a:t>the</a:t>
            </a:r>
            <a:r>
              <a:rPr spc="65" dirty="0"/>
              <a:t> </a:t>
            </a:r>
            <a:r>
              <a:rPr spc="-55" dirty="0"/>
              <a:t>number</a:t>
            </a:r>
            <a:r>
              <a:rPr spc="60" dirty="0"/>
              <a:t> </a:t>
            </a:r>
            <a:r>
              <a:rPr spc="-5" dirty="0"/>
              <a:t>of</a:t>
            </a:r>
            <a:r>
              <a:rPr spc="55" dirty="0"/>
              <a:t> </a:t>
            </a:r>
            <a:r>
              <a:rPr spc="-90" dirty="0"/>
              <a:t>launches</a:t>
            </a:r>
            <a:r>
              <a:rPr spc="50" dirty="0"/>
              <a:t> </a:t>
            </a:r>
            <a:r>
              <a:rPr spc="-25" dirty="0"/>
              <a:t>at </a:t>
            </a:r>
            <a:r>
              <a:rPr spc="-570" dirty="0"/>
              <a:t> </a:t>
            </a:r>
            <a:r>
              <a:rPr spc="-114" dirty="0"/>
              <a:t>each</a:t>
            </a:r>
            <a:r>
              <a:rPr spc="50" dirty="0"/>
              <a:t> </a:t>
            </a:r>
            <a:r>
              <a:rPr spc="-50" dirty="0"/>
              <a:t>site,</a:t>
            </a:r>
            <a:r>
              <a:rPr spc="60" dirty="0"/>
              <a:t> </a:t>
            </a:r>
            <a:r>
              <a:rPr spc="-65" dirty="0"/>
              <a:t>and</a:t>
            </a:r>
            <a:r>
              <a:rPr spc="50" dirty="0"/>
              <a:t> </a:t>
            </a:r>
            <a:r>
              <a:rPr spc="-30" dirty="0"/>
              <a:t>the</a:t>
            </a:r>
            <a:r>
              <a:rPr spc="70" dirty="0"/>
              <a:t> </a:t>
            </a:r>
            <a:r>
              <a:rPr spc="-55" dirty="0"/>
              <a:t>number</a:t>
            </a:r>
            <a:r>
              <a:rPr spc="60" dirty="0"/>
              <a:t> </a:t>
            </a:r>
            <a:r>
              <a:rPr spc="-65" dirty="0"/>
              <a:t>and </a:t>
            </a:r>
            <a:r>
              <a:rPr spc="-60" dirty="0"/>
              <a:t> </a:t>
            </a:r>
            <a:r>
              <a:rPr spc="-75" dirty="0"/>
              <a:t>occurrence</a:t>
            </a:r>
            <a:r>
              <a:rPr spc="50" dirty="0"/>
              <a:t> </a:t>
            </a:r>
            <a:r>
              <a:rPr spc="-5" dirty="0"/>
              <a:t>of</a:t>
            </a:r>
            <a:r>
              <a:rPr spc="65" dirty="0"/>
              <a:t> </a:t>
            </a:r>
            <a:r>
              <a:rPr spc="-114" dirty="0"/>
              <a:t>each</a:t>
            </a:r>
            <a:r>
              <a:rPr spc="50" dirty="0"/>
              <a:t> </a:t>
            </a:r>
            <a:r>
              <a:rPr dirty="0"/>
              <a:t>orbits</a:t>
            </a:r>
            <a:endParaRPr sz="1750">
              <a:latin typeface="Lucida Sans Unicode"/>
              <a:cs typeface="Lucida Sans Unicode"/>
            </a:endParaRPr>
          </a:p>
          <a:p>
            <a:pPr marL="7043420" marR="146685" indent="-342900">
              <a:lnSpc>
                <a:spcPts val="2380"/>
              </a:lnSpc>
              <a:spcBef>
                <a:spcPts val="990"/>
              </a:spcBef>
              <a:tabLst>
                <a:tab pos="7042784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210" dirty="0"/>
              <a:t>We</a:t>
            </a:r>
            <a:r>
              <a:rPr spc="75" dirty="0"/>
              <a:t> </a:t>
            </a:r>
            <a:r>
              <a:rPr spc="-60" dirty="0"/>
              <a:t>created</a:t>
            </a:r>
            <a:r>
              <a:rPr spc="60" dirty="0"/>
              <a:t> </a:t>
            </a:r>
            <a:r>
              <a:rPr spc="-30" dirty="0"/>
              <a:t>landing</a:t>
            </a:r>
            <a:r>
              <a:rPr spc="65" dirty="0"/>
              <a:t> </a:t>
            </a:r>
            <a:r>
              <a:rPr spc="-55" dirty="0"/>
              <a:t>outcome</a:t>
            </a:r>
            <a:r>
              <a:rPr spc="50" dirty="0"/>
              <a:t> </a:t>
            </a:r>
            <a:r>
              <a:rPr spc="-45" dirty="0"/>
              <a:t>label</a:t>
            </a:r>
            <a:r>
              <a:rPr spc="60" dirty="0"/>
              <a:t> </a:t>
            </a:r>
            <a:r>
              <a:rPr spc="-25" dirty="0"/>
              <a:t>from </a:t>
            </a:r>
            <a:r>
              <a:rPr spc="-570" dirty="0"/>
              <a:t> </a:t>
            </a:r>
            <a:r>
              <a:rPr spc="-55" dirty="0"/>
              <a:t>outcome</a:t>
            </a:r>
            <a:r>
              <a:rPr spc="45" dirty="0"/>
              <a:t> </a:t>
            </a:r>
            <a:r>
              <a:rPr spc="-60" dirty="0"/>
              <a:t>column</a:t>
            </a:r>
            <a:r>
              <a:rPr spc="55" dirty="0"/>
              <a:t> </a:t>
            </a:r>
            <a:r>
              <a:rPr spc="-65" dirty="0"/>
              <a:t>and</a:t>
            </a:r>
            <a:r>
              <a:rPr spc="55" dirty="0"/>
              <a:t> </a:t>
            </a:r>
            <a:r>
              <a:rPr spc="-30" dirty="0"/>
              <a:t>exported</a:t>
            </a:r>
            <a:r>
              <a:rPr spc="55" dirty="0"/>
              <a:t> </a:t>
            </a:r>
            <a:r>
              <a:rPr spc="-30" dirty="0"/>
              <a:t>the </a:t>
            </a:r>
            <a:r>
              <a:rPr spc="-25" dirty="0"/>
              <a:t> </a:t>
            </a:r>
            <a:r>
              <a:rPr spc="-45" dirty="0"/>
              <a:t>results</a:t>
            </a:r>
            <a:r>
              <a:rPr spc="55" dirty="0"/>
              <a:t> </a:t>
            </a:r>
            <a:r>
              <a:rPr spc="45" dirty="0"/>
              <a:t>to</a:t>
            </a:r>
            <a:r>
              <a:rPr spc="70" dirty="0"/>
              <a:t> </a:t>
            </a:r>
            <a:r>
              <a:rPr spc="-114" dirty="0"/>
              <a:t>csv.</a:t>
            </a:r>
            <a:endParaRPr sz="1750">
              <a:latin typeface="Lucida Sans Unicode"/>
              <a:cs typeface="Lucida Sans Unicode"/>
            </a:endParaRPr>
          </a:p>
          <a:p>
            <a:pPr marL="7042784" marR="83185" indent="-342900">
              <a:lnSpc>
                <a:spcPct val="90200"/>
              </a:lnSpc>
              <a:spcBef>
                <a:spcPts val="1350"/>
              </a:spcBef>
              <a:tabLst>
                <a:tab pos="7042784" algn="l"/>
              </a:tabLst>
            </a:pPr>
            <a:r>
              <a:rPr sz="1750" spc="-16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pc="-145" dirty="0"/>
              <a:t>The</a:t>
            </a:r>
            <a:r>
              <a:rPr spc="60" dirty="0"/>
              <a:t> </a:t>
            </a:r>
            <a:r>
              <a:rPr spc="-10" dirty="0"/>
              <a:t>link</a:t>
            </a:r>
            <a:r>
              <a:rPr spc="55" dirty="0"/>
              <a:t> </a:t>
            </a:r>
            <a:r>
              <a:rPr spc="45" dirty="0"/>
              <a:t>to</a:t>
            </a:r>
            <a:r>
              <a:rPr spc="70" dirty="0"/>
              <a:t> </a:t>
            </a:r>
            <a:r>
              <a:rPr spc="-30" dirty="0"/>
              <a:t>the</a:t>
            </a:r>
            <a:r>
              <a:rPr spc="70" dirty="0"/>
              <a:t> </a:t>
            </a:r>
            <a:r>
              <a:rPr spc="-20" dirty="0"/>
              <a:t>notebook</a:t>
            </a:r>
            <a:r>
              <a:rPr spc="55" dirty="0"/>
              <a:t> </a:t>
            </a:r>
            <a:r>
              <a:rPr spc="-60" dirty="0"/>
              <a:t>is </a:t>
            </a:r>
            <a:r>
              <a:rPr spc="-55" dirty="0"/>
              <a:t> </a:t>
            </a:r>
            <a:r>
              <a:rPr spc="-25" dirty="0">
                <a:solidFill>
                  <a:srgbClr val="1C7CDB"/>
                </a:solidFill>
              </a:rPr>
              <a:t>https://github.com/chuksoo/IBM-Data- </a:t>
            </a:r>
            <a:r>
              <a:rPr spc="-20" dirty="0">
                <a:solidFill>
                  <a:srgbClr val="1C7CDB"/>
                </a:solidFill>
              </a:rPr>
              <a:t> </a:t>
            </a:r>
            <a:r>
              <a:rPr spc="-95" dirty="0">
                <a:solidFill>
                  <a:srgbClr val="1C7CDB"/>
                </a:solidFill>
              </a:rPr>
              <a:t>Science-Capstone- </a:t>
            </a:r>
            <a:r>
              <a:rPr spc="-90" dirty="0">
                <a:solidFill>
                  <a:srgbClr val="1C7CDB"/>
                </a:solidFill>
              </a:rPr>
              <a:t> </a:t>
            </a:r>
            <a:r>
              <a:rPr spc="-300" dirty="0">
                <a:solidFill>
                  <a:srgbClr val="1C7CDB"/>
                </a:solidFill>
              </a:rPr>
              <a:t>S</a:t>
            </a:r>
            <a:r>
              <a:rPr spc="15" dirty="0">
                <a:solidFill>
                  <a:srgbClr val="1C7CDB"/>
                </a:solidFill>
              </a:rPr>
              <a:t>p</a:t>
            </a:r>
            <a:r>
              <a:rPr spc="-145" dirty="0">
                <a:solidFill>
                  <a:srgbClr val="1C7CDB"/>
                </a:solidFill>
              </a:rPr>
              <a:t>a</a:t>
            </a:r>
            <a:r>
              <a:rPr spc="-140" dirty="0">
                <a:solidFill>
                  <a:srgbClr val="1C7CDB"/>
                </a:solidFill>
              </a:rPr>
              <a:t>c</a:t>
            </a:r>
            <a:r>
              <a:rPr spc="-130" dirty="0">
                <a:solidFill>
                  <a:srgbClr val="1C7CDB"/>
                </a:solidFill>
              </a:rPr>
              <a:t>e</a:t>
            </a:r>
            <a:r>
              <a:rPr spc="-215" dirty="0">
                <a:solidFill>
                  <a:srgbClr val="1C7CDB"/>
                </a:solidFill>
              </a:rPr>
              <a:t>X</a:t>
            </a:r>
            <a:r>
              <a:rPr spc="185" dirty="0">
                <a:solidFill>
                  <a:srgbClr val="1C7CDB"/>
                </a:solidFill>
              </a:rPr>
              <a:t>/</a:t>
            </a:r>
            <a:r>
              <a:rPr spc="25" dirty="0">
                <a:solidFill>
                  <a:srgbClr val="1C7CDB"/>
                </a:solidFill>
              </a:rPr>
              <a:t>b</a:t>
            </a:r>
            <a:r>
              <a:rPr dirty="0">
                <a:solidFill>
                  <a:srgbClr val="1C7CDB"/>
                </a:solidFill>
              </a:rPr>
              <a:t>l</a:t>
            </a:r>
            <a:r>
              <a:rPr spc="-10" dirty="0">
                <a:solidFill>
                  <a:srgbClr val="1C7CDB"/>
                </a:solidFill>
              </a:rPr>
              <a:t>o</a:t>
            </a:r>
            <a:r>
              <a:rPr spc="130" dirty="0">
                <a:solidFill>
                  <a:srgbClr val="1C7CDB"/>
                </a:solidFill>
              </a:rPr>
              <a:t>b</a:t>
            </a:r>
            <a:r>
              <a:rPr spc="55" dirty="0">
                <a:solidFill>
                  <a:srgbClr val="1C7CDB"/>
                </a:solidFill>
              </a:rPr>
              <a:t>/</a:t>
            </a:r>
            <a:r>
              <a:rPr spc="-105" dirty="0">
                <a:solidFill>
                  <a:srgbClr val="1C7CDB"/>
                </a:solidFill>
              </a:rPr>
              <a:t>ma</a:t>
            </a:r>
            <a:r>
              <a:rPr spc="-45" dirty="0">
                <a:solidFill>
                  <a:srgbClr val="1C7CDB"/>
                </a:solidFill>
              </a:rPr>
              <a:t>i</a:t>
            </a:r>
            <a:r>
              <a:rPr spc="85" dirty="0">
                <a:solidFill>
                  <a:srgbClr val="1C7CDB"/>
                </a:solidFill>
              </a:rPr>
              <a:t>n</a:t>
            </a:r>
            <a:r>
              <a:rPr spc="35" dirty="0">
                <a:solidFill>
                  <a:srgbClr val="1C7CDB"/>
                </a:solidFill>
              </a:rPr>
              <a:t>/</a:t>
            </a:r>
            <a:r>
              <a:rPr spc="-80" dirty="0">
                <a:solidFill>
                  <a:srgbClr val="1C7CDB"/>
                </a:solidFill>
              </a:rPr>
              <a:t>D</a:t>
            </a:r>
            <a:r>
              <a:rPr spc="-145" dirty="0">
                <a:solidFill>
                  <a:srgbClr val="1C7CDB"/>
                </a:solidFill>
              </a:rPr>
              <a:t>a</a:t>
            </a:r>
            <a:r>
              <a:rPr spc="-10" dirty="0">
                <a:solidFill>
                  <a:srgbClr val="1C7CDB"/>
                </a:solidFill>
              </a:rPr>
              <a:t>ta%</a:t>
            </a:r>
            <a:r>
              <a:rPr spc="100" dirty="0">
                <a:solidFill>
                  <a:srgbClr val="1C7CDB"/>
                </a:solidFill>
              </a:rPr>
              <a:t>2</a:t>
            </a:r>
            <a:r>
              <a:rPr spc="95" dirty="0">
                <a:solidFill>
                  <a:srgbClr val="1C7CDB"/>
                </a:solidFill>
              </a:rPr>
              <a:t>0</a:t>
            </a:r>
            <a:r>
              <a:rPr spc="-295" dirty="0">
                <a:solidFill>
                  <a:srgbClr val="1C7CDB"/>
                </a:solidFill>
              </a:rPr>
              <a:t>W</a:t>
            </a:r>
            <a:r>
              <a:rPr spc="20" dirty="0">
                <a:solidFill>
                  <a:srgbClr val="1C7CDB"/>
                </a:solidFill>
              </a:rPr>
              <a:t>r</a:t>
            </a:r>
            <a:r>
              <a:rPr spc="-145" dirty="0">
                <a:solidFill>
                  <a:srgbClr val="1C7CDB"/>
                </a:solidFill>
              </a:rPr>
              <a:t>a</a:t>
            </a:r>
            <a:r>
              <a:rPr spc="-25" dirty="0">
                <a:solidFill>
                  <a:srgbClr val="1C7CDB"/>
                </a:solidFill>
              </a:rPr>
              <a:t>n</a:t>
            </a:r>
            <a:r>
              <a:rPr spc="-20" dirty="0">
                <a:solidFill>
                  <a:srgbClr val="1C7CDB"/>
                </a:solidFill>
              </a:rPr>
              <a:t>g</a:t>
            </a:r>
            <a:r>
              <a:rPr spc="15" dirty="0">
                <a:solidFill>
                  <a:srgbClr val="1C7CDB"/>
                </a:solidFill>
              </a:rPr>
              <a:t>li</a:t>
            </a:r>
            <a:r>
              <a:rPr spc="-25" dirty="0">
                <a:solidFill>
                  <a:srgbClr val="1C7CDB"/>
                </a:solidFill>
              </a:rPr>
              <a:t>n</a:t>
            </a:r>
            <a:r>
              <a:rPr spc="-20" dirty="0">
                <a:solidFill>
                  <a:srgbClr val="1C7CDB"/>
                </a:solidFill>
              </a:rPr>
              <a:t>g</a:t>
            </a:r>
            <a:r>
              <a:rPr spc="-120" dirty="0">
                <a:solidFill>
                  <a:srgbClr val="1C7CDB"/>
                </a:solidFill>
              </a:rPr>
              <a:t>.</a:t>
            </a:r>
            <a:r>
              <a:rPr spc="30" dirty="0">
                <a:solidFill>
                  <a:srgbClr val="1C7CDB"/>
                </a:solidFill>
              </a:rPr>
              <a:t>i  </a:t>
            </a:r>
            <a:r>
              <a:rPr spc="-50" dirty="0">
                <a:solidFill>
                  <a:srgbClr val="1C7CDB"/>
                </a:solidFill>
              </a:rPr>
              <a:t>pynb.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8948"/>
            <a:ext cx="5017007" cy="398678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1911</Words>
  <Application>Microsoft Office PowerPoint</Application>
  <PresentationFormat>Widescreen</PresentationFormat>
  <Paragraphs>183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Aptos</vt:lpstr>
      <vt:lpstr>Arial</vt:lpstr>
      <vt:lpstr>Arial MT</vt:lpstr>
      <vt:lpstr>Garamond</vt:lpstr>
      <vt:lpstr>Lucida Sans Unicode</vt:lpstr>
      <vt:lpstr>Microsoft Sans Serif</vt:lpstr>
      <vt:lpstr>Trebuchet MS</vt:lpstr>
      <vt:lpstr>Organic</vt:lpstr>
      <vt:lpstr>PowerPoint Presentation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Payload vs.  Launch Site</vt:lpstr>
      <vt:lpstr>Success Rate vs. Orbit Type</vt:lpstr>
      <vt:lpstr>PowerPoint Presentation</vt:lpstr>
      <vt:lpstr>PowerPoint Presentation</vt:lpstr>
      <vt:lpstr>Launch Success Yearly Trend</vt:lpstr>
      <vt:lpstr>All Launch Site Names</vt:lpstr>
      <vt:lpstr>Launch Site Names Begin with 'CCA'</vt:lpstr>
      <vt:lpstr>PowerPoint Presentation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PowerPoint Presentation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▶ The decision tree classifier is the model with  the highest 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Giannhs Arwnhs</cp:lastModifiedBy>
  <cp:revision>1</cp:revision>
  <dcterms:created xsi:type="dcterms:W3CDTF">2024-10-29T03:14:11Z</dcterms:created>
  <dcterms:modified xsi:type="dcterms:W3CDTF">2024-10-29T03:18:57Z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2024-01-11T00:00:00Z</vt:filetime>
  </property>
  <property fmtid="{D5CDD505-2E9C-101B-9397-08002B2CF9AE}" pid="3" name="Creator">
    <vt:lpwstr>Acrobat PDFMaker 22 para PowerPoint</vt:lpwstr>
  </property>
  <property fmtid="{D5CDD505-2E9C-101B-9397-08002B2CF9AE}" pid="4" name="LastSaved">
    <vt:filetime>2024-10-29T00:00:00Z</vt:filetime>
  </property>
</Properties>
</file>