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84" r:id="rId5"/>
    <p:sldId id="285" r:id="rId6"/>
    <p:sldId id="286" r:id="rId7"/>
    <p:sldId id="287" r:id="rId8"/>
    <p:sldId id="260" r:id="rId9"/>
    <p:sldId id="288" r:id="rId10"/>
    <p:sldId id="289" r:id="rId11"/>
    <p:sldId id="290" r:id="rId12"/>
    <p:sldId id="291" r:id="rId13"/>
    <p:sldId id="278" r:id="rId14"/>
    <p:sldId id="277" r:id="rId15"/>
    <p:sldId id="275" r:id="rId16"/>
    <p:sldId id="292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2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1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BF62-E4BC-4232-BD40-CE686E146AF2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86E6-ECA9-401A-8F88-B03D8CB7B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Ευθεία γραμμή σύνδεσης 4"/>
          <p:cNvCxnSpPr/>
          <p:nvPr/>
        </p:nvCxnSpPr>
        <p:spPr>
          <a:xfrm flipH="1" flipV="1">
            <a:off x="6834909" y="4082473"/>
            <a:ext cx="5357091" cy="18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7814" y="548921"/>
            <a:ext cx="6096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 smtClean="0"/>
              <a:t>Deep Learning Sentiment Project</a:t>
            </a:r>
            <a:endParaRPr lang="en-US" sz="3300" b="1" dirty="0"/>
          </a:p>
        </p:txBody>
      </p:sp>
      <p:grpSp>
        <p:nvGrpSpPr>
          <p:cNvPr id="15" name="Ομάδα 14"/>
          <p:cNvGrpSpPr/>
          <p:nvPr/>
        </p:nvGrpSpPr>
        <p:grpSpPr>
          <a:xfrm>
            <a:off x="7462981" y="4427396"/>
            <a:ext cx="4060126" cy="601330"/>
            <a:chOff x="6567055" y="4316559"/>
            <a:chExt cx="4675598" cy="1844096"/>
          </a:xfrm>
        </p:grpSpPr>
        <p:sp>
          <p:nvSpPr>
            <p:cNvPr id="14" name="Στρογγυλεμένο ορθογώνιο 13"/>
            <p:cNvSpPr/>
            <p:nvPr/>
          </p:nvSpPr>
          <p:spPr>
            <a:xfrm>
              <a:off x="6567055" y="4316559"/>
              <a:ext cx="4073236" cy="1844096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93925" y="4316559"/>
              <a:ext cx="4248728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Karousos Ioannis </a:t>
              </a:r>
              <a:r>
                <a:rPr lang="en-US" b="1" i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- </a:t>
              </a:r>
              <a:r>
                <a:rPr lang="en-US" sz="1200" b="1" i="1" dirty="0" smtClean="0">
                  <a:solidFill>
                    <a:schemeClr val="bg2">
                      <a:lumMod val="25000"/>
                    </a:schemeClr>
                  </a:solidFill>
                  <a:latin typeface="+mj-lt"/>
                </a:rPr>
                <a:t>2022202204017</a:t>
              </a:r>
              <a:endParaRPr lang="en-US" sz="1200" b="1" i="1" dirty="0" smtClean="0">
                <a:solidFill>
                  <a:schemeClr val="bg2">
                    <a:lumMod val="2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Εικόνα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" y="83127"/>
            <a:ext cx="4473328" cy="153175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Ελεύθερη σχεδίαση 30"/>
          <p:cNvSpPr/>
          <p:nvPr/>
        </p:nvSpPr>
        <p:spPr>
          <a:xfrm>
            <a:off x="1332945" y="1689652"/>
            <a:ext cx="10564194" cy="3123460"/>
          </a:xfrm>
          <a:custGeom>
            <a:avLst/>
            <a:gdLst>
              <a:gd name="connsiteX0" fmla="*/ 68472 w 10564194"/>
              <a:gd name="connsiteY0" fmla="*/ 477078 h 3123460"/>
              <a:gd name="connsiteX1" fmla="*/ 316951 w 10564194"/>
              <a:gd name="connsiteY1" fmla="*/ 2166731 h 3123460"/>
              <a:gd name="connsiteX2" fmla="*/ 2563194 w 10564194"/>
              <a:gd name="connsiteY2" fmla="*/ 3081131 h 3123460"/>
              <a:gd name="connsiteX3" fmla="*/ 5346151 w 10564194"/>
              <a:gd name="connsiteY3" fmla="*/ 834887 h 3123460"/>
              <a:gd name="connsiteX4" fmla="*/ 9441072 w 10564194"/>
              <a:gd name="connsiteY4" fmla="*/ 844826 h 3123460"/>
              <a:gd name="connsiteX5" fmla="*/ 10564194 w 10564194"/>
              <a:gd name="connsiteY5" fmla="*/ 0 h 312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194" h="3123460">
                <a:moveTo>
                  <a:pt x="68472" y="477078"/>
                </a:moveTo>
                <a:cubicBezTo>
                  <a:pt x="-15182" y="1104900"/>
                  <a:pt x="-98836" y="1732722"/>
                  <a:pt x="316951" y="2166731"/>
                </a:cubicBezTo>
                <a:cubicBezTo>
                  <a:pt x="732738" y="2600740"/>
                  <a:pt x="1724994" y="3303105"/>
                  <a:pt x="2563194" y="3081131"/>
                </a:cubicBezTo>
                <a:cubicBezTo>
                  <a:pt x="3401394" y="2859157"/>
                  <a:pt x="4199838" y="1207604"/>
                  <a:pt x="5346151" y="834887"/>
                </a:cubicBezTo>
                <a:cubicBezTo>
                  <a:pt x="6492464" y="462170"/>
                  <a:pt x="8571398" y="983974"/>
                  <a:pt x="9441072" y="844826"/>
                </a:cubicBezTo>
                <a:cubicBezTo>
                  <a:pt x="10310746" y="705678"/>
                  <a:pt x="10377007" y="129209"/>
                  <a:pt x="10564194" y="0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3" y="4082473"/>
            <a:ext cx="2453799" cy="24537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25559" y="3489758"/>
            <a:ext cx="60960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Product Reviews Sentiment Analysis</a:t>
            </a:r>
            <a:endParaRPr lang="en-US" sz="4800" b="1" i="1" dirty="0"/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6265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Στρογγυλεμένο ορθογώνιο 2"/>
          <p:cNvSpPr/>
          <p:nvPr/>
        </p:nvSpPr>
        <p:spPr>
          <a:xfrm>
            <a:off x="2590800" y="1222610"/>
            <a:ext cx="6731000" cy="510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Στρογγυλεμένο ορθογώνιο 32"/>
          <p:cNvSpPr/>
          <p:nvPr/>
        </p:nvSpPr>
        <p:spPr>
          <a:xfrm>
            <a:off x="203200" y="184729"/>
            <a:ext cx="2387600" cy="1244022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8" y="431040"/>
            <a:ext cx="1951228" cy="913851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3614" y="2128223"/>
              <a:ext cx="191721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Text Cleaning</a:t>
              </a:r>
              <a:endParaRPr 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68625" y="1135868"/>
            <a:ext cx="462915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Text to lowercase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Removing HTML </a:t>
            </a:r>
            <a:r>
              <a:rPr lang="en-US" sz="2000" dirty="0" smtClean="0"/>
              <a:t>tags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Removing punctuations and </a:t>
            </a:r>
            <a:r>
              <a:rPr lang="en-US" sz="2000" dirty="0" smtClean="0"/>
              <a:t>numbers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Removing single </a:t>
            </a:r>
            <a:r>
              <a:rPr lang="en-US" sz="2000" dirty="0" smtClean="0"/>
              <a:t>characters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Removing multiple </a:t>
            </a:r>
            <a:r>
              <a:rPr lang="en-US" sz="2000" dirty="0" smtClean="0"/>
              <a:t>spaces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Removing </a:t>
            </a:r>
            <a:r>
              <a:rPr lang="en-US" sz="2000" dirty="0" err="1"/>
              <a:t>stopwords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Αριστερό βέλος 3"/>
          <p:cNvSpPr/>
          <p:nvPr/>
        </p:nvSpPr>
        <p:spPr>
          <a:xfrm>
            <a:off x="7373937" y="1377894"/>
            <a:ext cx="1085850" cy="26381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00482 0.124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0.12477 L 0.00482 0.2553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0.25532 L -0.00899 0.3928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9 0.39282 L -0.00742 0.5247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0.52477 L -0.00899 0.6483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9"/>
            <a:ext cx="2387600" cy="1244022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8" y="431040"/>
            <a:ext cx="1951228" cy="913851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3614" y="1927222"/>
              <a:ext cx="1917211" cy="7997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Splitting the Dataset</a:t>
              </a:r>
              <a:endParaRPr lang="en-US" b="1" dirty="0">
                <a:effectLst/>
              </a:endParaRPr>
            </a:p>
          </p:txBody>
        </p:sp>
      </p:grpSp>
      <p:pic>
        <p:nvPicPr>
          <p:cNvPr id="5" name="Εικόνα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204242"/>
            <a:ext cx="11801475" cy="896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541337" y="4510174"/>
            <a:ext cx="4733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X -&gt;  Reviews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Y -&gt; Positive = 1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Negative = 0</a:t>
            </a:r>
            <a:endParaRPr lang="en-US" sz="2400" dirty="0"/>
          </a:p>
        </p:txBody>
      </p:sp>
      <p:sp>
        <p:nvSpPr>
          <p:cNvPr id="7" name="Δεξί βέλος 6"/>
          <p:cNvSpPr/>
          <p:nvPr/>
        </p:nvSpPr>
        <p:spPr>
          <a:xfrm>
            <a:off x="3275011" y="4713399"/>
            <a:ext cx="2905125" cy="2579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lh4.googleusercontent.com/736oww6FJTNOxSS0fIjIL9MqYrUil5BMjDcaJcPeJYQdd8TKAtXwVOX9hW8-0EqXFlZbEIOZl1xpCGeDcCyvy-VisQ7VjnicvLY_7vafaH0gjFSqqHFT5ql01X5KKxlrN-GjGx9PupUq_U6W6_C2T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86" y="3777389"/>
            <a:ext cx="4279900" cy="10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62561" y="4428384"/>
            <a:ext cx="245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Converting text to numeric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9" name="Ορθογώνιο 8"/>
          <p:cNvSpPr/>
          <p:nvPr/>
        </p:nvSpPr>
        <p:spPr>
          <a:xfrm>
            <a:off x="6267686" y="3782376"/>
            <a:ext cx="4279900" cy="10550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https://lh3.googleusercontent.com/xIRYa-rsX3kJvu-8VbiloUCYFMlvTD_BI29yndR6oW5EIpfp_M38XmGer6BEdzpxzESZhayudjMfwlXybPynPmGfwqIZbFCY82Vuilda7ONAG9id_Mw7U2MGL5ffha8SPPy994y299QfHYY6yxW0s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5057402"/>
            <a:ext cx="59721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Ορθογώνιο 16"/>
          <p:cNvSpPr/>
          <p:nvPr/>
        </p:nvSpPr>
        <p:spPr>
          <a:xfrm>
            <a:off x="5813424" y="5051952"/>
            <a:ext cx="5972175" cy="405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6" descr="https://lh6.googleusercontent.com/fJX3VQ8u4jbAhCKv-kUjdcm-rUDf6hmcEtBPJljDFsqLAZg7cmpsOB4pWpTAd9eZhYSG8V7uKzEnkoUk7uGT0xmgSfABEqOElftWyz079BK8soNxwnH0kqb-EiJfE1O_NiKD64_w88t-yIdGxp3Xx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5587566"/>
            <a:ext cx="6616699" cy="106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Ορθογώνιο 18"/>
          <p:cNvSpPr/>
          <p:nvPr/>
        </p:nvSpPr>
        <p:spPr>
          <a:xfrm>
            <a:off x="5168899" y="5587564"/>
            <a:ext cx="6616699" cy="1056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704850" y="2790825"/>
            <a:ext cx="10877550" cy="542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687782" cy="1539297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384889"/>
            <a:ext cx="2196547" cy="1130758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4687" y="2128223"/>
              <a:ext cx="16163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 smtClean="0"/>
                <a:t>GLOVE</a:t>
              </a:r>
              <a:endParaRPr lang="en-US" b="1" dirty="0"/>
            </a:p>
          </p:txBody>
        </p:sp>
      </p:grpSp>
      <p:sp>
        <p:nvSpPr>
          <p:cNvPr id="3" name="Ορθογώνιο 2"/>
          <p:cNvSpPr/>
          <p:nvPr/>
        </p:nvSpPr>
        <p:spPr>
          <a:xfrm>
            <a:off x="775565" y="2877235"/>
            <a:ext cx="113021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Embeddings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, transform words into dense and lower-dimensional vector representations.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7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687782" cy="1539297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384889"/>
            <a:ext cx="2196547" cy="1130758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36058" y="2128223"/>
              <a:ext cx="16163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Our Models</a:t>
              </a:r>
              <a:endParaRPr lang="en-US" b="1" dirty="0"/>
            </a:p>
          </p:txBody>
        </p:sp>
      </p:grpSp>
      <p:sp>
        <p:nvSpPr>
          <p:cNvPr id="2" name="Στρογγυλεμένο ορθογώνιο 1"/>
          <p:cNvSpPr/>
          <p:nvPr/>
        </p:nvSpPr>
        <p:spPr>
          <a:xfrm>
            <a:off x="271607" y="2028825"/>
            <a:ext cx="5238750" cy="430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6024707" y="2028825"/>
            <a:ext cx="5238750" cy="430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https://lh3.googleusercontent.com/fVvCwJ0wUTSSzmTjO8V8cvXBbtDqwtc6DRTsFWxGU_FsTdjL6aWzFY3OQOM3IQkjb_S3hddH4WT82-Ucg7r9a1vyTxrEgNSyX0aOEhzFnNk9VWsAjwtWINGkmktSd4SlUfs6bxnbMQr3khv6Hn-XYx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11889" r="63773" b="39251"/>
          <a:stretch/>
        </p:blipFill>
        <p:spPr bwMode="auto">
          <a:xfrm>
            <a:off x="572642" y="3467100"/>
            <a:ext cx="1813226" cy="1428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8785" y="2176463"/>
            <a:ext cx="33337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 Neural Network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21385" y="2176463"/>
            <a:ext cx="33337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Convolutional Neural Network</a:t>
            </a:r>
          </a:p>
        </p:txBody>
      </p:sp>
      <p:pic>
        <p:nvPicPr>
          <p:cNvPr id="11268" name="Picture 4" descr="https://lh3.googleusercontent.com/u3-ROUh6zOzIEkGoMkWandKSiFvcHi5oXdV5keb0Ynnfot6LOuroQeUYXGHUmZe2nDVVd6Y-8xlFHUqgcNVDDKV3aMnyMiVkTv4qAOFPIVgLkV5ZB6bnZLl8pfkalYpKwu1TeCKobX8oftDhdyKCx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7" y="5318694"/>
            <a:ext cx="26193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90982" y="3722277"/>
            <a:ext cx="2300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batch_size</a:t>
            </a:r>
            <a:r>
              <a:rPr lang="en-US" dirty="0" smtClean="0"/>
              <a:t>=128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epochs=6</a:t>
            </a:r>
            <a:endParaRPr lang="en-US" dirty="0"/>
          </a:p>
        </p:txBody>
      </p:sp>
      <p:pic>
        <p:nvPicPr>
          <p:cNvPr id="11270" name="Picture 6" descr="https://lh3.googleusercontent.com/o_r3KN3XNj3vpUGN8wsk46hQbatfhrY9xFYTraRt7ZGwVI0jHGLPehw-MkVgL9K2fKYZbXyWyGWTsSLy6h12e9g0znfUsVGTSSmdgsuW4SXHKKTEeX5FjOfpaLBu_6hEklKq5a7hoMH-KwRNGtLBG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7" y="1487656"/>
            <a:ext cx="4789587" cy="3783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s://lh4.googleusercontent.com/d7N-Hvl6EF8XBM5m-cADwQ6ioXsM7ljFq9C-8XMheNqY9Dbrlkk2LU9pZ0sMxotm7-bom2RT2eZ_ccpy_BA2oXmtYGIyUw6LX3658AnbALJvjXwAwwrTOEM_MmoHTwH8Flk9IWIsfcEfQOyVUwQ9grU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5" r="58862" b="34530"/>
          <a:stretch/>
        </p:blipFill>
        <p:spPr bwMode="auto">
          <a:xfrm>
            <a:off x="6159492" y="3133725"/>
            <a:ext cx="2123786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s://lh6.googleusercontent.com/fKAIX67evEkLF7wUlC1nU7TSbDqOA-JIWqphNz6DbCKsHCUpeYJbiyiyO1TQJAj8nfUNa5E_aQCjwoGH_722ZnbGqCQH2i579kHCEh7n1SHpwGY06b8SWzCdjRAFxZcvxJSIplifqxE-NspVxNLE6X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66" y="5320220"/>
            <a:ext cx="3300388" cy="60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644082" y="3379377"/>
            <a:ext cx="2300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batch_size</a:t>
            </a:r>
            <a:r>
              <a:rPr lang="en-US" dirty="0" smtClean="0"/>
              <a:t>=128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epochs=6</a:t>
            </a:r>
            <a:endParaRPr lang="en-US" dirty="0"/>
          </a:p>
        </p:txBody>
      </p:sp>
      <p:pic>
        <p:nvPicPr>
          <p:cNvPr id="11276" name="Picture 12" descr="https://lh6.googleusercontent.com/lncl3Jz2A3uJmhX8znvlqycCCERizYeWq_1HJL0tkDDQqQD9-AUH7sCAIWAMCqXyrpA82frg42b8SZvGKybwLyYDx3kjs3lVH4ixtjA3WJ6GtQNhjVqRhSSOe1XQGOJyCW5pJbUhYaP2bRuUiS1t3V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2" y="1464853"/>
            <a:ext cx="4818454" cy="3806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0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687782" cy="1539297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431040"/>
            <a:ext cx="2196547" cy="1130758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1032" y="2128223"/>
              <a:ext cx="80303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LSTM</a:t>
              </a:r>
              <a:endParaRPr lang="en-US" b="1" dirty="0"/>
            </a:p>
          </p:txBody>
        </p:sp>
      </p:grpSp>
      <p:pic>
        <p:nvPicPr>
          <p:cNvPr id="12290" name="Picture 2" descr="https://lh4.googleusercontent.com/8-FjUWKW805-ETv93BmBJPBYvx1tAv8pY1Iph96tiv1hlUOWZul1dmivuQi_bDlZNyajXh5MubCvMimznzPD81TjI91Qh8SWkrC9eHfeAppPIwfMHw2vvAm1LFltO1eHD6qLe-0na8Fd5hkEpTvwX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3" r="63642" b="42754"/>
          <a:stretch/>
        </p:blipFill>
        <p:spPr bwMode="auto">
          <a:xfrm>
            <a:off x="567376" y="2128550"/>
            <a:ext cx="19594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5.googleusercontent.com/BR_cHJsigLQy9vvE2vjSOvgKjivnyz_FCzfNHDcrtqtfULYaCBLjmHGN_b4yRqEIrAFzq-6AEDvsC9qNYBZkIwXdRKSkqVARK6Jpv1ch5qPUgAfKQkjXheMkMChxVXaOQvhBH6RtCqYdKjlxz0MBTh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6" y="3790951"/>
            <a:ext cx="8189907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lh4.googleusercontent.com/PrU5R0GK9OwOl5Dn9r_FRQAidZwbdWErmXiEspiz6vINinIgbjVsf2_QTwu3TJdfiKzVl6A7Cpq-UjV0VtSlFWG8YvxsYlu1-QzdpabXFplkgNP5l1KZBbmuGzrvIKYo4pxPMDA0FLsNlKJJ-4LVy_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79" y="1871635"/>
            <a:ext cx="5378606" cy="4248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lh5.googleusercontent.com/m9CQgnVm3I7Cs0rwJ1AVXkUPu3lR1h6RaS2yhQamvk5-eE-DWf5ZLq1QEK5LrAwpfznMZ9dfUkFwdtuEGTpeyN1_d3WCsbiCYlkwYV-PGSeMkccWAgofbdqNd5sTJ6F_F7jEsNsHpzImcF8wOqHpnv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1857361"/>
            <a:ext cx="5486400" cy="4333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s://lh4.googleusercontent.com/A5vnxC9877CV8azHEoSX0Sm1bT7XNHibt__jDbpYQwl-wb47Ckp42BEDCmBxx_RpVNG_dZR51vmULo-LypnAzNCVKlut0Wl4KOYUBmH8gv-aVXPh05tNayeiYnkd6bYH_tpz4n1_LADVP5uEfCJOMB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83" y="865545"/>
            <a:ext cx="3651249" cy="63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Στρογγυλεμένο ορθογώνιο 31"/>
          <p:cNvSpPr/>
          <p:nvPr/>
        </p:nvSpPr>
        <p:spPr>
          <a:xfrm>
            <a:off x="123721" y="1713449"/>
            <a:ext cx="11292424" cy="361141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Ομάδα 8"/>
          <p:cNvGrpSpPr/>
          <p:nvPr/>
        </p:nvGrpSpPr>
        <p:grpSpPr>
          <a:xfrm>
            <a:off x="266699" y="171449"/>
            <a:ext cx="3752851" cy="1219201"/>
            <a:chOff x="437008" y="386859"/>
            <a:chExt cx="2248011" cy="813987"/>
          </a:xfrm>
        </p:grpSpPr>
        <p:sp>
          <p:nvSpPr>
            <p:cNvPr id="10" name="Στρογγυλεμένο ορθογώνιο 9"/>
            <p:cNvSpPr/>
            <p:nvPr/>
          </p:nvSpPr>
          <p:spPr>
            <a:xfrm>
              <a:off x="437008" y="386859"/>
              <a:ext cx="2248011" cy="813987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  <a:prstDash val="lgDashDot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Ομάδα 10"/>
            <p:cNvGrpSpPr/>
            <p:nvPr/>
          </p:nvGrpSpPr>
          <p:grpSpPr>
            <a:xfrm>
              <a:off x="643988" y="528897"/>
              <a:ext cx="1828305" cy="535372"/>
              <a:chOff x="1174965" y="1887906"/>
              <a:chExt cx="2254681" cy="768089"/>
            </a:xfrm>
            <a:solidFill>
              <a:schemeClr val="bg2"/>
            </a:solidFill>
          </p:grpSpPr>
          <p:sp>
            <p:nvSpPr>
              <p:cNvPr id="12" name="Ορθογώνιο 11"/>
              <p:cNvSpPr/>
              <p:nvPr/>
            </p:nvSpPr>
            <p:spPr>
              <a:xfrm>
                <a:off x="1174965" y="1887906"/>
                <a:ext cx="2254681" cy="7680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52311" y="2081310"/>
                <a:ext cx="1299989" cy="3832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Future Scope</a:t>
                </a:r>
                <a:endParaRPr lang="en-US" sz="2000" b="1" dirty="0" smtClean="0"/>
              </a:p>
            </p:txBody>
          </p:sp>
        </p:grpSp>
      </p:grpSp>
      <p:grpSp>
        <p:nvGrpSpPr>
          <p:cNvPr id="18" name="Ομάδα 17"/>
          <p:cNvGrpSpPr/>
          <p:nvPr/>
        </p:nvGrpSpPr>
        <p:grpSpPr>
          <a:xfrm>
            <a:off x="266699" y="2062335"/>
            <a:ext cx="2879056" cy="371475"/>
            <a:chOff x="266699" y="2162175"/>
            <a:chExt cx="6381751" cy="371475"/>
          </a:xfrm>
        </p:grpSpPr>
        <p:sp>
          <p:nvSpPr>
            <p:cNvPr id="14" name="Ορθογώνιο 13"/>
            <p:cNvSpPr/>
            <p:nvPr/>
          </p:nvSpPr>
          <p:spPr>
            <a:xfrm>
              <a:off x="266699" y="2162175"/>
              <a:ext cx="6381751" cy="3714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73063" y="2174442"/>
              <a:ext cx="513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Hyper parameter Tuning.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Ομάδα 18"/>
          <p:cNvGrpSpPr/>
          <p:nvPr/>
        </p:nvGrpSpPr>
        <p:grpSpPr>
          <a:xfrm>
            <a:off x="266699" y="2628930"/>
            <a:ext cx="2190751" cy="371475"/>
            <a:chOff x="285747" y="2736741"/>
            <a:chExt cx="6696945" cy="371475"/>
          </a:xfrm>
        </p:grpSpPr>
        <p:sp>
          <p:nvSpPr>
            <p:cNvPr id="17" name="Ορθογώνιο 16"/>
            <p:cNvSpPr/>
            <p:nvPr/>
          </p:nvSpPr>
          <p:spPr>
            <a:xfrm>
              <a:off x="285747" y="2736741"/>
              <a:ext cx="6586168" cy="3714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636" y="2737725"/>
              <a:ext cx="6681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Transfer Learning.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Ομάδα 19"/>
          <p:cNvGrpSpPr/>
          <p:nvPr/>
        </p:nvGrpSpPr>
        <p:grpSpPr>
          <a:xfrm>
            <a:off x="282588" y="3133365"/>
            <a:ext cx="1974837" cy="385793"/>
            <a:chOff x="266700" y="2147857"/>
            <a:chExt cx="5871747" cy="385793"/>
          </a:xfrm>
        </p:grpSpPr>
        <p:sp>
          <p:nvSpPr>
            <p:cNvPr id="21" name="Ορθογώνιο 20"/>
            <p:cNvSpPr/>
            <p:nvPr/>
          </p:nvSpPr>
          <p:spPr>
            <a:xfrm>
              <a:off x="266700" y="2162175"/>
              <a:ext cx="5672722" cy="3714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6224" y="2147857"/>
              <a:ext cx="5862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Production App.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Εικόνα 34" descr="&lt;strong&gt;Check&lt;/strong&gt; Correct &lt;strong&gt;Green&lt;/strong&gt;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36" y="1917156"/>
            <a:ext cx="464514" cy="531717"/>
          </a:xfrm>
          <a:prstGeom prst="rect">
            <a:avLst/>
          </a:prstGeom>
        </p:spPr>
      </p:pic>
      <p:pic>
        <p:nvPicPr>
          <p:cNvPr id="36" name="Εικόνα 35" descr="&lt;strong&gt;Check&lt;/strong&gt; Correct &lt;strong&gt;Green&lt;/strong&gt;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41" y="2542327"/>
            <a:ext cx="464514" cy="531717"/>
          </a:xfrm>
          <a:prstGeom prst="rect">
            <a:avLst/>
          </a:prstGeom>
        </p:spPr>
      </p:pic>
      <p:pic>
        <p:nvPicPr>
          <p:cNvPr id="37" name="Εικόνα 36" descr="&lt;strong&gt;Check&lt;/strong&gt; Correct &lt;strong&gt;Green&lt;/strong&gt;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97" y="3070778"/>
            <a:ext cx="464514" cy="531717"/>
          </a:xfrm>
          <a:prstGeom prst="rect">
            <a:avLst/>
          </a:prstGeom>
        </p:spPr>
      </p:pic>
      <p:pic>
        <p:nvPicPr>
          <p:cNvPr id="14338" name="Picture 2" descr="Δεν υπάρχει διαθέσιμη περιγραφή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31" y="1917156"/>
            <a:ext cx="6504068" cy="3211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5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687782" cy="1539297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431040"/>
            <a:ext cx="2196547" cy="1130758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4158" y="2128223"/>
              <a:ext cx="158810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Live Demo!</a:t>
              </a:r>
              <a:endParaRPr lang="en-US" b="1" dirty="0"/>
            </a:p>
          </p:txBody>
        </p:sp>
      </p:grpSp>
      <p:pic>
        <p:nvPicPr>
          <p:cNvPr id="13314" name="Picture 2" descr="https://lh5.googleusercontent.com/P6GJu-nJX4terQTcPv69cOBqLMveFsRmQWgYQF8NX46gqWLxrF7tv0SVNnuLeYJ69BiBBvoK1_A-uSs7VfEQYnFc4fGXJAw0PYYQGvXd5SmhjADeP8D9uTAqdQaLiuA2SGvwAvLS2hw7EXvTV9fztx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92" y="3438238"/>
            <a:ext cx="11164875" cy="6262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2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8375" y="1514475"/>
            <a:ext cx="75819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Thank You!</a:t>
            </a:r>
            <a:endParaRPr lang="en-US" sz="11500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 rotWithShape="1">
          <a:blip r:embed="rId2"/>
          <a:srcRect l="14364" t="11764" r="20181" b="10365"/>
          <a:stretch/>
        </p:blipFill>
        <p:spPr>
          <a:xfrm>
            <a:off x="3895725" y="3376523"/>
            <a:ext cx="3314700" cy="2559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15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720436" y="1034473"/>
            <a:ext cx="2687782" cy="2161309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12366" y="2822715"/>
            <a:ext cx="3279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</a:p>
        </p:txBody>
      </p:sp>
      <p:grpSp>
        <p:nvGrpSpPr>
          <p:cNvPr id="14" name="Ομάδα 13"/>
          <p:cNvGrpSpPr/>
          <p:nvPr/>
        </p:nvGrpSpPr>
        <p:grpSpPr>
          <a:xfrm>
            <a:off x="934278" y="1113184"/>
            <a:ext cx="2196547" cy="1765084"/>
            <a:chOff x="934278" y="1113184"/>
            <a:chExt cx="2196547" cy="1765084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Ομάδα 4"/>
            <p:cNvGrpSpPr/>
            <p:nvPr/>
          </p:nvGrpSpPr>
          <p:grpSpPr>
            <a:xfrm>
              <a:off x="1605169" y="1113184"/>
              <a:ext cx="670892" cy="634327"/>
              <a:chOff x="1605169" y="1113184"/>
              <a:chExt cx="670892" cy="634327"/>
            </a:xfrm>
            <a:grpFill/>
          </p:grpSpPr>
          <p:sp>
            <p:nvSpPr>
              <p:cNvPr id="3" name="Οβάλ 2"/>
              <p:cNvSpPr/>
              <p:nvPr/>
            </p:nvSpPr>
            <p:spPr>
              <a:xfrm>
                <a:off x="1605169" y="1113184"/>
                <a:ext cx="670892" cy="634327"/>
              </a:xfrm>
              <a:prstGeom prst="ellipse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779104" y="1168737"/>
                <a:ext cx="323022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10107" y="1989724"/>
              <a:ext cx="15162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Exploratory Analysis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15" name="Ομάδα 14"/>
          <p:cNvGrpSpPr/>
          <p:nvPr/>
        </p:nvGrpSpPr>
        <p:grpSpPr>
          <a:xfrm>
            <a:off x="934277" y="4137992"/>
            <a:ext cx="2196547" cy="1765084"/>
            <a:chOff x="934278" y="1113184"/>
            <a:chExt cx="2196547" cy="1765084"/>
          </a:xfrm>
          <a:solidFill>
            <a:schemeClr val="bg2"/>
          </a:solidFill>
        </p:grpSpPr>
        <p:sp>
          <p:nvSpPr>
            <p:cNvPr id="16" name="Ορθογώνιο 15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Ομάδα 16"/>
            <p:cNvGrpSpPr/>
            <p:nvPr/>
          </p:nvGrpSpPr>
          <p:grpSpPr>
            <a:xfrm>
              <a:off x="1605169" y="1113184"/>
              <a:ext cx="670892" cy="634327"/>
              <a:chOff x="1605169" y="1113184"/>
              <a:chExt cx="670892" cy="634327"/>
            </a:xfrm>
            <a:grpFill/>
          </p:grpSpPr>
          <p:sp>
            <p:nvSpPr>
              <p:cNvPr id="19" name="Οβάλ 18"/>
              <p:cNvSpPr/>
              <p:nvPr/>
            </p:nvSpPr>
            <p:spPr>
              <a:xfrm>
                <a:off x="1605169" y="1113184"/>
                <a:ext cx="670892" cy="634327"/>
              </a:xfrm>
              <a:prstGeom prst="ellipse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779104" y="1168737"/>
                <a:ext cx="323022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168901" y="2107952"/>
              <a:ext cx="19381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VADER &amp; BERT</a:t>
              </a:r>
              <a:endParaRPr lang="en-US" b="1" dirty="0" smtClean="0">
                <a:latin typeface="+mj-lt"/>
              </a:endParaRPr>
            </a:p>
          </p:txBody>
        </p:sp>
      </p:grpSp>
      <p:grpSp>
        <p:nvGrpSpPr>
          <p:cNvPr id="21" name="Ομάδα 20"/>
          <p:cNvGrpSpPr/>
          <p:nvPr/>
        </p:nvGrpSpPr>
        <p:grpSpPr>
          <a:xfrm>
            <a:off x="8598176" y="1113184"/>
            <a:ext cx="2196547" cy="1775147"/>
            <a:chOff x="842341" y="1113184"/>
            <a:chExt cx="2196547" cy="1775147"/>
          </a:xfrm>
          <a:solidFill>
            <a:schemeClr val="bg2"/>
          </a:solidFill>
        </p:grpSpPr>
        <p:sp>
          <p:nvSpPr>
            <p:cNvPr id="22" name="Ορθογώνιο 21"/>
            <p:cNvSpPr/>
            <p:nvPr/>
          </p:nvSpPr>
          <p:spPr>
            <a:xfrm>
              <a:off x="842341" y="1757573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Ομάδα 22"/>
            <p:cNvGrpSpPr/>
            <p:nvPr/>
          </p:nvGrpSpPr>
          <p:grpSpPr>
            <a:xfrm>
              <a:off x="1605169" y="1113184"/>
              <a:ext cx="670892" cy="634327"/>
              <a:chOff x="1605169" y="1113184"/>
              <a:chExt cx="670892" cy="634327"/>
            </a:xfrm>
            <a:grpFill/>
          </p:grpSpPr>
          <p:sp>
            <p:nvSpPr>
              <p:cNvPr id="25" name="Οβάλ 24"/>
              <p:cNvSpPr/>
              <p:nvPr/>
            </p:nvSpPr>
            <p:spPr>
              <a:xfrm>
                <a:off x="1605169" y="1113184"/>
                <a:ext cx="670892" cy="634327"/>
              </a:xfrm>
              <a:prstGeom prst="ellipse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79104" y="1168737"/>
                <a:ext cx="323022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63059" y="2128223"/>
              <a:ext cx="20379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Data Preprocessing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27" name="Ομάδα 26"/>
          <p:cNvGrpSpPr/>
          <p:nvPr/>
        </p:nvGrpSpPr>
        <p:grpSpPr>
          <a:xfrm>
            <a:off x="8731525" y="4137992"/>
            <a:ext cx="2196547" cy="1765084"/>
            <a:chOff x="934278" y="1113184"/>
            <a:chExt cx="2196547" cy="1765084"/>
          </a:xfrm>
          <a:solidFill>
            <a:schemeClr val="bg2"/>
          </a:solidFill>
        </p:grpSpPr>
        <p:sp>
          <p:nvSpPr>
            <p:cNvPr id="28" name="Ορθογώνιο 27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Ομάδα 28"/>
            <p:cNvGrpSpPr/>
            <p:nvPr/>
          </p:nvGrpSpPr>
          <p:grpSpPr>
            <a:xfrm>
              <a:off x="1605169" y="1113184"/>
              <a:ext cx="670892" cy="634327"/>
              <a:chOff x="1605169" y="1113184"/>
              <a:chExt cx="670892" cy="634327"/>
            </a:xfrm>
            <a:grpFill/>
          </p:grpSpPr>
          <p:sp>
            <p:nvSpPr>
              <p:cNvPr id="31" name="Οβάλ 30"/>
              <p:cNvSpPr/>
              <p:nvPr/>
            </p:nvSpPr>
            <p:spPr>
              <a:xfrm>
                <a:off x="1605169" y="1113184"/>
                <a:ext cx="670892" cy="634327"/>
              </a:xfrm>
              <a:prstGeom prst="ellipse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79104" y="1168737"/>
                <a:ext cx="323022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405558" y="2128223"/>
              <a:ext cx="1393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Our Models</a:t>
              </a:r>
              <a:endParaRPr lang="en-US" b="1" dirty="0" smtClean="0">
                <a:latin typeface="+mj-lt"/>
              </a:endParaRPr>
            </a:p>
          </p:txBody>
        </p:sp>
      </p:grpSp>
      <p:sp>
        <p:nvSpPr>
          <p:cNvPr id="34" name="Στρογγυλεμένο ορθογώνιο 33"/>
          <p:cNvSpPr/>
          <p:nvPr/>
        </p:nvSpPr>
        <p:spPr>
          <a:xfrm>
            <a:off x="729672" y="3981109"/>
            <a:ext cx="2687782" cy="2161309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Στρογγυλεμένο ορθογώνιο 34"/>
          <p:cNvSpPr/>
          <p:nvPr/>
        </p:nvSpPr>
        <p:spPr>
          <a:xfrm>
            <a:off x="8352559" y="1034473"/>
            <a:ext cx="2687782" cy="2161309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Στρογγυλεμένο ορθογώνιο 35"/>
          <p:cNvSpPr/>
          <p:nvPr/>
        </p:nvSpPr>
        <p:spPr>
          <a:xfrm>
            <a:off x="8393971" y="4072376"/>
            <a:ext cx="2687782" cy="2161309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567709" cy="1265381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431040"/>
            <a:ext cx="2035765" cy="815869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85019" y="2027074"/>
              <a:ext cx="1153491" cy="5118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EDA</a:t>
              </a:r>
              <a:endParaRPr lang="en-US" b="1" dirty="0">
                <a:latin typeface="+mj-lt"/>
              </a:endParaRPr>
            </a:p>
          </p:txBody>
        </p:sp>
      </p:grpSp>
      <p:sp>
        <p:nvSpPr>
          <p:cNvPr id="2" name="Ορθογώνιο 1"/>
          <p:cNvSpPr/>
          <p:nvPr/>
        </p:nvSpPr>
        <p:spPr>
          <a:xfrm>
            <a:off x="2909453" y="817418"/>
            <a:ext cx="6522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https</a:t>
            </a:r>
            <a:r>
              <a:rPr lang="en-US" u="sng" dirty="0">
                <a:solidFill>
                  <a:srgbClr val="0070C0"/>
                </a:solidFill>
              </a:rPr>
              <a:t>://www.kaggle.com/datasets/snap/amazon-fine-food-reviews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" name="Ευθεία γραμμή σύνδεσης 5"/>
          <p:cNvCxnSpPr/>
          <p:nvPr/>
        </p:nvCxnSpPr>
        <p:spPr>
          <a:xfrm>
            <a:off x="1466699" y="1717964"/>
            <a:ext cx="18472" cy="106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Εικόνα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864" y="127912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s://lh5.googleusercontent.com/G9tfL96DVYiKB6I5k0wBTnAF-1YCWXo2rPJcNgWFLY0rmxPQ67lzCTHQR9cmUyCcv2jkE_qzUsZ27F5DcvfIc23TJLwg7nntEs0XWRIuYaKoS2nHPBGsD3BFVJ6JKJqct-kwP_za7PuzkKEKAiESp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8" y="2780145"/>
            <a:ext cx="11711101" cy="127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Στρογγυλεμένο ορθογώνιο 9"/>
          <p:cNvSpPr/>
          <p:nvPr/>
        </p:nvSpPr>
        <p:spPr>
          <a:xfrm>
            <a:off x="6816436" y="2780145"/>
            <a:ext cx="498764" cy="12792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9327837" y="2780145"/>
            <a:ext cx="2511402" cy="12792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Ομάδα 18"/>
          <p:cNvGrpSpPr/>
          <p:nvPr/>
        </p:nvGrpSpPr>
        <p:grpSpPr>
          <a:xfrm>
            <a:off x="295275" y="4059381"/>
            <a:ext cx="5029200" cy="2303319"/>
            <a:chOff x="295275" y="4059381"/>
            <a:chExt cx="5029200" cy="2303319"/>
          </a:xfrm>
        </p:grpSpPr>
        <p:sp>
          <p:nvSpPr>
            <p:cNvPr id="11" name="TextBox 10"/>
            <p:cNvSpPr txBox="1"/>
            <p:nvPr/>
          </p:nvSpPr>
          <p:spPr>
            <a:xfrm>
              <a:off x="2552700" y="4968539"/>
              <a:ext cx="26193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 columns</a:t>
              </a:r>
            </a:p>
            <a:p>
              <a:r>
                <a:rPr 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500K+ rows</a:t>
              </a:r>
              <a:endPara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Ορθογώνιο 14"/>
            <p:cNvSpPr/>
            <p:nvPr/>
          </p:nvSpPr>
          <p:spPr>
            <a:xfrm>
              <a:off x="2213664" y="4772025"/>
              <a:ext cx="3110811" cy="159067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Καμπύλη γραμμή σύνδεσης 17"/>
            <p:cNvCxnSpPr/>
            <p:nvPr/>
          </p:nvCxnSpPr>
          <p:spPr>
            <a:xfrm>
              <a:off x="295275" y="4059381"/>
              <a:ext cx="1918389" cy="1330036"/>
            </a:xfrm>
            <a:prstGeom prst="curvedConnector3">
              <a:avLst/>
            </a:prstGeom>
            <a:ln>
              <a:solidFill>
                <a:srgbClr val="2B2B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9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1Dg-Cpas7_dFeTzQbuojSgWRsuWDJshDxzM7ZE-YvtAAWgrFz7lEovwUHaHSX7tspzkgCaSIy49bONAaepNQdI6L7XIzaWGMQ8jSklePlnGfgRNmd2YB7OIb8YqcgIuBzCVhGCn0sAm4iSEC91H69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246909"/>
            <a:ext cx="10017321" cy="5506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567709" cy="1265381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431040"/>
            <a:ext cx="2035765" cy="815869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85019" y="2027074"/>
              <a:ext cx="1153491" cy="5118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EDA</a:t>
              </a:r>
              <a:endParaRPr lang="en-US" b="1" dirty="0">
                <a:latin typeface="+mj-lt"/>
              </a:endParaRPr>
            </a:p>
          </p:txBody>
        </p:sp>
      </p:grpSp>
      <p:cxnSp>
        <p:nvCxnSpPr>
          <p:cNvPr id="6" name="Ευθεία γραμμή σύνδεσης 5"/>
          <p:cNvCxnSpPr/>
          <p:nvPr/>
        </p:nvCxnSpPr>
        <p:spPr>
          <a:xfrm>
            <a:off x="1466699" y="1717964"/>
            <a:ext cx="18472" cy="106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567709" cy="1265381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431040"/>
            <a:ext cx="2035765" cy="815869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85019" y="2027074"/>
              <a:ext cx="1153491" cy="5118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VADER</a:t>
              </a:r>
              <a:endParaRPr lang="en-US" b="1" dirty="0">
                <a:latin typeface="+mj-lt"/>
              </a:endParaRPr>
            </a:p>
          </p:txBody>
        </p:sp>
      </p:grpSp>
      <p:cxnSp>
        <p:nvCxnSpPr>
          <p:cNvPr id="6" name="Ευθεία γραμμή σύνδεσης 5"/>
          <p:cNvCxnSpPr/>
          <p:nvPr/>
        </p:nvCxnSpPr>
        <p:spPr>
          <a:xfrm>
            <a:off x="1466699" y="1717964"/>
            <a:ext cx="18472" cy="106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Ορθογώνιο 1"/>
          <p:cNvSpPr/>
          <p:nvPr/>
        </p:nvSpPr>
        <p:spPr>
          <a:xfrm>
            <a:off x="5746750" y="524833"/>
            <a:ext cx="501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VADER - Bag of Words Approach</a:t>
            </a:r>
            <a:endParaRPr lang="en-US" sz="2400" b="1" dirty="0">
              <a:effectLst/>
            </a:endParaRPr>
          </a:p>
        </p:txBody>
      </p:sp>
      <p:sp>
        <p:nvSpPr>
          <p:cNvPr id="3" name="Στρογγυλεμένο ορθογώνιο 2"/>
          <p:cNvSpPr/>
          <p:nvPr/>
        </p:nvSpPr>
        <p:spPr>
          <a:xfrm>
            <a:off x="5746750" y="431040"/>
            <a:ext cx="4943391" cy="696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8108" y="3048000"/>
            <a:ext cx="2982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Negative Score &lt;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Neutral Score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Positive Score &gt; 0</a:t>
            </a:r>
            <a:endParaRPr lang="en-US" sz="2400" dirty="0"/>
          </a:p>
        </p:txBody>
      </p:sp>
      <p:pic>
        <p:nvPicPr>
          <p:cNvPr id="4098" name="Picture 2" descr="https://lh4.googleusercontent.com/KYVGgPIrzob87vHad7ba70q0SIYCbaLOUxHuD4SU3mMw3BTNyl2PrrpaVUuQfKjjaVOTVYfA-vGlrKGRXZKg7ePnJpH95zPV9U9VLqLJKwcO9Kam-8s-oyYo2xcktDRU_H6_YKqoesY5Px-4N4154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9" y="1565564"/>
            <a:ext cx="6588125" cy="4935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Ορθογώνιο 4"/>
          <p:cNvSpPr/>
          <p:nvPr/>
        </p:nvSpPr>
        <p:spPr>
          <a:xfrm>
            <a:off x="0" y="6584883"/>
            <a:ext cx="9582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One notable drawback of VADER is its limited consideration of neighboring words or context when assigning sentiment scores.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567709" cy="1265381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431040"/>
            <a:ext cx="2035765" cy="815869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5736" y="2056949"/>
              <a:ext cx="1153491" cy="5118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RoBERTa</a:t>
              </a:r>
              <a:endParaRPr lang="en-US" b="1" dirty="0">
                <a:latin typeface="+mj-lt"/>
              </a:endParaRPr>
            </a:p>
          </p:txBody>
        </p:sp>
      </p:grpSp>
      <p:cxnSp>
        <p:nvCxnSpPr>
          <p:cNvPr id="6" name="Ευθεία γραμμή σύνδεσης 5"/>
          <p:cNvCxnSpPr/>
          <p:nvPr/>
        </p:nvCxnSpPr>
        <p:spPr>
          <a:xfrm>
            <a:off x="1466699" y="1717964"/>
            <a:ext cx="18472" cy="106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Ορθογώνιο 1"/>
          <p:cNvSpPr/>
          <p:nvPr/>
        </p:nvSpPr>
        <p:spPr>
          <a:xfrm>
            <a:off x="5746750" y="524833"/>
            <a:ext cx="501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VADER - Bag of Words Approach</a:t>
            </a:r>
            <a:endParaRPr lang="en-US" sz="2400" b="1" dirty="0">
              <a:effectLst/>
            </a:endParaRPr>
          </a:p>
        </p:txBody>
      </p:sp>
      <p:sp>
        <p:nvSpPr>
          <p:cNvPr id="3" name="Στρογγυλεμένο ορθογώνιο 2"/>
          <p:cNvSpPr/>
          <p:nvPr/>
        </p:nvSpPr>
        <p:spPr>
          <a:xfrm>
            <a:off x="5746750" y="431040"/>
            <a:ext cx="4943391" cy="6964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8108" y="3048000"/>
            <a:ext cx="2982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Negative Score &lt;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Neutral Score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Positive Score &gt; 0</a:t>
            </a:r>
            <a:endParaRPr lang="en-US" sz="2400" dirty="0"/>
          </a:p>
        </p:txBody>
      </p:sp>
      <p:sp>
        <p:nvSpPr>
          <p:cNvPr id="5" name="Ορθογώνιο 4"/>
          <p:cNvSpPr/>
          <p:nvPr/>
        </p:nvSpPr>
        <p:spPr>
          <a:xfrm>
            <a:off x="0" y="6584883"/>
            <a:ext cx="95821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RoBERTa</a:t>
            </a:r>
            <a:r>
              <a:rPr lang="en-US" sz="1200" dirty="0" smtClean="0">
                <a:solidFill>
                  <a:srgbClr val="00B050"/>
                </a:solidFill>
                <a:latin typeface="Arial" panose="020B0604020202020204" pitchFamily="34" charset="0"/>
              </a:rPr>
              <a:t> can use neighbor words for sentiment score!</a:t>
            </a:r>
            <a:endParaRPr lang="en-US" sz="1200" dirty="0">
              <a:solidFill>
                <a:srgbClr val="00B050"/>
              </a:solidFill>
            </a:endParaRPr>
          </a:p>
        </p:txBody>
      </p:sp>
      <p:pic>
        <p:nvPicPr>
          <p:cNvPr id="5122" name="Picture 2" descr="https://lh3.googleusercontent.com/2sKnswS7kYn-tpMsDoff9-yGEksUHmLfiKccpX8nrYZTxqvhokARD7LwOS-ihytv64cLTzSQnx7ixgFfkt0Z0tT6EMybBkIRPN4iH_DnX21_ta6HP7rAJJ0RJoyf2MDBpuum3x1zDbL892xy8DxNAy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62" y="3341562"/>
            <a:ext cx="8920401" cy="102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567709" cy="1265381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431040"/>
            <a:ext cx="2035765" cy="815869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5736" y="2056949"/>
              <a:ext cx="1153491" cy="5118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Examples</a:t>
              </a:r>
              <a:endParaRPr lang="en-US" b="1" dirty="0">
                <a:latin typeface="+mj-lt"/>
              </a:endParaRPr>
            </a:p>
          </p:txBody>
        </p:sp>
      </p:grpSp>
      <p:cxnSp>
        <p:nvCxnSpPr>
          <p:cNvPr id="6" name="Ευθεία γραμμή σύνδεσης 5"/>
          <p:cNvCxnSpPr/>
          <p:nvPr/>
        </p:nvCxnSpPr>
        <p:spPr>
          <a:xfrm>
            <a:off x="1466699" y="1717964"/>
            <a:ext cx="18472" cy="1062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Ορθογώνιο 6"/>
          <p:cNvSpPr/>
          <p:nvPr/>
        </p:nvSpPr>
        <p:spPr>
          <a:xfrm>
            <a:off x="4292154" y="3557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Positive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RoBERTa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with 1-star review: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https://lh6.googleusercontent.com/82ZCjDgbSuSYsZgSf4ODy7Agrmd4T5Z0RL8VP5MFncJ_hHnv3VCvj0lufA0Ul7hY9N4QulDTKOfwJInpwcZLP33qY7KDN9C5AcHm0aySDNafo_TQmXob1S0YG_QMrJvzf6I94-8VqLyTl2wLUA6Tg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35" y="915453"/>
            <a:ext cx="10673864" cy="8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Στρογγυλεμένο ορθογώνιο 8"/>
          <p:cNvSpPr/>
          <p:nvPr/>
        </p:nvSpPr>
        <p:spPr>
          <a:xfrm>
            <a:off x="1352550" y="184728"/>
            <a:ext cx="10839450" cy="1748847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Ορθογώνιο 9"/>
          <p:cNvSpPr/>
          <p:nvPr/>
        </p:nvSpPr>
        <p:spPr>
          <a:xfrm>
            <a:off x="203200" y="24179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Positive VADER with 1-star review: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8" name="Picture 4" descr="https://lh5.googleusercontent.com/YGkhyp4bJVlcQeuMJX0M48BKIE3x0Tam86CxwAkbgPPmhqDjmuPY7HWxi-gnqXmK8Zk3qyHjoX0U7yQQBJZ12hQ4e3vM-Zdik_DWFCL53GfFklR63zxKayAuBPF0WiWdEGKaCFK_D6ZdNJrdqTQI0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908010"/>
            <a:ext cx="9465212" cy="12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-679341"/>
            <a:ext cx="18473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5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5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0" name="Picture 6" descr="https://lh3.googleusercontent.com/9O8_CaBkxMSGQfR7GObzDfZXw4QfjszU3P8qW7JMhUkgJp9LMMSV5zZfq70f6sp6VLi2yoqGzI7gnKWgus3d5BPyempavvbTImHvsockO9ca7q_GWAC0ihBtkjsYbPR_Q-gwhUoc7c3EPZRUJFhoC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" y="5026023"/>
            <a:ext cx="10167133" cy="118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Ορθογώνιο 14"/>
          <p:cNvSpPr/>
          <p:nvPr/>
        </p:nvSpPr>
        <p:spPr>
          <a:xfrm>
            <a:off x="203200" y="4496221"/>
            <a:ext cx="414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VADER with 5-star review:</a:t>
            </a:r>
            <a:r>
              <a:rPr lang="en-US" altLang="en-US" sz="1100" dirty="0"/>
              <a:t>  </a:t>
            </a:r>
            <a:endParaRPr lang="en-US" altLang="en-US" sz="8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0859 0.332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33287 L -0.11094 0.629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687782" cy="1539297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431040"/>
            <a:ext cx="2196547" cy="1130758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3945" y="2128223"/>
              <a:ext cx="191721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Data Preparation</a:t>
              </a:r>
              <a:endParaRPr lang="en-US" b="1" dirty="0"/>
            </a:p>
          </p:txBody>
        </p:sp>
      </p:grpSp>
      <p:pic>
        <p:nvPicPr>
          <p:cNvPr id="7170" name="Picture 2" descr="https://lh6.googleusercontent.com/Gd-KB9MFyXGrF1UpSc8dKIM6c4REM47RdxRAm3TyOlmzsy2zt91TNoBzwKjCYGhCiuNBC5hV9xKPnWUjkD0zV_GMpXtgq94DNQpL8AY9jUETNXkakwpBjNl5vvU2cqR4-bkR3rXuQqKvDZPXORam9S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210340"/>
            <a:ext cx="5112988" cy="35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3.googleusercontent.com/-i2iaBIHEjHYIwCBRyhmD6FcxYP3icmaHHon0KdcCwosHuV4mLKWbSKt4QdyvIhxC1AsybHE8U58c6KqUKVH6w4P_KfODznUYjTTS_Lo8UwdKUku67-7jqNs3QEXBePzjR64rCpV8VmjCcDh_8ck6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1297278"/>
            <a:ext cx="59436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7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Στρογγυλεμένο ορθογώνιο 32"/>
          <p:cNvSpPr/>
          <p:nvPr/>
        </p:nvSpPr>
        <p:spPr>
          <a:xfrm>
            <a:off x="203200" y="184728"/>
            <a:ext cx="2687782" cy="1539297"/>
          </a:xfrm>
          <a:prstGeom prst="roundRect">
            <a:avLst/>
          </a:prstGeom>
          <a:noFill/>
          <a:ln w="57150">
            <a:solidFill>
              <a:srgbClr val="FFC000"/>
            </a:solidFill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Ομάδα 13"/>
          <p:cNvGrpSpPr/>
          <p:nvPr/>
        </p:nvGrpSpPr>
        <p:grpSpPr>
          <a:xfrm>
            <a:off x="448817" y="431040"/>
            <a:ext cx="2196547" cy="1130758"/>
            <a:chOff x="934278" y="1747510"/>
            <a:chExt cx="2196547" cy="1130758"/>
          </a:xfrm>
          <a:solidFill>
            <a:schemeClr val="bg2"/>
          </a:solidFill>
        </p:grpSpPr>
        <p:sp>
          <p:nvSpPr>
            <p:cNvPr id="12" name="Ορθογώνιο 11"/>
            <p:cNvSpPr/>
            <p:nvPr/>
          </p:nvSpPr>
          <p:spPr>
            <a:xfrm>
              <a:off x="934278" y="1747510"/>
              <a:ext cx="2196547" cy="11307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0620" y="2128223"/>
              <a:ext cx="191721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Under Sampling</a:t>
              </a:r>
              <a:endParaRPr lang="en-US" b="1" dirty="0"/>
            </a:p>
          </p:txBody>
        </p:sp>
      </p:grpSp>
      <p:pic>
        <p:nvPicPr>
          <p:cNvPr id="7172" name="Picture 4" descr="https://lh3.googleusercontent.com/-i2iaBIHEjHYIwCBRyhmD6FcxYP3icmaHHon0KdcCwosHuV4mLKWbSKt4QdyvIhxC1AsybHE8U58c6KqUKVH6w4P_KfODznUYjTTS_Lo8UwdKUku67-7jqNs3QEXBePzjR64rCpV8VmjCcDh_8ck6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791086"/>
            <a:ext cx="3797300" cy="28784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lh6.googleusercontent.com/yBeRkfNcrX0T1j4UR583o0s5yM1l854t-6DAk3RGo3nu5-UKIl-YdY0tN3c8wWcPJqq3i8UVdxVFzIUmPEuEo0hP8yMiV3MJlXafqT-Ts7Yofj6lpp-_Cb4UoaIxr-yYTgZaWzVuWs45ZCIfYiyEs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92" y="602490"/>
            <a:ext cx="7661922" cy="58078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Διαβάθμιση του γκρι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205</Words>
  <Application>Microsoft Office PowerPoint</Application>
  <PresentationFormat>Ευρεία οθόνη</PresentationFormat>
  <Paragraphs>80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Giannis Karousos</dc:creator>
  <cp:lastModifiedBy>Giannis Karousos</cp:lastModifiedBy>
  <cp:revision>64</cp:revision>
  <dcterms:created xsi:type="dcterms:W3CDTF">2023-05-27T11:04:03Z</dcterms:created>
  <dcterms:modified xsi:type="dcterms:W3CDTF">2023-07-06T13:39:19Z</dcterms:modified>
</cp:coreProperties>
</file>